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D8BE03-71FA-4993-8CAD-9F95E1323BEE}" type="datetimeFigureOut">
              <a:rPr lang="en-US" smtClean="0"/>
              <a:t>2/2/2009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9E16F0-69B3-4001-854A-9B9709AC266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Cycle and Cell Death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round up and bulges</a:t>
            </a:r>
          </a:p>
          <a:p>
            <a:r>
              <a:rPr lang="en-US" dirty="0" smtClean="0"/>
              <a:t>Nuclear membrane breaks down</a:t>
            </a:r>
          </a:p>
          <a:p>
            <a:r>
              <a:rPr lang="en-US" dirty="0" smtClean="0"/>
              <a:t>Chromatin condenses</a:t>
            </a:r>
          </a:p>
          <a:p>
            <a:r>
              <a:rPr lang="en-US" dirty="0" smtClean="0"/>
              <a:t>Enzymes chop chromosomes into equal-sized pieces</a:t>
            </a:r>
          </a:p>
          <a:p>
            <a:r>
              <a:rPr lang="en-US" dirty="0" smtClean="0"/>
              <a:t>Cell shatters into membrane enclosed fragments</a:t>
            </a:r>
          </a:p>
          <a:p>
            <a:r>
              <a:rPr lang="en-US" dirty="0" smtClean="0"/>
              <a:t>Scavenger cells mop it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Cells Die</a:t>
            </a:r>
            <a:endParaRPr lang="en-US" dirty="0"/>
          </a:p>
        </p:txBody>
      </p:sp>
      <p:pic>
        <p:nvPicPr>
          <p:cNvPr id="1026" name="Picture 2" descr="http://www.bmt.tue.nl/research/unit%20descriptions/apoptos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181600"/>
            <a:ext cx="6629400" cy="1662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www.microbiologybytes.com/virology/kalmakoff/baculo/pics/Apoptos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86960" cy="597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5029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series of changes that a cell undergoes from the time it forms unit it divides</a:t>
            </a:r>
          </a:p>
          <a:p>
            <a:pPr lvl="1"/>
            <a:r>
              <a:rPr lang="en-US" dirty="0" smtClean="0"/>
              <a:t>Hormones can trigger cell division</a:t>
            </a:r>
          </a:p>
          <a:p>
            <a:pPr lvl="1"/>
            <a:r>
              <a:rPr lang="en-US" dirty="0" smtClean="0"/>
              <a:t>Most cells only divided 40 to 60 times</a:t>
            </a:r>
          </a:p>
          <a:p>
            <a:pPr lvl="1"/>
            <a:r>
              <a:rPr lang="en-US" dirty="0" smtClean="0"/>
              <a:t>Telomers (clock) structure that shortens with each division</a:t>
            </a:r>
          </a:p>
          <a:p>
            <a:pPr lvl="2"/>
            <a:r>
              <a:rPr lang="en-US" dirty="0" smtClean="0"/>
              <a:t>When they reach a certain length, the cell no longer divides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pic>
        <p:nvPicPr>
          <p:cNvPr id="8194" name="Picture 2" descr="http://www.cartoonstock.com/newscartoons/cartoonists/dbr/lowres/dbrn89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200400"/>
            <a:ext cx="38100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of growth and duplication</a:t>
            </a:r>
          </a:p>
          <a:p>
            <a:pPr lvl="1"/>
            <a:r>
              <a:rPr lang="en-US" dirty="0" smtClean="0"/>
              <a:t>Obtains nutrients</a:t>
            </a:r>
          </a:p>
          <a:p>
            <a:pPr lvl="1"/>
            <a:r>
              <a:rPr lang="en-US" dirty="0" smtClean="0"/>
              <a:t>Manufacture new living material</a:t>
            </a:r>
          </a:p>
          <a:p>
            <a:pPr lvl="1"/>
            <a:r>
              <a:rPr lang="en-US" dirty="0" smtClean="0"/>
              <a:t>Duplicates membranes, ribosomes, lysosomes, and mitochondria</a:t>
            </a:r>
          </a:p>
          <a:p>
            <a:pPr lvl="1"/>
            <a:r>
              <a:rPr lang="en-US" dirty="0" smtClean="0"/>
              <a:t>Replicates genetic material</a:t>
            </a:r>
          </a:p>
          <a:p>
            <a:r>
              <a:rPr lang="en-US" dirty="0" smtClean="0"/>
              <a:t>G1: duplicate structures </a:t>
            </a:r>
          </a:p>
          <a:p>
            <a:r>
              <a:rPr lang="en-US" dirty="0" smtClean="0"/>
              <a:t>S: DNA replication</a:t>
            </a:r>
          </a:p>
          <a:p>
            <a:r>
              <a:rPr lang="en-US" dirty="0" smtClean="0"/>
              <a:t>G2: duplicate structures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pic>
        <p:nvPicPr>
          <p:cNvPr id="7170" name="Picture 2" descr="http://www.obgynacademy.com/basicsciences/fetology/genetics/images/inter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886200"/>
            <a:ext cx="3267075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Mitosis: division of the nucleus</a:t>
            </a:r>
          </a:p>
          <a:p>
            <a:r>
              <a:rPr lang="en-US" dirty="0" smtClean="0"/>
              <a:t>Prophase</a:t>
            </a:r>
          </a:p>
          <a:p>
            <a:pPr lvl="1"/>
            <a:r>
              <a:rPr lang="en-US" dirty="0" smtClean="0"/>
              <a:t>chromosomes appear </a:t>
            </a:r>
          </a:p>
          <a:p>
            <a:pPr lvl="2"/>
            <a:r>
              <a:rPr lang="en-US" dirty="0" smtClean="0"/>
              <a:t>2 sister </a:t>
            </a:r>
            <a:r>
              <a:rPr lang="en-US" dirty="0" smtClean="0"/>
              <a:t>chromatids attached to a centromere</a:t>
            </a:r>
          </a:p>
          <a:p>
            <a:pPr lvl="1"/>
            <a:r>
              <a:rPr lang="en-US" dirty="0" smtClean="0"/>
              <a:t>nuclear envelope breaks down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entrioles move to opposite ends of the cell</a:t>
            </a:r>
          </a:p>
          <a:p>
            <a:pPr lvl="1"/>
            <a:r>
              <a:rPr lang="en-US" dirty="0" smtClean="0"/>
              <a:t>Spindles made of microtublues forms between centrioles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and Cytokinesis</a:t>
            </a:r>
            <a:endParaRPr lang="en-US" dirty="0"/>
          </a:p>
        </p:txBody>
      </p:sp>
      <p:pic>
        <p:nvPicPr>
          <p:cNvPr id="4" name="Picture 8" descr="Proph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0"/>
            <a:ext cx="2286000" cy="2057645"/>
          </a:xfrm>
          <a:prstGeom prst="rect">
            <a:avLst/>
          </a:prstGeom>
          <a:noFill/>
        </p:spPr>
      </p:pic>
      <p:pic>
        <p:nvPicPr>
          <p:cNvPr id="5" name="Picture 10" descr="prophase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493196"/>
            <a:ext cx="2036805" cy="2060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678363"/>
          </a:xfrm>
        </p:spPr>
        <p:txBody>
          <a:bodyPr/>
          <a:lstStyle/>
          <a:p>
            <a:r>
              <a:rPr lang="en-US" dirty="0" smtClean="0"/>
              <a:t>Metaphase: chromosomes line up in the middle of the spindle fibers</a:t>
            </a:r>
            <a:endParaRPr lang="en-US" dirty="0" smtClean="0"/>
          </a:p>
          <a:p>
            <a:r>
              <a:rPr lang="en-US" dirty="0" smtClean="0"/>
              <a:t>Anaphase: sister chromatids are pulled to opposite ends of the cell</a:t>
            </a:r>
            <a:endParaRPr lang="en-US" dirty="0" smtClean="0"/>
          </a:p>
          <a:p>
            <a:r>
              <a:rPr lang="en-US" dirty="0" smtClean="0"/>
              <a:t>Telophase: chromatids reach centrioles</a:t>
            </a:r>
          </a:p>
          <a:p>
            <a:pPr lvl="1"/>
            <a:r>
              <a:rPr lang="en-US" dirty="0" smtClean="0"/>
              <a:t>Chromatin or DNA unwinds</a:t>
            </a:r>
          </a:p>
          <a:p>
            <a:pPr lvl="1"/>
            <a:r>
              <a:rPr lang="en-US" dirty="0" smtClean="0"/>
              <a:t>Nuclear envelope reforms</a:t>
            </a:r>
          </a:p>
          <a:p>
            <a:pPr lvl="1"/>
            <a:r>
              <a:rPr lang="en-US" dirty="0" smtClean="0"/>
              <a:t>Micro =tubules disassemble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pic>
        <p:nvPicPr>
          <p:cNvPr id="4" name="Picture 5" descr="Metaph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95800"/>
            <a:ext cx="2396066" cy="2156459"/>
          </a:xfrm>
          <a:prstGeom prst="rect">
            <a:avLst/>
          </a:prstGeom>
          <a:noFill/>
        </p:spPr>
      </p:pic>
      <p:pic>
        <p:nvPicPr>
          <p:cNvPr id="5" name="Picture 5" descr="anaph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495800"/>
            <a:ext cx="2438400" cy="2194972"/>
          </a:xfrm>
          <a:prstGeom prst="rect">
            <a:avLst/>
          </a:prstGeom>
          <a:noFill/>
        </p:spPr>
      </p:pic>
      <p:pic>
        <p:nvPicPr>
          <p:cNvPr id="6" name="Picture 5" descr="Telopha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495800"/>
            <a:ext cx="2457450" cy="2211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</a:t>
            </a:r>
            <a:r>
              <a:rPr lang="en-US" dirty="0" smtClean="0"/>
              <a:t>of the cytoplasm</a:t>
            </a:r>
          </a:p>
          <a:p>
            <a:pPr lvl="1"/>
            <a:r>
              <a:rPr lang="en-US" dirty="0" smtClean="0"/>
              <a:t>Begins during </a:t>
            </a:r>
            <a:r>
              <a:rPr lang="en-US" dirty="0" smtClean="0"/>
              <a:t>anaphase</a:t>
            </a:r>
          </a:p>
          <a:p>
            <a:pPr lvl="1"/>
            <a:r>
              <a:rPr lang="en-US" dirty="0" smtClean="0"/>
              <a:t>Cell membrane begins to constrict down the middle of the cell</a:t>
            </a:r>
          </a:p>
          <a:p>
            <a:pPr lvl="1"/>
            <a:r>
              <a:rPr lang="en-US" dirty="0" smtClean="0"/>
              <a:t>Cell Pinches inward</a:t>
            </a:r>
          </a:p>
          <a:p>
            <a:pPr lvl="1"/>
            <a:r>
              <a:rPr lang="en-US" dirty="0" smtClean="0"/>
              <a:t>Distributes half the organelles to each cell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Cytokinesis</a:t>
            </a:r>
            <a:endParaRPr lang="en-US" dirty="0"/>
          </a:p>
        </p:txBody>
      </p:sp>
      <p:pic>
        <p:nvPicPr>
          <p:cNvPr id="4" name="Picture 5" descr="Cytokine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038600"/>
            <a:ext cx="2743200" cy="2468880"/>
          </a:xfrm>
          <a:prstGeom prst="rect">
            <a:avLst/>
          </a:prstGeom>
          <a:noFill/>
        </p:spPr>
      </p:pic>
      <p:pic>
        <p:nvPicPr>
          <p:cNvPr id="4098" name="Picture 2" descr="http://www.mpi-muenster.mpg.de/mdl/Fig3d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pic>
        <p:nvPicPr>
          <p:cNvPr id="22530" name="Picture 2" descr="http://www.cbp.pitt.edu/faculty/yong_wan/images/main_cell_cy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86070"/>
            <a:ext cx="5486400" cy="5671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Differentiation</a:t>
            </a:r>
          </a:p>
          <a:p>
            <a:r>
              <a:rPr lang="en-US" dirty="0" smtClean="0"/>
              <a:t>After division, cell specialize to their function</a:t>
            </a:r>
          </a:p>
          <a:p>
            <a:pPr lvl="1"/>
            <a:r>
              <a:rPr lang="en-US" dirty="0" smtClean="0"/>
              <a:t>Develop special structures</a:t>
            </a:r>
          </a:p>
          <a:p>
            <a:pPr lvl="1"/>
            <a:r>
              <a:rPr lang="en-US" dirty="0" smtClean="0"/>
              <a:t>Begin to function specific ways</a:t>
            </a:r>
          </a:p>
          <a:p>
            <a:pPr lvl="1"/>
            <a:r>
              <a:rPr lang="en-US" dirty="0" smtClean="0"/>
              <a:t>The DNA is identical between cells</a:t>
            </a:r>
          </a:p>
          <a:p>
            <a:pPr lvl="1"/>
            <a:r>
              <a:rPr lang="en-US" dirty="0" smtClean="0"/>
              <a:t>The portion of DNA that is expressed is what determines its function</a:t>
            </a:r>
          </a:p>
          <a:p>
            <a:pPr lvl="1"/>
            <a:r>
              <a:rPr lang="en-US" dirty="0" smtClean="0"/>
              <a:t>By birth, a human has more than 200 types of cells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Differentiation</a:t>
            </a:r>
            <a:endParaRPr lang="en-US" dirty="0"/>
          </a:p>
        </p:txBody>
      </p:sp>
      <p:pic>
        <p:nvPicPr>
          <p:cNvPr id="3074" name="Picture 2" descr="http://tratamiento-celulas-madre.com/image-files/stem-cell-Differenti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452768"/>
            <a:ext cx="3867150" cy="2214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Apoptosis: cell death</a:t>
            </a:r>
          </a:p>
          <a:p>
            <a:pPr lvl="1"/>
            <a:r>
              <a:rPr lang="en-US" dirty="0" smtClean="0"/>
              <a:t>Normal part of development</a:t>
            </a:r>
          </a:p>
          <a:p>
            <a:pPr lvl="1"/>
            <a:r>
              <a:rPr lang="en-US" dirty="0" smtClean="0"/>
              <a:t>In a fetus, carves away webbing between developing fingers and toes</a:t>
            </a:r>
          </a:p>
          <a:p>
            <a:pPr lvl="1"/>
            <a:r>
              <a:rPr lang="en-US" dirty="0" smtClean="0"/>
              <a:t>Removes extra brain cells</a:t>
            </a:r>
          </a:p>
          <a:p>
            <a:pPr lvl="1"/>
            <a:r>
              <a:rPr lang="en-US" dirty="0" smtClean="0"/>
              <a:t>Preserves only immune cells that recognize the body’s cell surface</a:t>
            </a:r>
          </a:p>
          <a:p>
            <a:pPr lvl="2"/>
            <a:r>
              <a:rPr lang="en-US" dirty="0" smtClean="0"/>
              <a:t>Prevent autoimmune disease</a:t>
            </a:r>
          </a:p>
          <a:p>
            <a:pPr lvl="1"/>
            <a:r>
              <a:rPr lang="en-US" dirty="0" smtClean="0"/>
              <a:t>Peels away sun burnt cell that could become cancerous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Death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332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Cell Cycle and Cell Death</vt:lpstr>
      <vt:lpstr>Cell Cycle</vt:lpstr>
      <vt:lpstr>Interphase</vt:lpstr>
      <vt:lpstr>Mitosis and Cytokinesis</vt:lpstr>
      <vt:lpstr>Mitosis</vt:lpstr>
      <vt:lpstr>Cytokinesis</vt:lpstr>
      <vt:lpstr>Cell Cycle</vt:lpstr>
      <vt:lpstr>Cell Differentiation</vt:lpstr>
      <vt:lpstr>Cell Death</vt:lpstr>
      <vt:lpstr>How Cells Die</vt:lpstr>
      <vt:lpstr>Slide 11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 and Cell Death</dc:title>
  <dc:creator>default</dc:creator>
  <cp:lastModifiedBy>default</cp:lastModifiedBy>
  <cp:revision>6</cp:revision>
  <dcterms:created xsi:type="dcterms:W3CDTF">2009-02-02T14:45:19Z</dcterms:created>
  <dcterms:modified xsi:type="dcterms:W3CDTF">2009-02-02T15:43:49Z</dcterms:modified>
</cp:coreProperties>
</file>