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4" r:id="rId1"/>
  </p:sldMasterIdLst>
  <p:handoutMasterIdLst>
    <p:handoutMasterId r:id="rId17"/>
  </p:handoutMasterIdLst>
  <p:sldIdLst>
    <p:sldId id="256" r:id="rId2"/>
    <p:sldId id="257" r:id="rId3"/>
    <p:sldId id="279" r:id="rId4"/>
    <p:sldId id="271" r:id="rId5"/>
    <p:sldId id="275" r:id="rId6"/>
    <p:sldId id="286" r:id="rId7"/>
    <p:sldId id="289" r:id="rId8"/>
    <p:sldId id="266" r:id="rId9"/>
    <p:sldId id="274" r:id="rId10"/>
    <p:sldId id="288" r:id="rId11"/>
    <p:sldId id="272" r:id="rId12"/>
    <p:sldId id="285" r:id="rId13"/>
    <p:sldId id="284" r:id="rId14"/>
    <p:sldId id="282" r:id="rId15"/>
    <p:sldId id="281" r:id="rId16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18" autoAdjust="0"/>
    <p:restoredTop sz="94660"/>
  </p:normalViewPr>
  <p:slideViewPr>
    <p:cSldViewPr>
      <p:cViewPr varScale="1">
        <p:scale>
          <a:sx n="69" d="100"/>
          <a:sy n="69" d="100"/>
        </p:scale>
        <p:origin x="-5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206" y="-102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619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619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6197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/>
            </a:lvl1pPr>
          </a:lstStyle>
          <a:p>
            <a:pPr>
              <a:defRPr/>
            </a:pPr>
            <a:fld id="{761A0017-EB89-4394-81A6-C66452670F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6F21C6-6902-4E47-A74D-74EFDAEC43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7" name="Group 13"/>
          <p:cNvGrpSpPr>
            <a:grpSpLocks/>
          </p:cNvGrpSpPr>
          <p:nvPr userDrawn="1"/>
        </p:nvGrpSpPr>
        <p:grpSpPr bwMode="auto">
          <a:xfrm rot="10800000">
            <a:off x="0" y="217488"/>
            <a:ext cx="1676400" cy="773112"/>
            <a:chOff x="4848" y="3227"/>
            <a:chExt cx="1056" cy="487"/>
          </a:xfrm>
        </p:grpSpPr>
        <p:sp>
          <p:nvSpPr>
            <p:cNvPr id="8" name="Freeform 14"/>
            <p:cNvSpPr>
              <a:spLocks/>
            </p:cNvSpPr>
            <p:nvPr userDrawn="1"/>
          </p:nvSpPr>
          <p:spPr bwMode="auto">
            <a:xfrm>
              <a:off x="4883" y="3425"/>
              <a:ext cx="153" cy="154"/>
            </a:xfrm>
            <a:custGeom>
              <a:avLst/>
              <a:gdLst/>
              <a:ahLst/>
              <a:cxnLst>
                <a:cxn ang="0">
                  <a:pos x="76" y="154"/>
                </a:cxn>
                <a:cxn ang="0">
                  <a:pos x="61" y="152"/>
                </a:cxn>
                <a:cxn ang="0">
                  <a:pos x="47" y="147"/>
                </a:cxn>
                <a:cxn ang="0">
                  <a:pos x="35" y="140"/>
                </a:cxn>
                <a:cxn ang="0">
                  <a:pos x="22" y="132"/>
                </a:cxn>
                <a:cxn ang="0">
                  <a:pos x="14" y="119"/>
                </a:cxn>
                <a:cxn ang="0">
                  <a:pos x="7" y="107"/>
                </a:cxn>
                <a:cxn ang="0">
                  <a:pos x="2" y="92"/>
                </a:cxn>
                <a:cxn ang="0">
                  <a:pos x="0" y="76"/>
                </a:cxn>
                <a:cxn ang="0">
                  <a:pos x="2" y="61"/>
                </a:cxn>
                <a:cxn ang="0">
                  <a:pos x="7" y="47"/>
                </a:cxn>
                <a:cxn ang="0">
                  <a:pos x="14" y="35"/>
                </a:cxn>
                <a:cxn ang="0">
                  <a:pos x="22" y="23"/>
                </a:cxn>
                <a:cxn ang="0">
                  <a:pos x="35" y="14"/>
                </a:cxn>
                <a:cxn ang="0">
                  <a:pos x="47" y="6"/>
                </a:cxn>
                <a:cxn ang="0">
                  <a:pos x="61" y="2"/>
                </a:cxn>
                <a:cxn ang="0">
                  <a:pos x="76" y="0"/>
                </a:cxn>
                <a:cxn ang="0">
                  <a:pos x="92" y="2"/>
                </a:cxn>
                <a:cxn ang="0">
                  <a:pos x="106" y="6"/>
                </a:cxn>
                <a:cxn ang="0">
                  <a:pos x="118" y="14"/>
                </a:cxn>
                <a:cxn ang="0">
                  <a:pos x="130" y="23"/>
                </a:cxn>
                <a:cxn ang="0">
                  <a:pos x="139" y="35"/>
                </a:cxn>
                <a:cxn ang="0">
                  <a:pos x="147" y="47"/>
                </a:cxn>
                <a:cxn ang="0">
                  <a:pos x="151" y="61"/>
                </a:cxn>
                <a:cxn ang="0">
                  <a:pos x="153" y="76"/>
                </a:cxn>
                <a:cxn ang="0">
                  <a:pos x="151" y="92"/>
                </a:cxn>
                <a:cxn ang="0">
                  <a:pos x="147" y="107"/>
                </a:cxn>
                <a:cxn ang="0">
                  <a:pos x="139" y="119"/>
                </a:cxn>
                <a:cxn ang="0">
                  <a:pos x="130" y="132"/>
                </a:cxn>
                <a:cxn ang="0">
                  <a:pos x="118" y="140"/>
                </a:cxn>
                <a:cxn ang="0">
                  <a:pos x="106" y="147"/>
                </a:cxn>
                <a:cxn ang="0">
                  <a:pos x="92" y="152"/>
                </a:cxn>
                <a:cxn ang="0">
                  <a:pos x="76" y="154"/>
                </a:cxn>
              </a:cxnLst>
              <a:rect l="0" t="0" r="r" b="b"/>
              <a:pathLst>
                <a:path w="153" h="154">
                  <a:moveTo>
                    <a:pt x="76" y="154"/>
                  </a:moveTo>
                  <a:lnTo>
                    <a:pt x="61" y="152"/>
                  </a:lnTo>
                  <a:lnTo>
                    <a:pt x="47" y="147"/>
                  </a:lnTo>
                  <a:lnTo>
                    <a:pt x="35" y="140"/>
                  </a:lnTo>
                  <a:lnTo>
                    <a:pt x="22" y="132"/>
                  </a:lnTo>
                  <a:lnTo>
                    <a:pt x="14" y="119"/>
                  </a:lnTo>
                  <a:lnTo>
                    <a:pt x="7" y="107"/>
                  </a:lnTo>
                  <a:lnTo>
                    <a:pt x="2" y="92"/>
                  </a:lnTo>
                  <a:lnTo>
                    <a:pt x="0" y="76"/>
                  </a:lnTo>
                  <a:lnTo>
                    <a:pt x="2" y="61"/>
                  </a:lnTo>
                  <a:lnTo>
                    <a:pt x="7" y="47"/>
                  </a:lnTo>
                  <a:lnTo>
                    <a:pt x="14" y="35"/>
                  </a:lnTo>
                  <a:lnTo>
                    <a:pt x="22" y="23"/>
                  </a:lnTo>
                  <a:lnTo>
                    <a:pt x="35" y="14"/>
                  </a:lnTo>
                  <a:lnTo>
                    <a:pt x="47" y="6"/>
                  </a:lnTo>
                  <a:lnTo>
                    <a:pt x="61" y="2"/>
                  </a:lnTo>
                  <a:lnTo>
                    <a:pt x="76" y="0"/>
                  </a:lnTo>
                  <a:lnTo>
                    <a:pt x="92" y="2"/>
                  </a:lnTo>
                  <a:lnTo>
                    <a:pt x="106" y="6"/>
                  </a:lnTo>
                  <a:lnTo>
                    <a:pt x="118" y="14"/>
                  </a:lnTo>
                  <a:lnTo>
                    <a:pt x="130" y="23"/>
                  </a:lnTo>
                  <a:lnTo>
                    <a:pt x="139" y="35"/>
                  </a:lnTo>
                  <a:lnTo>
                    <a:pt x="147" y="47"/>
                  </a:lnTo>
                  <a:lnTo>
                    <a:pt x="151" y="61"/>
                  </a:lnTo>
                  <a:lnTo>
                    <a:pt x="153" y="76"/>
                  </a:lnTo>
                  <a:lnTo>
                    <a:pt x="151" y="92"/>
                  </a:lnTo>
                  <a:lnTo>
                    <a:pt x="147" y="107"/>
                  </a:lnTo>
                  <a:lnTo>
                    <a:pt x="139" y="119"/>
                  </a:lnTo>
                  <a:lnTo>
                    <a:pt x="130" y="132"/>
                  </a:lnTo>
                  <a:lnTo>
                    <a:pt x="118" y="140"/>
                  </a:lnTo>
                  <a:lnTo>
                    <a:pt x="106" y="147"/>
                  </a:lnTo>
                  <a:lnTo>
                    <a:pt x="92" y="152"/>
                  </a:lnTo>
                  <a:lnTo>
                    <a:pt x="76" y="154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auto">
            <a:xfrm>
              <a:off x="5119" y="3298"/>
              <a:ext cx="107" cy="107"/>
            </a:xfrm>
            <a:custGeom>
              <a:avLst/>
              <a:gdLst/>
              <a:ahLst/>
              <a:cxnLst>
                <a:cxn ang="0">
                  <a:pos x="54" y="107"/>
                </a:cxn>
                <a:cxn ang="0">
                  <a:pos x="43" y="105"/>
                </a:cxn>
                <a:cxn ang="0">
                  <a:pos x="33" y="103"/>
                </a:cxn>
                <a:cxn ang="0">
                  <a:pos x="24" y="98"/>
                </a:cxn>
                <a:cxn ang="0">
                  <a:pos x="15" y="91"/>
                </a:cxn>
                <a:cxn ang="0">
                  <a:pos x="8" y="83"/>
                </a:cxn>
                <a:cxn ang="0">
                  <a:pos x="3" y="74"/>
                </a:cxn>
                <a:cxn ang="0">
                  <a:pos x="2" y="64"/>
                </a:cxn>
                <a:cxn ang="0">
                  <a:pos x="0" y="53"/>
                </a:cxn>
                <a:cxn ang="0">
                  <a:pos x="2" y="43"/>
                </a:cxn>
                <a:cxn ang="0">
                  <a:pos x="3" y="33"/>
                </a:cxn>
                <a:cxn ang="0">
                  <a:pos x="8" y="24"/>
                </a:cxn>
                <a:cxn ang="0">
                  <a:pos x="15" y="15"/>
                </a:cxn>
                <a:cxn ang="0">
                  <a:pos x="24" y="8"/>
                </a:cxn>
                <a:cxn ang="0">
                  <a:pos x="33" y="3"/>
                </a:cxn>
                <a:cxn ang="0">
                  <a:pos x="43" y="2"/>
                </a:cxn>
                <a:cxn ang="0">
                  <a:pos x="54" y="0"/>
                </a:cxn>
                <a:cxn ang="0">
                  <a:pos x="64" y="2"/>
                </a:cxn>
                <a:cxn ang="0">
                  <a:pos x="74" y="3"/>
                </a:cxn>
                <a:cxn ang="0">
                  <a:pos x="83" y="8"/>
                </a:cxn>
                <a:cxn ang="0">
                  <a:pos x="92" y="15"/>
                </a:cxn>
                <a:cxn ang="0">
                  <a:pos x="99" y="24"/>
                </a:cxn>
                <a:cxn ang="0">
                  <a:pos x="104" y="33"/>
                </a:cxn>
                <a:cxn ang="0">
                  <a:pos x="106" y="43"/>
                </a:cxn>
                <a:cxn ang="0">
                  <a:pos x="107" y="53"/>
                </a:cxn>
                <a:cxn ang="0">
                  <a:pos x="106" y="64"/>
                </a:cxn>
                <a:cxn ang="0">
                  <a:pos x="104" y="74"/>
                </a:cxn>
                <a:cxn ang="0">
                  <a:pos x="99" y="83"/>
                </a:cxn>
                <a:cxn ang="0">
                  <a:pos x="92" y="91"/>
                </a:cxn>
                <a:cxn ang="0">
                  <a:pos x="83" y="98"/>
                </a:cxn>
                <a:cxn ang="0">
                  <a:pos x="74" y="103"/>
                </a:cxn>
                <a:cxn ang="0">
                  <a:pos x="64" y="105"/>
                </a:cxn>
                <a:cxn ang="0">
                  <a:pos x="54" y="107"/>
                </a:cxn>
              </a:cxnLst>
              <a:rect l="0" t="0" r="r" b="b"/>
              <a:pathLst>
                <a:path w="107" h="107">
                  <a:moveTo>
                    <a:pt x="54" y="107"/>
                  </a:moveTo>
                  <a:lnTo>
                    <a:pt x="43" y="105"/>
                  </a:lnTo>
                  <a:lnTo>
                    <a:pt x="33" y="103"/>
                  </a:lnTo>
                  <a:lnTo>
                    <a:pt x="24" y="98"/>
                  </a:lnTo>
                  <a:lnTo>
                    <a:pt x="15" y="91"/>
                  </a:lnTo>
                  <a:lnTo>
                    <a:pt x="8" y="83"/>
                  </a:lnTo>
                  <a:lnTo>
                    <a:pt x="3" y="74"/>
                  </a:lnTo>
                  <a:lnTo>
                    <a:pt x="2" y="64"/>
                  </a:lnTo>
                  <a:lnTo>
                    <a:pt x="0" y="53"/>
                  </a:lnTo>
                  <a:lnTo>
                    <a:pt x="2" y="43"/>
                  </a:lnTo>
                  <a:lnTo>
                    <a:pt x="3" y="33"/>
                  </a:lnTo>
                  <a:lnTo>
                    <a:pt x="8" y="24"/>
                  </a:lnTo>
                  <a:lnTo>
                    <a:pt x="15" y="15"/>
                  </a:lnTo>
                  <a:lnTo>
                    <a:pt x="24" y="8"/>
                  </a:lnTo>
                  <a:lnTo>
                    <a:pt x="33" y="3"/>
                  </a:lnTo>
                  <a:lnTo>
                    <a:pt x="43" y="2"/>
                  </a:lnTo>
                  <a:lnTo>
                    <a:pt x="54" y="0"/>
                  </a:lnTo>
                  <a:lnTo>
                    <a:pt x="64" y="2"/>
                  </a:lnTo>
                  <a:lnTo>
                    <a:pt x="74" y="3"/>
                  </a:lnTo>
                  <a:lnTo>
                    <a:pt x="83" y="8"/>
                  </a:lnTo>
                  <a:lnTo>
                    <a:pt x="92" y="15"/>
                  </a:lnTo>
                  <a:lnTo>
                    <a:pt x="99" y="24"/>
                  </a:lnTo>
                  <a:lnTo>
                    <a:pt x="104" y="33"/>
                  </a:lnTo>
                  <a:lnTo>
                    <a:pt x="106" y="43"/>
                  </a:lnTo>
                  <a:lnTo>
                    <a:pt x="107" y="53"/>
                  </a:lnTo>
                  <a:lnTo>
                    <a:pt x="106" y="64"/>
                  </a:lnTo>
                  <a:lnTo>
                    <a:pt x="104" y="74"/>
                  </a:lnTo>
                  <a:lnTo>
                    <a:pt x="99" y="83"/>
                  </a:lnTo>
                  <a:lnTo>
                    <a:pt x="92" y="91"/>
                  </a:lnTo>
                  <a:lnTo>
                    <a:pt x="83" y="98"/>
                  </a:lnTo>
                  <a:lnTo>
                    <a:pt x="74" y="103"/>
                  </a:lnTo>
                  <a:lnTo>
                    <a:pt x="64" y="105"/>
                  </a:lnTo>
                  <a:lnTo>
                    <a:pt x="54" y="10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auto">
            <a:xfrm>
              <a:off x="5382" y="3232"/>
              <a:ext cx="77" cy="78"/>
            </a:xfrm>
            <a:custGeom>
              <a:avLst/>
              <a:gdLst/>
              <a:ahLst/>
              <a:cxnLst>
                <a:cxn ang="0">
                  <a:pos x="38" y="78"/>
                </a:cxn>
                <a:cxn ang="0">
                  <a:pos x="25" y="74"/>
                </a:cxn>
                <a:cxn ang="0">
                  <a:pos x="12" y="66"/>
                </a:cxn>
                <a:cxn ang="0">
                  <a:pos x="4" y="53"/>
                </a:cxn>
                <a:cxn ang="0">
                  <a:pos x="0" y="38"/>
                </a:cxn>
                <a:cxn ang="0">
                  <a:pos x="4" y="22"/>
                </a:cxn>
                <a:cxn ang="0">
                  <a:pos x="12" y="10"/>
                </a:cxn>
                <a:cxn ang="0">
                  <a:pos x="25" y="3"/>
                </a:cxn>
                <a:cxn ang="0">
                  <a:pos x="38" y="0"/>
                </a:cxn>
                <a:cxn ang="0">
                  <a:pos x="54" y="3"/>
                </a:cxn>
                <a:cxn ang="0">
                  <a:pos x="66" y="10"/>
                </a:cxn>
                <a:cxn ang="0">
                  <a:pos x="73" y="22"/>
                </a:cxn>
                <a:cxn ang="0">
                  <a:pos x="77" y="38"/>
                </a:cxn>
                <a:cxn ang="0">
                  <a:pos x="73" y="53"/>
                </a:cxn>
                <a:cxn ang="0">
                  <a:pos x="66" y="66"/>
                </a:cxn>
                <a:cxn ang="0">
                  <a:pos x="54" y="74"/>
                </a:cxn>
                <a:cxn ang="0">
                  <a:pos x="38" y="78"/>
                </a:cxn>
              </a:cxnLst>
              <a:rect l="0" t="0" r="r" b="b"/>
              <a:pathLst>
                <a:path w="77" h="78">
                  <a:moveTo>
                    <a:pt x="38" y="78"/>
                  </a:moveTo>
                  <a:lnTo>
                    <a:pt x="25" y="74"/>
                  </a:lnTo>
                  <a:lnTo>
                    <a:pt x="12" y="66"/>
                  </a:lnTo>
                  <a:lnTo>
                    <a:pt x="4" y="53"/>
                  </a:lnTo>
                  <a:lnTo>
                    <a:pt x="0" y="38"/>
                  </a:lnTo>
                  <a:lnTo>
                    <a:pt x="4" y="22"/>
                  </a:lnTo>
                  <a:lnTo>
                    <a:pt x="12" y="10"/>
                  </a:lnTo>
                  <a:lnTo>
                    <a:pt x="25" y="3"/>
                  </a:lnTo>
                  <a:lnTo>
                    <a:pt x="38" y="0"/>
                  </a:lnTo>
                  <a:lnTo>
                    <a:pt x="54" y="3"/>
                  </a:lnTo>
                  <a:lnTo>
                    <a:pt x="66" y="10"/>
                  </a:lnTo>
                  <a:lnTo>
                    <a:pt x="73" y="22"/>
                  </a:lnTo>
                  <a:lnTo>
                    <a:pt x="77" y="38"/>
                  </a:lnTo>
                  <a:lnTo>
                    <a:pt x="73" y="53"/>
                  </a:lnTo>
                  <a:lnTo>
                    <a:pt x="66" y="66"/>
                  </a:lnTo>
                  <a:lnTo>
                    <a:pt x="54" y="74"/>
                  </a:lnTo>
                  <a:lnTo>
                    <a:pt x="38" y="78"/>
                  </a:lnTo>
                  <a:close/>
                </a:path>
              </a:pathLst>
            </a:custGeom>
            <a:solidFill>
              <a:schemeClr val="hlink">
                <a:alpha val="99001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7"/>
            <p:cNvSpPr>
              <a:spLocks/>
            </p:cNvSpPr>
            <p:nvPr userDrawn="1"/>
          </p:nvSpPr>
          <p:spPr bwMode="auto">
            <a:xfrm>
              <a:off x="5670" y="3227"/>
              <a:ext cx="56" cy="55"/>
            </a:xfrm>
            <a:custGeom>
              <a:avLst/>
              <a:gdLst/>
              <a:ahLst/>
              <a:cxnLst>
                <a:cxn ang="0">
                  <a:pos x="28" y="55"/>
                </a:cxn>
                <a:cxn ang="0">
                  <a:pos x="18" y="54"/>
                </a:cxn>
                <a:cxn ang="0">
                  <a:pos x="9" y="47"/>
                </a:cxn>
                <a:cxn ang="0">
                  <a:pos x="2" y="38"/>
                </a:cxn>
                <a:cxn ang="0">
                  <a:pos x="0" y="28"/>
                </a:cxn>
                <a:cxn ang="0">
                  <a:pos x="2" y="17"/>
                </a:cxn>
                <a:cxn ang="0">
                  <a:pos x="9" y="9"/>
                </a:cxn>
                <a:cxn ang="0">
                  <a:pos x="18" y="2"/>
                </a:cxn>
                <a:cxn ang="0">
                  <a:pos x="28" y="0"/>
                </a:cxn>
                <a:cxn ang="0">
                  <a:pos x="38" y="2"/>
                </a:cxn>
                <a:cxn ang="0">
                  <a:pos x="47" y="9"/>
                </a:cxn>
                <a:cxn ang="0">
                  <a:pos x="54" y="17"/>
                </a:cxn>
                <a:cxn ang="0">
                  <a:pos x="56" y="28"/>
                </a:cxn>
                <a:cxn ang="0">
                  <a:pos x="54" y="38"/>
                </a:cxn>
                <a:cxn ang="0">
                  <a:pos x="47" y="47"/>
                </a:cxn>
                <a:cxn ang="0">
                  <a:pos x="38" y="54"/>
                </a:cxn>
                <a:cxn ang="0">
                  <a:pos x="28" y="55"/>
                </a:cxn>
              </a:cxnLst>
              <a:rect l="0" t="0" r="r" b="b"/>
              <a:pathLst>
                <a:path w="56" h="55">
                  <a:moveTo>
                    <a:pt x="28" y="55"/>
                  </a:moveTo>
                  <a:lnTo>
                    <a:pt x="18" y="54"/>
                  </a:lnTo>
                  <a:lnTo>
                    <a:pt x="9" y="47"/>
                  </a:lnTo>
                  <a:lnTo>
                    <a:pt x="2" y="38"/>
                  </a:lnTo>
                  <a:lnTo>
                    <a:pt x="0" y="28"/>
                  </a:lnTo>
                  <a:lnTo>
                    <a:pt x="2" y="17"/>
                  </a:lnTo>
                  <a:lnTo>
                    <a:pt x="9" y="9"/>
                  </a:lnTo>
                  <a:lnTo>
                    <a:pt x="18" y="2"/>
                  </a:lnTo>
                  <a:lnTo>
                    <a:pt x="28" y="0"/>
                  </a:lnTo>
                  <a:lnTo>
                    <a:pt x="38" y="2"/>
                  </a:lnTo>
                  <a:lnTo>
                    <a:pt x="47" y="9"/>
                  </a:lnTo>
                  <a:lnTo>
                    <a:pt x="54" y="17"/>
                  </a:lnTo>
                  <a:lnTo>
                    <a:pt x="56" y="28"/>
                  </a:lnTo>
                  <a:lnTo>
                    <a:pt x="54" y="38"/>
                  </a:lnTo>
                  <a:lnTo>
                    <a:pt x="47" y="47"/>
                  </a:lnTo>
                  <a:lnTo>
                    <a:pt x="38" y="54"/>
                  </a:lnTo>
                  <a:lnTo>
                    <a:pt x="28" y="55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Rectangle 18"/>
            <p:cNvSpPr>
              <a:spLocks noChangeArrowheads="1"/>
            </p:cNvSpPr>
            <p:nvPr userDrawn="1"/>
          </p:nvSpPr>
          <p:spPr bwMode="auto">
            <a:xfrm>
              <a:off x="4850" y="3641"/>
              <a:ext cx="1056" cy="73"/>
            </a:xfrm>
            <a:prstGeom prst="rect">
              <a:avLst/>
            </a:prstGeom>
            <a:solidFill>
              <a:schemeClr val="accent2">
                <a:alpha val="99001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4" name="Group 19"/>
          <p:cNvGrpSpPr>
            <a:grpSpLocks/>
          </p:cNvGrpSpPr>
          <p:nvPr userDrawn="1"/>
        </p:nvGrpSpPr>
        <p:grpSpPr bwMode="auto">
          <a:xfrm>
            <a:off x="6248400" y="5410200"/>
            <a:ext cx="2895600" cy="1323975"/>
            <a:chOff x="4848" y="3227"/>
            <a:chExt cx="1056" cy="487"/>
          </a:xfrm>
        </p:grpSpPr>
        <p:sp>
          <p:nvSpPr>
            <p:cNvPr id="15" name="Freeform 20"/>
            <p:cNvSpPr>
              <a:spLocks/>
            </p:cNvSpPr>
            <p:nvPr userDrawn="1"/>
          </p:nvSpPr>
          <p:spPr bwMode="auto">
            <a:xfrm>
              <a:off x="4881" y="3427"/>
              <a:ext cx="153" cy="154"/>
            </a:xfrm>
            <a:custGeom>
              <a:avLst/>
              <a:gdLst/>
              <a:ahLst/>
              <a:cxnLst>
                <a:cxn ang="0">
                  <a:pos x="76" y="154"/>
                </a:cxn>
                <a:cxn ang="0">
                  <a:pos x="61" y="152"/>
                </a:cxn>
                <a:cxn ang="0">
                  <a:pos x="47" y="147"/>
                </a:cxn>
                <a:cxn ang="0">
                  <a:pos x="35" y="140"/>
                </a:cxn>
                <a:cxn ang="0">
                  <a:pos x="22" y="132"/>
                </a:cxn>
                <a:cxn ang="0">
                  <a:pos x="14" y="119"/>
                </a:cxn>
                <a:cxn ang="0">
                  <a:pos x="7" y="107"/>
                </a:cxn>
                <a:cxn ang="0">
                  <a:pos x="2" y="92"/>
                </a:cxn>
                <a:cxn ang="0">
                  <a:pos x="0" y="76"/>
                </a:cxn>
                <a:cxn ang="0">
                  <a:pos x="2" y="61"/>
                </a:cxn>
                <a:cxn ang="0">
                  <a:pos x="7" y="47"/>
                </a:cxn>
                <a:cxn ang="0">
                  <a:pos x="14" y="35"/>
                </a:cxn>
                <a:cxn ang="0">
                  <a:pos x="22" y="23"/>
                </a:cxn>
                <a:cxn ang="0">
                  <a:pos x="35" y="14"/>
                </a:cxn>
                <a:cxn ang="0">
                  <a:pos x="47" y="6"/>
                </a:cxn>
                <a:cxn ang="0">
                  <a:pos x="61" y="2"/>
                </a:cxn>
                <a:cxn ang="0">
                  <a:pos x="76" y="0"/>
                </a:cxn>
                <a:cxn ang="0">
                  <a:pos x="92" y="2"/>
                </a:cxn>
                <a:cxn ang="0">
                  <a:pos x="106" y="6"/>
                </a:cxn>
                <a:cxn ang="0">
                  <a:pos x="118" y="14"/>
                </a:cxn>
                <a:cxn ang="0">
                  <a:pos x="130" y="23"/>
                </a:cxn>
                <a:cxn ang="0">
                  <a:pos x="139" y="35"/>
                </a:cxn>
                <a:cxn ang="0">
                  <a:pos x="147" y="47"/>
                </a:cxn>
                <a:cxn ang="0">
                  <a:pos x="151" y="61"/>
                </a:cxn>
                <a:cxn ang="0">
                  <a:pos x="153" y="76"/>
                </a:cxn>
                <a:cxn ang="0">
                  <a:pos x="151" y="92"/>
                </a:cxn>
                <a:cxn ang="0">
                  <a:pos x="147" y="107"/>
                </a:cxn>
                <a:cxn ang="0">
                  <a:pos x="139" y="119"/>
                </a:cxn>
                <a:cxn ang="0">
                  <a:pos x="130" y="132"/>
                </a:cxn>
                <a:cxn ang="0">
                  <a:pos x="118" y="140"/>
                </a:cxn>
                <a:cxn ang="0">
                  <a:pos x="106" y="147"/>
                </a:cxn>
                <a:cxn ang="0">
                  <a:pos x="92" y="152"/>
                </a:cxn>
                <a:cxn ang="0">
                  <a:pos x="76" y="154"/>
                </a:cxn>
              </a:cxnLst>
              <a:rect l="0" t="0" r="r" b="b"/>
              <a:pathLst>
                <a:path w="153" h="154">
                  <a:moveTo>
                    <a:pt x="76" y="154"/>
                  </a:moveTo>
                  <a:lnTo>
                    <a:pt x="61" y="152"/>
                  </a:lnTo>
                  <a:lnTo>
                    <a:pt x="47" y="147"/>
                  </a:lnTo>
                  <a:lnTo>
                    <a:pt x="35" y="140"/>
                  </a:lnTo>
                  <a:lnTo>
                    <a:pt x="22" y="132"/>
                  </a:lnTo>
                  <a:lnTo>
                    <a:pt x="14" y="119"/>
                  </a:lnTo>
                  <a:lnTo>
                    <a:pt x="7" y="107"/>
                  </a:lnTo>
                  <a:lnTo>
                    <a:pt x="2" y="92"/>
                  </a:lnTo>
                  <a:lnTo>
                    <a:pt x="0" y="76"/>
                  </a:lnTo>
                  <a:lnTo>
                    <a:pt x="2" y="61"/>
                  </a:lnTo>
                  <a:lnTo>
                    <a:pt x="7" y="47"/>
                  </a:lnTo>
                  <a:lnTo>
                    <a:pt x="14" y="35"/>
                  </a:lnTo>
                  <a:lnTo>
                    <a:pt x="22" y="23"/>
                  </a:lnTo>
                  <a:lnTo>
                    <a:pt x="35" y="14"/>
                  </a:lnTo>
                  <a:lnTo>
                    <a:pt x="47" y="6"/>
                  </a:lnTo>
                  <a:lnTo>
                    <a:pt x="61" y="2"/>
                  </a:lnTo>
                  <a:lnTo>
                    <a:pt x="76" y="0"/>
                  </a:lnTo>
                  <a:lnTo>
                    <a:pt x="92" y="2"/>
                  </a:lnTo>
                  <a:lnTo>
                    <a:pt x="106" y="6"/>
                  </a:lnTo>
                  <a:lnTo>
                    <a:pt x="118" y="14"/>
                  </a:lnTo>
                  <a:lnTo>
                    <a:pt x="130" y="23"/>
                  </a:lnTo>
                  <a:lnTo>
                    <a:pt x="139" y="35"/>
                  </a:lnTo>
                  <a:lnTo>
                    <a:pt x="147" y="47"/>
                  </a:lnTo>
                  <a:lnTo>
                    <a:pt x="151" y="61"/>
                  </a:lnTo>
                  <a:lnTo>
                    <a:pt x="153" y="76"/>
                  </a:lnTo>
                  <a:lnTo>
                    <a:pt x="151" y="92"/>
                  </a:lnTo>
                  <a:lnTo>
                    <a:pt x="147" y="107"/>
                  </a:lnTo>
                  <a:lnTo>
                    <a:pt x="139" y="119"/>
                  </a:lnTo>
                  <a:lnTo>
                    <a:pt x="130" y="132"/>
                  </a:lnTo>
                  <a:lnTo>
                    <a:pt x="118" y="140"/>
                  </a:lnTo>
                  <a:lnTo>
                    <a:pt x="106" y="147"/>
                  </a:lnTo>
                  <a:lnTo>
                    <a:pt x="92" y="152"/>
                  </a:lnTo>
                  <a:lnTo>
                    <a:pt x="76" y="154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21"/>
            <p:cNvSpPr>
              <a:spLocks/>
            </p:cNvSpPr>
            <p:nvPr userDrawn="1"/>
          </p:nvSpPr>
          <p:spPr bwMode="auto">
            <a:xfrm>
              <a:off x="5117" y="3298"/>
              <a:ext cx="107" cy="107"/>
            </a:xfrm>
            <a:custGeom>
              <a:avLst/>
              <a:gdLst/>
              <a:ahLst/>
              <a:cxnLst>
                <a:cxn ang="0">
                  <a:pos x="54" y="107"/>
                </a:cxn>
                <a:cxn ang="0">
                  <a:pos x="43" y="105"/>
                </a:cxn>
                <a:cxn ang="0">
                  <a:pos x="33" y="103"/>
                </a:cxn>
                <a:cxn ang="0">
                  <a:pos x="24" y="98"/>
                </a:cxn>
                <a:cxn ang="0">
                  <a:pos x="15" y="91"/>
                </a:cxn>
                <a:cxn ang="0">
                  <a:pos x="8" y="83"/>
                </a:cxn>
                <a:cxn ang="0">
                  <a:pos x="3" y="74"/>
                </a:cxn>
                <a:cxn ang="0">
                  <a:pos x="2" y="64"/>
                </a:cxn>
                <a:cxn ang="0">
                  <a:pos x="0" y="53"/>
                </a:cxn>
                <a:cxn ang="0">
                  <a:pos x="2" y="43"/>
                </a:cxn>
                <a:cxn ang="0">
                  <a:pos x="3" y="33"/>
                </a:cxn>
                <a:cxn ang="0">
                  <a:pos x="8" y="24"/>
                </a:cxn>
                <a:cxn ang="0">
                  <a:pos x="15" y="15"/>
                </a:cxn>
                <a:cxn ang="0">
                  <a:pos x="24" y="8"/>
                </a:cxn>
                <a:cxn ang="0">
                  <a:pos x="33" y="3"/>
                </a:cxn>
                <a:cxn ang="0">
                  <a:pos x="43" y="2"/>
                </a:cxn>
                <a:cxn ang="0">
                  <a:pos x="54" y="0"/>
                </a:cxn>
                <a:cxn ang="0">
                  <a:pos x="64" y="2"/>
                </a:cxn>
                <a:cxn ang="0">
                  <a:pos x="74" y="3"/>
                </a:cxn>
                <a:cxn ang="0">
                  <a:pos x="83" y="8"/>
                </a:cxn>
                <a:cxn ang="0">
                  <a:pos x="92" y="15"/>
                </a:cxn>
                <a:cxn ang="0">
                  <a:pos x="99" y="24"/>
                </a:cxn>
                <a:cxn ang="0">
                  <a:pos x="104" y="33"/>
                </a:cxn>
                <a:cxn ang="0">
                  <a:pos x="106" y="43"/>
                </a:cxn>
                <a:cxn ang="0">
                  <a:pos x="107" y="53"/>
                </a:cxn>
                <a:cxn ang="0">
                  <a:pos x="106" y="64"/>
                </a:cxn>
                <a:cxn ang="0">
                  <a:pos x="104" y="74"/>
                </a:cxn>
                <a:cxn ang="0">
                  <a:pos x="99" y="83"/>
                </a:cxn>
                <a:cxn ang="0">
                  <a:pos x="92" y="91"/>
                </a:cxn>
                <a:cxn ang="0">
                  <a:pos x="83" y="98"/>
                </a:cxn>
                <a:cxn ang="0">
                  <a:pos x="74" y="103"/>
                </a:cxn>
                <a:cxn ang="0">
                  <a:pos x="64" y="105"/>
                </a:cxn>
                <a:cxn ang="0">
                  <a:pos x="54" y="107"/>
                </a:cxn>
              </a:cxnLst>
              <a:rect l="0" t="0" r="r" b="b"/>
              <a:pathLst>
                <a:path w="107" h="107">
                  <a:moveTo>
                    <a:pt x="54" y="107"/>
                  </a:moveTo>
                  <a:lnTo>
                    <a:pt x="43" y="105"/>
                  </a:lnTo>
                  <a:lnTo>
                    <a:pt x="33" y="103"/>
                  </a:lnTo>
                  <a:lnTo>
                    <a:pt x="24" y="98"/>
                  </a:lnTo>
                  <a:lnTo>
                    <a:pt x="15" y="91"/>
                  </a:lnTo>
                  <a:lnTo>
                    <a:pt x="8" y="83"/>
                  </a:lnTo>
                  <a:lnTo>
                    <a:pt x="3" y="74"/>
                  </a:lnTo>
                  <a:lnTo>
                    <a:pt x="2" y="64"/>
                  </a:lnTo>
                  <a:lnTo>
                    <a:pt x="0" y="53"/>
                  </a:lnTo>
                  <a:lnTo>
                    <a:pt x="2" y="43"/>
                  </a:lnTo>
                  <a:lnTo>
                    <a:pt x="3" y="33"/>
                  </a:lnTo>
                  <a:lnTo>
                    <a:pt x="8" y="24"/>
                  </a:lnTo>
                  <a:lnTo>
                    <a:pt x="15" y="15"/>
                  </a:lnTo>
                  <a:lnTo>
                    <a:pt x="24" y="8"/>
                  </a:lnTo>
                  <a:lnTo>
                    <a:pt x="33" y="3"/>
                  </a:lnTo>
                  <a:lnTo>
                    <a:pt x="43" y="2"/>
                  </a:lnTo>
                  <a:lnTo>
                    <a:pt x="54" y="0"/>
                  </a:lnTo>
                  <a:lnTo>
                    <a:pt x="64" y="2"/>
                  </a:lnTo>
                  <a:lnTo>
                    <a:pt x="74" y="3"/>
                  </a:lnTo>
                  <a:lnTo>
                    <a:pt x="83" y="8"/>
                  </a:lnTo>
                  <a:lnTo>
                    <a:pt x="92" y="15"/>
                  </a:lnTo>
                  <a:lnTo>
                    <a:pt x="99" y="24"/>
                  </a:lnTo>
                  <a:lnTo>
                    <a:pt x="104" y="33"/>
                  </a:lnTo>
                  <a:lnTo>
                    <a:pt x="106" y="43"/>
                  </a:lnTo>
                  <a:lnTo>
                    <a:pt x="107" y="53"/>
                  </a:lnTo>
                  <a:lnTo>
                    <a:pt x="106" y="64"/>
                  </a:lnTo>
                  <a:lnTo>
                    <a:pt x="104" y="74"/>
                  </a:lnTo>
                  <a:lnTo>
                    <a:pt x="99" y="83"/>
                  </a:lnTo>
                  <a:lnTo>
                    <a:pt x="92" y="91"/>
                  </a:lnTo>
                  <a:lnTo>
                    <a:pt x="83" y="98"/>
                  </a:lnTo>
                  <a:lnTo>
                    <a:pt x="74" y="103"/>
                  </a:lnTo>
                  <a:lnTo>
                    <a:pt x="64" y="105"/>
                  </a:lnTo>
                  <a:lnTo>
                    <a:pt x="54" y="10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 userDrawn="1"/>
          </p:nvSpPr>
          <p:spPr bwMode="auto">
            <a:xfrm>
              <a:off x="5380" y="3234"/>
              <a:ext cx="77" cy="78"/>
            </a:xfrm>
            <a:custGeom>
              <a:avLst/>
              <a:gdLst/>
              <a:ahLst/>
              <a:cxnLst>
                <a:cxn ang="0">
                  <a:pos x="38" y="78"/>
                </a:cxn>
                <a:cxn ang="0">
                  <a:pos x="25" y="74"/>
                </a:cxn>
                <a:cxn ang="0">
                  <a:pos x="12" y="66"/>
                </a:cxn>
                <a:cxn ang="0">
                  <a:pos x="4" y="53"/>
                </a:cxn>
                <a:cxn ang="0">
                  <a:pos x="0" y="38"/>
                </a:cxn>
                <a:cxn ang="0">
                  <a:pos x="4" y="22"/>
                </a:cxn>
                <a:cxn ang="0">
                  <a:pos x="12" y="10"/>
                </a:cxn>
                <a:cxn ang="0">
                  <a:pos x="25" y="3"/>
                </a:cxn>
                <a:cxn ang="0">
                  <a:pos x="38" y="0"/>
                </a:cxn>
                <a:cxn ang="0">
                  <a:pos x="54" y="3"/>
                </a:cxn>
                <a:cxn ang="0">
                  <a:pos x="66" y="10"/>
                </a:cxn>
                <a:cxn ang="0">
                  <a:pos x="73" y="22"/>
                </a:cxn>
                <a:cxn ang="0">
                  <a:pos x="77" y="38"/>
                </a:cxn>
                <a:cxn ang="0">
                  <a:pos x="73" y="53"/>
                </a:cxn>
                <a:cxn ang="0">
                  <a:pos x="66" y="66"/>
                </a:cxn>
                <a:cxn ang="0">
                  <a:pos x="54" y="74"/>
                </a:cxn>
                <a:cxn ang="0">
                  <a:pos x="38" y="78"/>
                </a:cxn>
              </a:cxnLst>
              <a:rect l="0" t="0" r="r" b="b"/>
              <a:pathLst>
                <a:path w="77" h="78">
                  <a:moveTo>
                    <a:pt x="38" y="78"/>
                  </a:moveTo>
                  <a:lnTo>
                    <a:pt x="25" y="74"/>
                  </a:lnTo>
                  <a:lnTo>
                    <a:pt x="12" y="66"/>
                  </a:lnTo>
                  <a:lnTo>
                    <a:pt x="4" y="53"/>
                  </a:lnTo>
                  <a:lnTo>
                    <a:pt x="0" y="38"/>
                  </a:lnTo>
                  <a:lnTo>
                    <a:pt x="4" y="22"/>
                  </a:lnTo>
                  <a:lnTo>
                    <a:pt x="12" y="10"/>
                  </a:lnTo>
                  <a:lnTo>
                    <a:pt x="25" y="3"/>
                  </a:lnTo>
                  <a:lnTo>
                    <a:pt x="38" y="0"/>
                  </a:lnTo>
                  <a:lnTo>
                    <a:pt x="54" y="3"/>
                  </a:lnTo>
                  <a:lnTo>
                    <a:pt x="66" y="10"/>
                  </a:lnTo>
                  <a:lnTo>
                    <a:pt x="73" y="22"/>
                  </a:lnTo>
                  <a:lnTo>
                    <a:pt x="77" y="38"/>
                  </a:lnTo>
                  <a:lnTo>
                    <a:pt x="73" y="53"/>
                  </a:lnTo>
                  <a:lnTo>
                    <a:pt x="66" y="66"/>
                  </a:lnTo>
                  <a:lnTo>
                    <a:pt x="54" y="74"/>
                  </a:lnTo>
                  <a:lnTo>
                    <a:pt x="38" y="78"/>
                  </a:lnTo>
                  <a:close/>
                </a:path>
              </a:pathLst>
            </a:custGeom>
            <a:solidFill>
              <a:schemeClr val="hlink">
                <a:alpha val="99001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23"/>
            <p:cNvSpPr>
              <a:spLocks/>
            </p:cNvSpPr>
            <p:nvPr userDrawn="1"/>
          </p:nvSpPr>
          <p:spPr bwMode="auto">
            <a:xfrm>
              <a:off x="5668" y="3227"/>
              <a:ext cx="56" cy="55"/>
            </a:xfrm>
            <a:custGeom>
              <a:avLst/>
              <a:gdLst/>
              <a:ahLst/>
              <a:cxnLst>
                <a:cxn ang="0">
                  <a:pos x="28" y="55"/>
                </a:cxn>
                <a:cxn ang="0">
                  <a:pos x="18" y="54"/>
                </a:cxn>
                <a:cxn ang="0">
                  <a:pos x="9" y="47"/>
                </a:cxn>
                <a:cxn ang="0">
                  <a:pos x="2" y="38"/>
                </a:cxn>
                <a:cxn ang="0">
                  <a:pos x="0" y="28"/>
                </a:cxn>
                <a:cxn ang="0">
                  <a:pos x="2" y="17"/>
                </a:cxn>
                <a:cxn ang="0">
                  <a:pos x="9" y="9"/>
                </a:cxn>
                <a:cxn ang="0">
                  <a:pos x="18" y="2"/>
                </a:cxn>
                <a:cxn ang="0">
                  <a:pos x="28" y="0"/>
                </a:cxn>
                <a:cxn ang="0">
                  <a:pos x="38" y="2"/>
                </a:cxn>
                <a:cxn ang="0">
                  <a:pos x="47" y="9"/>
                </a:cxn>
                <a:cxn ang="0">
                  <a:pos x="54" y="17"/>
                </a:cxn>
                <a:cxn ang="0">
                  <a:pos x="56" y="28"/>
                </a:cxn>
                <a:cxn ang="0">
                  <a:pos x="54" y="38"/>
                </a:cxn>
                <a:cxn ang="0">
                  <a:pos x="47" y="47"/>
                </a:cxn>
                <a:cxn ang="0">
                  <a:pos x="38" y="54"/>
                </a:cxn>
                <a:cxn ang="0">
                  <a:pos x="28" y="55"/>
                </a:cxn>
              </a:cxnLst>
              <a:rect l="0" t="0" r="r" b="b"/>
              <a:pathLst>
                <a:path w="56" h="55">
                  <a:moveTo>
                    <a:pt x="28" y="55"/>
                  </a:moveTo>
                  <a:lnTo>
                    <a:pt x="18" y="54"/>
                  </a:lnTo>
                  <a:lnTo>
                    <a:pt x="9" y="47"/>
                  </a:lnTo>
                  <a:lnTo>
                    <a:pt x="2" y="38"/>
                  </a:lnTo>
                  <a:lnTo>
                    <a:pt x="0" y="28"/>
                  </a:lnTo>
                  <a:lnTo>
                    <a:pt x="2" y="17"/>
                  </a:lnTo>
                  <a:lnTo>
                    <a:pt x="9" y="9"/>
                  </a:lnTo>
                  <a:lnTo>
                    <a:pt x="18" y="2"/>
                  </a:lnTo>
                  <a:lnTo>
                    <a:pt x="28" y="0"/>
                  </a:lnTo>
                  <a:lnTo>
                    <a:pt x="38" y="2"/>
                  </a:lnTo>
                  <a:lnTo>
                    <a:pt x="47" y="9"/>
                  </a:lnTo>
                  <a:lnTo>
                    <a:pt x="54" y="17"/>
                  </a:lnTo>
                  <a:lnTo>
                    <a:pt x="56" y="28"/>
                  </a:lnTo>
                  <a:lnTo>
                    <a:pt x="54" y="38"/>
                  </a:lnTo>
                  <a:lnTo>
                    <a:pt x="47" y="47"/>
                  </a:lnTo>
                  <a:lnTo>
                    <a:pt x="38" y="54"/>
                  </a:lnTo>
                  <a:lnTo>
                    <a:pt x="28" y="55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Rectangle 24"/>
            <p:cNvSpPr>
              <a:spLocks noChangeArrowheads="1"/>
            </p:cNvSpPr>
            <p:nvPr userDrawn="1"/>
          </p:nvSpPr>
          <p:spPr bwMode="auto">
            <a:xfrm>
              <a:off x="4848" y="3641"/>
              <a:ext cx="1056" cy="73"/>
            </a:xfrm>
            <a:prstGeom prst="rect">
              <a:avLst/>
            </a:prstGeom>
            <a:solidFill>
              <a:schemeClr val="accent2">
                <a:alpha val="99001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DE035F-8D8E-46E5-BD49-8FCD1E1B4FF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DF29EB-6E34-47DA-BB7E-7F5AEC90B4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CA4E4-E902-489E-8B0B-D4E759108E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D0F6C1-44D5-4210-8D3F-5686FD2258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56163" y="1981200"/>
            <a:ext cx="3754437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56163" y="4114800"/>
            <a:ext cx="3754437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AFE21-6DD9-4FAC-85E3-8E7AA2CF20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CC5154-C70C-4D14-8459-AA330F1F0FB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03F90A-EB5F-4024-884C-A563A1812B6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C732AA-34E3-4A5E-8F1B-09032C50F6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DBD82F-7FAE-4BC6-8C07-B4AC05D723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DBC2AE-CC61-4A5D-AE87-14FB7798F9E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5C8F60-FA37-4B73-8190-5F20247E82C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F7CC20-BF93-465A-BDA1-26EF41F4BF3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87446AC1-2F06-420A-9721-6B60A711C6C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9192259-E47D-47D3-9FB2-32F3927BDE8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  <p:sldLayoutId id="2147483747" r:id="rId13"/>
    <p:sldLayoutId id="2147483748" r:id="rId14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hyperlink" Target="http://harvest.cals.ncsu.edu/academic/index.cfm?pageID=395" TargetMode="Externa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hyperlink" Target="http://harvest.cals.ncsu.edu/career/index.cfm?pageID=690" TargetMode="Externa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hyperlink" Target="http://harvest.cals.ncsu.edu/career/index.cfm?pageID=692" TargetMode="Externa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752600"/>
            <a:ext cx="7086600" cy="1600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Where Are You Heading?. . . 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819400"/>
            <a:ext cx="7086600" cy="1752600"/>
          </a:xfrm>
        </p:spPr>
        <p:txBody>
          <a:bodyPr/>
          <a:lstStyle/>
          <a:p>
            <a:pPr algn="ctr" eaLnBrk="1" hangingPunct="1"/>
            <a:r>
              <a:rPr lang="en-US" sz="2000" smtClean="0"/>
              <a:t>How To Choose A Career </a:t>
            </a:r>
          </a:p>
          <a:p>
            <a:pPr algn="r" eaLnBrk="1" hangingPunct="1"/>
            <a:r>
              <a:rPr lang="en-US" sz="2000" smtClean="0"/>
              <a:t>That Works For You</a:t>
            </a:r>
          </a:p>
        </p:txBody>
      </p:sp>
      <p:pic>
        <p:nvPicPr>
          <p:cNvPr id="3076" name="Picture 5" descr="New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3292475"/>
            <a:ext cx="3581400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-152400"/>
            <a:ext cx="7158037" cy="1412875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Investigate!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828800"/>
            <a:ext cx="8763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Classes not directly relating to you major- Jazz, Communication, Psychology.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Its okay to change your major!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Extracurricular Activities are great-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	Internships, Clubs, Community Service.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hlink"/>
                </a:solidFill>
              </a:rPr>
              <a:t>All these things help you figure out what you like and what areas best suit you.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-76200"/>
            <a:ext cx="7158037" cy="1412875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Explore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52600"/>
            <a:ext cx="83820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dirty="0" smtClean="0"/>
              <a:t>Experience – Internships, Job Shadow, Career Expo, Informational Interviews.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dirty="0" smtClean="0"/>
              <a:t>Network – Field, Major, PC’s, Professors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dirty="0" smtClean="0"/>
              <a:t>What Can I Do With My Major? </a:t>
            </a:r>
            <a:r>
              <a:rPr lang="en-US" sz="2000" i="1" dirty="0" smtClean="0"/>
              <a:t>(</a:t>
            </a:r>
            <a:r>
              <a:rPr lang="en-US" sz="1800" i="1" dirty="0" smtClean="0"/>
              <a:t>on web site)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dirty="0" smtClean="0"/>
              <a:t>Look into different careers that interest you, the benefits, and the drawbacks.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	Hours		Work Conditions	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	Travel		Location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	Training	Salary &amp; Benefits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dirty="0" smtClean="0"/>
              <a:t>Explore Alternatives. </a:t>
            </a:r>
          </a:p>
        </p:txBody>
      </p:sp>
      <p:pic>
        <p:nvPicPr>
          <p:cNvPr id="13316" name="Picture 4" descr="BD09671_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477000" y="4267200"/>
            <a:ext cx="1453896" cy="1815998"/>
          </a:xfrm>
          <a:noFill/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223963" y="-76200"/>
            <a:ext cx="7158037" cy="1412875"/>
          </a:xfrm>
        </p:spPr>
        <p:txBody>
          <a:bodyPr/>
          <a:lstStyle/>
          <a:p>
            <a:pPr eaLnBrk="1" hangingPunct="1"/>
            <a:r>
              <a:rPr lang="en-US" dirty="0" smtClean="0"/>
              <a:t>Career Goal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981200"/>
            <a:ext cx="743585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Deciding on a career that fits your talents, skills, interests, and values.  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To be an animal nutritionist.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To teach high school.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To be an agricultural newspaper editor.</a:t>
            </a:r>
          </a:p>
        </p:txBody>
      </p:sp>
      <p:pic>
        <p:nvPicPr>
          <p:cNvPr id="14340" name="Picture 4" descr="BD07025_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7162800" y="4038600"/>
            <a:ext cx="1188720" cy="1826057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300" dirty="0" smtClean="0"/>
              <a:t>Decisions,  Decisions,  Decisions</a:t>
            </a:r>
          </a:p>
        </p:txBody>
      </p:sp>
      <p:pic>
        <p:nvPicPr>
          <p:cNvPr id="15364" name="Picture 5" descr="j009737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04800" y="2151063"/>
            <a:ext cx="2546350" cy="3868737"/>
          </a:xfrm>
          <a:noFill/>
        </p:spPr>
      </p:pic>
      <p:sp>
        <p:nvSpPr>
          <p:cNvPr id="15363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2971800" y="1905000"/>
            <a:ext cx="6172200" cy="44196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Do your interests, skills, and values match characteristics of the chosen field?</a:t>
            </a:r>
          </a:p>
          <a:p>
            <a:pPr eaLnBrk="1" hangingPunct="1"/>
            <a:r>
              <a:rPr lang="en-US" sz="2800" dirty="0" smtClean="0"/>
              <a:t>What opportunities exist and do they match your potential?</a:t>
            </a:r>
          </a:p>
          <a:p>
            <a:pPr eaLnBrk="1" hangingPunct="1"/>
            <a:r>
              <a:rPr lang="en-US" sz="2800" dirty="0" smtClean="0"/>
              <a:t>Can you envision yourself happy &amp; successful in this area?</a:t>
            </a:r>
          </a:p>
          <a:p>
            <a:pPr eaLnBrk="1" hangingPunct="1"/>
            <a:r>
              <a:rPr lang="en-US" sz="2800" dirty="0" smtClean="0"/>
              <a:t>Are you confident with your decision?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-76200"/>
            <a:ext cx="7158037" cy="1412875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Career Path</a:t>
            </a:r>
            <a:br>
              <a:rPr lang="en-US" dirty="0" smtClean="0"/>
            </a:br>
            <a:r>
              <a:rPr lang="en-US" sz="2800" b="1" dirty="0" smtClean="0"/>
              <a:t>Plan to obtain</a:t>
            </a:r>
            <a:r>
              <a:rPr lang="en-US" sz="2800" dirty="0" smtClean="0"/>
              <a:t> </a:t>
            </a:r>
            <a:r>
              <a:rPr lang="en-US" sz="2800" b="1" dirty="0" smtClean="0"/>
              <a:t>Career Goal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676400"/>
            <a:ext cx="6553200" cy="4876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endParaRPr lang="en-US" sz="1800" b="1" dirty="0" smtClean="0">
              <a:latin typeface="Felix Titling" pitchFamily="82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000" dirty="0" smtClean="0"/>
              <a:t>Additional Education / Special Training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000" dirty="0" smtClean="0"/>
              <a:t>Internships, Co-ops, Volunteer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000" dirty="0" smtClean="0">
                <a:hlinkClick r:id="rId2"/>
              </a:rPr>
              <a:t>Clubs &amp; professional organizations of CALS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000" dirty="0" smtClean="0"/>
              <a:t>Skills – Interpersonal &amp; Technical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000" dirty="0" smtClean="0"/>
              <a:t>Develop Resume &amp; interview skills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000" dirty="0" smtClean="0"/>
              <a:t>Leadership rolls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000" dirty="0" smtClean="0"/>
              <a:t>Contacts – Network &amp; Mentors</a:t>
            </a:r>
          </a:p>
        </p:txBody>
      </p:sp>
      <p:pic>
        <p:nvPicPr>
          <p:cNvPr id="16389" name="Picture 10" descr="j007873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6040682" y="1981200"/>
            <a:ext cx="1385399" cy="1981200"/>
          </a:xfrm>
        </p:spPr>
      </p:pic>
      <p:sp>
        <p:nvSpPr>
          <p:cNvPr id="16388" name="Rectangle 9"/>
          <p:cNvSpPr>
            <a:spLocks noGrp="1" noChangeArrowheads="1"/>
          </p:cNvSpPr>
          <p:nvPr>
            <p:ph sz="quarter" idx="3"/>
          </p:nvPr>
        </p:nvSpPr>
        <p:spPr>
          <a:xfrm>
            <a:off x="9144000" y="6324600"/>
            <a:ext cx="498475" cy="533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2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-76200"/>
            <a:ext cx="7158037" cy="1412875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Plans, Plans, Plans!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981200"/>
            <a:ext cx="8001000" cy="41148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chemeClr val="hlink"/>
                </a:solidFill>
              </a:rPr>
              <a:t>The average person changes jobs 6 to 7 times, and changes occupations 3 to 4.</a:t>
            </a:r>
            <a:r>
              <a:rPr lang="en-US" sz="2800" dirty="0" smtClean="0"/>
              <a:t> </a:t>
            </a:r>
          </a:p>
          <a:p>
            <a:pPr eaLnBrk="1" hangingPunct="1"/>
            <a:r>
              <a:rPr lang="en-US" sz="2800" dirty="0" smtClean="0"/>
              <a:t>Career Planning – Life Long Process</a:t>
            </a:r>
          </a:p>
          <a:p>
            <a:pPr lvl="1" eaLnBrk="1" hangingPunct="1">
              <a:buFontTx/>
              <a:buChar char="•"/>
            </a:pPr>
            <a:r>
              <a:rPr lang="en-US" sz="2400" dirty="0" smtClean="0"/>
              <a:t>	</a:t>
            </a:r>
            <a:r>
              <a:rPr lang="en-US" sz="2500" dirty="0" smtClean="0"/>
              <a:t>Choose an Occupation</a:t>
            </a:r>
          </a:p>
          <a:p>
            <a:pPr lvl="1" eaLnBrk="1" hangingPunct="1">
              <a:buFontTx/>
              <a:buChar char="•"/>
            </a:pPr>
            <a:r>
              <a:rPr lang="en-US" sz="2500" dirty="0" smtClean="0"/>
              <a:t>	Get a Job</a:t>
            </a:r>
          </a:p>
          <a:p>
            <a:pPr lvl="1" eaLnBrk="1" hangingPunct="1">
              <a:buFontTx/>
              <a:buChar char="•"/>
            </a:pPr>
            <a:r>
              <a:rPr lang="en-US" sz="2500" dirty="0" smtClean="0"/>
              <a:t>	Grow in a Job</a:t>
            </a:r>
          </a:p>
          <a:p>
            <a:pPr lvl="1" eaLnBrk="1" hangingPunct="1">
              <a:buFontTx/>
              <a:buChar char="•"/>
            </a:pPr>
            <a:r>
              <a:rPr lang="en-US" sz="2500" dirty="0" smtClean="0"/>
              <a:t>	Move up or Change Careers</a:t>
            </a:r>
          </a:p>
          <a:p>
            <a:pPr lvl="1" eaLnBrk="1" hangingPunct="1">
              <a:buFontTx/>
              <a:buChar char="•"/>
            </a:pPr>
            <a:r>
              <a:rPr lang="en-US" sz="2500" dirty="0" smtClean="0"/>
              <a:t>	Retirement</a:t>
            </a:r>
          </a:p>
        </p:txBody>
      </p:sp>
      <p:pic>
        <p:nvPicPr>
          <p:cNvPr id="17412" name="Picture 10" descr="j018606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324600" y="3962400"/>
            <a:ext cx="1487729" cy="1844345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763" y="-76200"/>
            <a:ext cx="7158037" cy="1412875"/>
          </a:xfrm>
        </p:spPr>
        <p:txBody>
          <a:bodyPr/>
          <a:lstStyle/>
          <a:p>
            <a:pPr algn="ctr" eaLnBrk="1" hangingPunct="1"/>
            <a:r>
              <a:rPr lang="en-US" sz="5000" dirty="0" smtClean="0"/>
              <a:t>Career vs. Job</a:t>
            </a:r>
            <a:r>
              <a:rPr lang="en-US" dirty="0" smtClean="0"/>
              <a:t>                                                                                            </a:t>
            </a:r>
          </a:p>
        </p:txBody>
      </p:sp>
      <p:sp>
        <p:nvSpPr>
          <p:cNvPr id="4099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0" y="1600200"/>
            <a:ext cx="4953000" cy="44196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3200" b="1" dirty="0" smtClean="0"/>
              <a:t>Career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600" dirty="0" smtClean="0"/>
              <a:t>A chosen pursuit; a profession or occupation.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600" dirty="0" smtClean="0"/>
              <a:t>The general course or progression of one’s working life or professional achievements.</a:t>
            </a:r>
          </a:p>
        </p:txBody>
      </p:sp>
      <p:sp>
        <p:nvSpPr>
          <p:cNvPr id="4100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5029200" y="1600200"/>
            <a:ext cx="4038600" cy="40386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3200" b="1" dirty="0" smtClean="0"/>
              <a:t>Job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500" dirty="0" smtClean="0"/>
              <a:t>A regular activity preformed in exchange for payment.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500" dirty="0" smtClean="0"/>
              <a:t>A position in which one is employed.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500" dirty="0" smtClean="0"/>
              <a:t>A specific piece of work done for a set fee.</a:t>
            </a:r>
          </a:p>
          <a:p>
            <a:pPr eaLnBrk="1" hangingPunct="1">
              <a:buFont typeface="Wingdings" pitchFamily="2" charset="2"/>
              <a:buNone/>
            </a:pPr>
            <a:endParaRPr lang="en-US" sz="2400" dirty="0" smtClean="0"/>
          </a:p>
        </p:txBody>
      </p:sp>
      <p:pic>
        <p:nvPicPr>
          <p:cNvPr id="4101" name="Picture 6" descr="BD07499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5538788"/>
            <a:ext cx="1219200" cy="1163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-76200"/>
            <a:ext cx="7158038" cy="1412875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How to Choose a Career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828800"/>
            <a:ext cx="43084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3600" dirty="0" smtClean="0">
              <a:latin typeface="Goudy Old Style" pitchFamily="18" charset="0"/>
            </a:endParaRPr>
          </a:p>
          <a:p>
            <a:pPr eaLnBrk="1" hangingPunct="1"/>
            <a:r>
              <a:rPr lang="en-US" sz="3600" dirty="0" smtClean="0"/>
              <a:t>Skills &amp; Interests</a:t>
            </a:r>
          </a:p>
          <a:p>
            <a:pPr eaLnBrk="1" hangingPunct="1"/>
            <a:r>
              <a:rPr lang="en-US" sz="3600" dirty="0" smtClean="0">
                <a:hlinkClick r:id="rId2"/>
              </a:rPr>
              <a:t>Self Assessments</a:t>
            </a:r>
            <a:endParaRPr lang="en-US" sz="3600" dirty="0" smtClean="0"/>
          </a:p>
          <a:p>
            <a:pPr eaLnBrk="1" hangingPunct="1"/>
            <a:r>
              <a:rPr lang="en-US" sz="3600" dirty="0" smtClean="0"/>
              <a:t>Career Goal</a:t>
            </a:r>
          </a:p>
          <a:p>
            <a:pPr eaLnBrk="1" hangingPunct="1"/>
            <a:r>
              <a:rPr lang="en-US" sz="3600" dirty="0" smtClean="0"/>
              <a:t>Career Plan</a:t>
            </a:r>
          </a:p>
          <a:p>
            <a:pPr eaLnBrk="1" hangingPunct="1">
              <a:buFont typeface="Wingdings" pitchFamily="2" charset="2"/>
              <a:buNone/>
            </a:pPr>
            <a:endParaRPr lang="en-US" sz="3600" dirty="0" smtClean="0"/>
          </a:p>
          <a:p>
            <a:pPr eaLnBrk="1" hangingPunct="1"/>
            <a:endParaRPr lang="en-US" sz="3600" dirty="0" smtClean="0"/>
          </a:p>
        </p:txBody>
      </p:sp>
      <p:pic>
        <p:nvPicPr>
          <p:cNvPr id="5124" name="Picture 4" descr="AN01293_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264150" y="2335213"/>
            <a:ext cx="2933700" cy="3406775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7763" y="-76200"/>
            <a:ext cx="7158037" cy="1412875"/>
          </a:xfrm>
        </p:spPr>
        <p:txBody>
          <a:bodyPr/>
          <a:lstStyle/>
          <a:p>
            <a:pPr eaLnBrk="1" hangingPunct="1"/>
            <a:r>
              <a:rPr lang="en-US" dirty="0" smtClean="0"/>
              <a:t>Skills and Interests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52600"/>
            <a:ext cx="7661275" cy="4114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000" b="1" dirty="0" smtClean="0"/>
              <a:t>Skills</a:t>
            </a:r>
            <a:r>
              <a:rPr lang="en-US" sz="3000" dirty="0" smtClean="0"/>
              <a:t> – From employment, volunteer work, class, or social activities.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3000" u="sng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000" b="1" dirty="0" smtClean="0"/>
              <a:t>Interests</a:t>
            </a:r>
            <a:r>
              <a:rPr lang="en-US" sz="3000" dirty="0" smtClean="0"/>
              <a:t> – What do you like to do, experiences you’ve enjoyed and found challenging.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000" dirty="0" smtClean="0"/>
              <a:t> 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3000" dirty="0" smtClean="0"/>
              <a:t>What is similar in the lists?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3000" dirty="0" smtClean="0"/>
              <a:t>What could turn into a career? </a:t>
            </a:r>
          </a:p>
          <a:p>
            <a:pPr eaLnBrk="1" hangingPunct="1">
              <a:lnSpc>
                <a:spcPct val="90000"/>
              </a:lnSpc>
            </a:pPr>
            <a:endParaRPr lang="en-US" sz="3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76200"/>
            <a:ext cx="7158037" cy="1412875"/>
          </a:xfrm>
        </p:spPr>
        <p:txBody>
          <a:bodyPr/>
          <a:lstStyle/>
          <a:p>
            <a:pPr algn="ctr" eaLnBrk="1" hangingPunct="1"/>
            <a:r>
              <a:rPr lang="en-US" sz="3200" dirty="0" smtClean="0"/>
              <a:t>How did you choose your major?</a:t>
            </a:r>
            <a:r>
              <a:rPr lang="en-US" dirty="0" smtClean="0"/>
              <a:t>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905000"/>
            <a:ext cx="8686800" cy="4648200"/>
          </a:xfrm>
        </p:spPr>
        <p:txBody>
          <a:bodyPr/>
          <a:lstStyle/>
          <a:p>
            <a:pPr eaLnBrk="1" hangingPunct="1"/>
            <a:r>
              <a:rPr lang="en-US" sz="2600" dirty="0" smtClean="0"/>
              <a:t>What interests you? – Insects, Plants, Agriculture</a:t>
            </a:r>
          </a:p>
          <a:p>
            <a:pPr eaLnBrk="1" hangingPunct="1"/>
            <a:r>
              <a:rPr lang="en-US" sz="2600" dirty="0" smtClean="0"/>
              <a:t>Where do you succeed? – Science, Math</a:t>
            </a:r>
          </a:p>
          <a:p>
            <a:pPr eaLnBrk="1" hangingPunct="1"/>
            <a:r>
              <a:rPr lang="en-US" sz="2600" dirty="0" smtClean="0"/>
              <a:t>What type of classes do you like? – Theoretical, Discussion, Hands-On</a:t>
            </a:r>
          </a:p>
          <a:p>
            <a:pPr eaLnBrk="1" hangingPunct="1"/>
            <a:r>
              <a:rPr lang="en-US" sz="2600" dirty="0" smtClean="0"/>
              <a:t>What minors interest you? – Genetics, Psychology</a:t>
            </a:r>
            <a:br>
              <a:rPr lang="en-US" sz="2600" dirty="0" smtClean="0"/>
            </a:br>
            <a:r>
              <a:rPr lang="en-US" sz="2600" dirty="0" smtClean="0">
                <a:hlinkClick r:id="rId2"/>
              </a:rPr>
              <a:t>What Can You Do With A Major In…</a:t>
            </a:r>
            <a:endParaRPr lang="en-US" sz="2600" dirty="0" smtClean="0"/>
          </a:p>
          <a:p>
            <a:pPr algn="ctr" eaLnBrk="1" hangingPunct="1">
              <a:buFont typeface="Wingdings" pitchFamily="2" charset="2"/>
              <a:buNone/>
            </a:pPr>
            <a:endParaRPr lang="en-US" sz="2600" dirty="0" smtClean="0"/>
          </a:p>
          <a:p>
            <a:pPr eaLnBrk="1" hangingPunct="1">
              <a:buFont typeface="Wingdings" pitchFamily="2" charset="2"/>
              <a:buNone/>
            </a:pPr>
            <a:endParaRPr lang="en-US" sz="2800" dirty="0" smtClean="0">
              <a:latin typeface="Algerian" pitchFamily="82" charset="0"/>
            </a:endParaRPr>
          </a:p>
        </p:txBody>
      </p:sp>
      <p:pic>
        <p:nvPicPr>
          <p:cNvPr id="7172" name="Picture 13" descr="AN00113_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6019800" y="4298623"/>
            <a:ext cx="2743200" cy="2559377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38200" y="-76200"/>
            <a:ext cx="7158038" cy="1412875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Puzzle Pieces</a:t>
            </a:r>
          </a:p>
        </p:txBody>
      </p:sp>
      <p:sp>
        <p:nvSpPr>
          <p:cNvPr id="8195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949325" y="1981200"/>
            <a:ext cx="6561138" cy="41148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What clubs, activities, classes have you enjoyed?</a:t>
            </a:r>
          </a:p>
          <a:p>
            <a:pPr eaLnBrk="1" hangingPunct="1"/>
            <a:r>
              <a:rPr lang="en-US" sz="2800" dirty="0" smtClean="0"/>
              <a:t>What is it you like about these activities?</a:t>
            </a:r>
          </a:p>
          <a:p>
            <a:pPr eaLnBrk="1" hangingPunct="1"/>
            <a:r>
              <a:rPr lang="en-US" sz="2800" dirty="0" smtClean="0"/>
              <a:t>Which ones challenge you?</a:t>
            </a:r>
          </a:p>
          <a:p>
            <a:pPr eaLnBrk="1" hangingPunct="1"/>
            <a:r>
              <a:rPr lang="en-US" sz="2800" dirty="0" smtClean="0"/>
              <a:t>Evaluate school, volunteer, work, or leisure experiences.</a:t>
            </a:r>
          </a:p>
        </p:txBody>
      </p:sp>
      <p:pic>
        <p:nvPicPr>
          <p:cNvPr id="8196" name="Picture 1028" descr="BD05004_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010400" y="2133600"/>
            <a:ext cx="1674813" cy="2027238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23963" y="0"/>
            <a:ext cx="7158037" cy="1412875"/>
          </a:xfrm>
        </p:spPr>
        <p:txBody>
          <a:bodyPr/>
          <a:lstStyle/>
          <a:p>
            <a:pPr eaLnBrk="1" hangingPunct="1"/>
            <a:r>
              <a:rPr lang="en-US" dirty="0" smtClean="0"/>
              <a:t>Think about . . .  </a:t>
            </a:r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949325" y="1981200"/>
            <a:ext cx="7218363" cy="4114800"/>
          </a:xfrm>
        </p:spPr>
        <p:txBody>
          <a:bodyPr/>
          <a:lstStyle/>
          <a:p>
            <a:pPr eaLnBrk="1" hangingPunct="1"/>
            <a:r>
              <a:rPr lang="en-US" sz="2900" dirty="0" smtClean="0"/>
              <a:t>Physical &amp; Psychological Needs</a:t>
            </a:r>
          </a:p>
          <a:p>
            <a:pPr eaLnBrk="1" hangingPunct="1"/>
            <a:r>
              <a:rPr lang="en-US" sz="2900" dirty="0" smtClean="0"/>
              <a:t>Aspirations and Motivations</a:t>
            </a:r>
          </a:p>
          <a:p>
            <a:pPr eaLnBrk="1" hangingPunct="1"/>
            <a:r>
              <a:rPr lang="en-US" sz="2900" dirty="0" smtClean="0"/>
              <a:t>Personality Traits &amp; Characteristics </a:t>
            </a:r>
          </a:p>
          <a:p>
            <a:pPr eaLnBrk="1" hangingPunct="1"/>
            <a:r>
              <a:rPr lang="en-US" sz="2900" dirty="0" smtClean="0"/>
              <a:t>Ideal Work Environment</a:t>
            </a:r>
          </a:p>
          <a:p>
            <a:pPr eaLnBrk="1" hangingPunct="1"/>
            <a:r>
              <a:rPr lang="en-US" sz="2900" dirty="0" smtClean="0"/>
              <a:t>Accomplishments</a:t>
            </a:r>
          </a:p>
          <a:p>
            <a:pPr eaLnBrk="1" hangingPunct="1"/>
            <a:r>
              <a:rPr lang="en-US" sz="2900" dirty="0" smtClean="0"/>
              <a:t>Personal Values</a:t>
            </a:r>
          </a:p>
          <a:p>
            <a:pPr eaLnBrk="1" hangingPunct="1">
              <a:buFont typeface="Wingdings" pitchFamily="2" charset="2"/>
              <a:buNone/>
            </a:pPr>
            <a:endParaRPr lang="en-US" sz="2900" dirty="0" smtClean="0"/>
          </a:p>
        </p:txBody>
      </p:sp>
      <p:pic>
        <p:nvPicPr>
          <p:cNvPr id="9220" name="Picture 1028" descr="PE07015_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916822" y="3129229"/>
            <a:ext cx="1633118" cy="1818742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-76200"/>
            <a:ext cx="7158037" cy="1412875"/>
          </a:xfrm>
        </p:spPr>
        <p:txBody>
          <a:bodyPr/>
          <a:lstStyle/>
          <a:p>
            <a:pPr eaLnBrk="1" hangingPunct="1"/>
            <a:r>
              <a:rPr lang="en-US" dirty="0" smtClean="0"/>
              <a:t>Self Assessments	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05000"/>
            <a:ext cx="46482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Work Values</a:t>
            </a:r>
          </a:p>
          <a:p>
            <a:pPr eaLnBrk="1" hangingPunct="1"/>
            <a:r>
              <a:rPr lang="en-US" dirty="0" smtClean="0"/>
              <a:t>Passion</a:t>
            </a:r>
          </a:p>
          <a:p>
            <a:pPr eaLnBrk="1" hangingPunct="1"/>
            <a:r>
              <a:rPr lang="en-US" dirty="0" smtClean="0"/>
              <a:t>Learning Interest</a:t>
            </a:r>
          </a:p>
          <a:p>
            <a:pPr eaLnBrk="1" hangingPunct="1"/>
            <a:r>
              <a:rPr lang="en-US" dirty="0" smtClean="0"/>
              <a:t>Aptitude</a:t>
            </a:r>
          </a:p>
          <a:p>
            <a:pPr eaLnBrk="1" hangingPunct="1"/>
            <a:r>
              <a:rPr lang="en-US" dirty="0" smtClean="0"/>
              <a:t>Abilities &amp; Skills</a:t>
            </a:r>
          </a:p>
          <a:p>
            <a:pPr eaLnBrk="1" hangingPunct="1"/>
            <a:r>
              <a:rPr lang="en-US" dirty="0" smtClean="0"/>
              <a:t>Personality Traits</a:t>
            </a:r>
          </a:p>
          <a:p>
            <a:pPr eaLnBrk="1" hangingPunct="1"/>
            <a:r>
              <a:rPr lang="en-US" dirty="0" smtClean="0"/>
              <a:t>Desired Lifestyle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  <p:pic>
        <p:nvPicPr>
          <p:cNvPr id="10244" name="Picture 4" descr="BD04943_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251450" y="2205038"/>
            <a:ext cx="3179763" cy="3074987"/>
          </a:xfrm>
          <a:noFill/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-76200"/>
            <a:ext cx="7158037" cy="1412875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Self Assessments	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05000"/>
            <a:ext cx="6553200" cy="4191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2800" dirty="0" smtClean="0"/>
          </a:p>
          <a:p>
            <a:pPr eaLnBrk="1" hangingPunct="1"/>
            <a:r>
              <a:rPr lang="en-US" sz="2800" dirty="0" err="1" smtClean="0"/>
              <a:t>Keirsey</a:t>
            </a:r>
            <a:r>
              <a:rPr lang="en-US" sz="2800" dirty="0" smtClean="0"/>
              <a:t> Self Assessment Key</a:t>
            </a:r>
          </a:p>
          <a:p>
            <a:pPr eaLnBrk="1" hangingPunct="1"/>
            <a:r>
              <a:rPr lang="en-US" sz="2800" dirty="0" smtClean="0"/>
              <a:t>Career Key</a:t>
            </a:r>
          </a:p>
          <a:p>
            <a:pPr eaLnBrk="1" hangingPunct="1"/>
            <a:r>
              <a:rPr lang="en-US" sz="2800" dirty="0" err="1" smtClean="0"/>
              <a:t>Sigi</a:t>
            </a:r>
            <a:r>
              <a:rPr lang="en-US" sz="2800" dirty="0" smtClean="0"/>
              <a:t> Plus</a:t>
            </a:r>
          </a:p>
          <a:p>
            <a:pPr eaLnBrk="1" hangingPunct="1"/>
            <a:r>
              <a:rPr lang="en-US" sz="2800" dirty="0" smtClean="0"/>
              <a:t>Career Advisor </a:t>
            </a:r>
            <a:endParaRPr lang="en-US" sz="2800" u="sng" dirty="0" smtClean="0">
              <a:solidFill>
                <a:schemeClr val="hlink"/>
              </a:solidFill>
            </a:endParaRPr>
          </a:p>
        </p:txBody>
      </p:sp>
      <p:pic>
        <p:nvPicPr>
          <p:cNvPr id="11268" name="Picture 4" descr="AN00098_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248400" y="2286000"/>
            <a:ext cx="1851025" cy="2209800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304</TotalTime>
  <Words>482</Words>
  <Application>Microsoft Office PowerPoint</Application>
  <PresentationFormat>On-screen Show (4:3)</PresentationFormat>
  <Paragraphs>105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Where Are You Heading?. . . .</vt:lpstr>
      <vt:lpstr>Career vs. Job                                                                                            </vt:lpstr>
      <vt:lpstr>How to Choose a Career</vt:lpstr>
      <vt:lpstr>Skills and Interests</vt:lpstr>
      <vt:lpstr>How did you choose your major? </vt:lpstr>
      <vt:lpstr>Puzzle Pieces</vt:lpstr>
      <vt:lpstr>Think about . . .  </vt:lpstr>
      <vt:lpstr>Self Assessments </vt:lpstr>
      <vt:lpstr>Self Assessments </vt:lpstr>
      <vt:lpstr>Investigate!</vt:lpstr>
      <vt:lpstr>Explore</vt:lpstr>
      <vt:lpstr>Career Goal</vt:lpstr>
      <vt:lpstr>Decisions,  Decisions,  Decisions</vt:lpstr>
      <vt:lpstr>Career Path Plan to obtain Career Goal</vt:lpstr>
      <vt:lpstr>Plans, Plans, Plans!</vt:lpstr>
    </vt:vector>
  </TitlesOfParts>
  <Company>NC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After Graduation…                         </dc:title>
  <dc:creator>kmfann</dc:creator>
  <cp:lastModifiedBy>SCS</cp:lastModifiedBy>
  <cp:revision>24</cp:revision>
  <cp:lastPrinted>1601-01-01T00:00:00Z</cp:lastPrinted>
  <dcterms:created xsi:type="dcterms:W3CDTF">2004-02-06T17:28:15Z</dcterms:created>
  <dcterms:modified xsi:type="dcterms:W3CDTF">2013-01-09T19:42:00Z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