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CD40CDE-3CBD-4ECE-88BF-45E0160624C8}" type="datetimeFigureOut">
              <a:rPr lang="en-US" smtClean="0"/>
              <a:t>1/31/2013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55700C-C567-40EF-A9D2-D8853795157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D40CDE-3CBD-4ECE-88BF-45E0160624C8}"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5700C-C567-40EF-A9D2-D885379515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D40CDE-3CBD-4ECE-88BF-45E0160624C8}"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5700C-C567-40EF-A9D2-D885379515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D40CDE-3CBD-4ECE-88BF-45E0160624C8}"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5700C-C567-40EF-A9D2-D8853795157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D40CDE-3CBD-4ECE-88BF-45E0160624C8}" type="datetimeFigureOut">
              <a:rPr lang="en-US" smtClean="0"/>
              <a:t>1/31/2013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555700C-C567-40EF-A9D2-D885379515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D40CDE-3CBD-4ECE-88BF-45E0160624C8}" type="datetimeFigureOut">
              <a:rPr lang="en-US" smtClean="0"/>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5700C-C567-40EF-A9D2-D8853795157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CD40CDE-3CBD-4ECE-88BF-45E0160624C8}" type="datetimeFigureOut">
              <a:rPr lang="en-US" smtClean="0"/>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5700C-C567-40EF-A9D2-D8853795157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D40CDE-3CBD-4ECE-88BF-45E0160624C8}" type="datetimeFigureOut">
              <a:rPr lang="en-US" smtClean="0"/>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5700C-C567-40EF-A9D2-D885379515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40CDE-3CBD-4ECE-88BF-45E0160624C8}" type="datetimeFigureOut">
              <a:rPr lang="en-US" smtClean="0"/>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5700C-C567-40EF-A9D2-D885379515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D40CDE-3CBD-4ECE-88BF-45E0160624C8}" type="datetimeFigureOut">
              <a:rPr lang="en-US" smtClean="0"/>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5700C-C567-40EF-A9D2-D8853795157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D40CDE-3CBD-4ECE-88BF-45E0160624C8}" type="datetimeFigureOut">
              <a:rPr lang="en-US" smtClean="0"/>
              <a:t>1/31/2013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555700C-C567-40EF-A9D2-D8853795157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CD40CDE-3CBD-4ECE-88BF-45E0160624C8}" type="datetimeFigureOut">
              <a:rPr lang="en-US" smtClean="0"/>
              <a:t>1/31/2013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55700C-C567-40EF-A9D2-D885379515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800600"/>
            <a:ext cx="6400800" cy="1752600"/>
          </a:xfrm>
        </p:spPr>
        <p:txBody>
          <a:bodyPr/>
          <a:lstStyle/>
          <a:p>
            <a:r>
              <a:rPr kumimoji="0" lang="en-US" b="1" dirty="0" smtClean="0">
                <a:latin typeface="Arial Narrow" pitchFamily="34" charset="0"/>
              </a:rPr>
              <a:t>Indiana Department of Financial Institutions</a:t>
            </a:r>
            <a:endParaRPr lang="en-US" dirty="0"/>
          </a:p>
        </p:txBody>
      </p:sp>
      <p:sp>
        <p:nvSpPr>
          <p:cNvPr id="2" name="Title 1"/>
          <p:cNvSpPr>
            <a:spLocks noGrp="1"/>
          </p:cNvSpPr>
          <p:nvPr>
            <p:ph type="ctrTitle"/>
          </p:nvPr>
        </p:nvSpPr>
        <p:spPr>
          <a:xfrm>
            <a:off x="685800" y="3200400"/>
            <a:ext cx="7772400" cy="1470025"/>
          </a:xfrm>
        </p:spPr>
        <p:txBody>
          <a:bodyPr/>
          <a:lstStyle/>
          <a:p>
            <a:r>
              <a:rPr lang="en-US" b="1" dirty="0">
                <a:solidFill>
                  <a:srgbClr val="000080"/>
                </a:solidFill>
                <a:latin typeface="Arial" charset="0"/>
              </a:rPr>
              <a:t>BANK ON IT</a:t>
            </a:r>
            <a:br>
              <a:rPr lang="en-US" b="1" dirty="0">
                <a:solidFill>
                  <a:srgbClr val="000080"/>
                </a:solidFill>
                <a:latin typeface="Arial" charset="0"/>
              </a:rPr>
            </a:br>
            <a:r>
              <a:rPr lang="en-US" b="1" dirty="0">
                <a:solidFill>
                  <a:srgbClr val="000080"/>
                </a:solidFill>
                <a:latin typeface="Arial" charset="0"/>
              </a:rPr>
              <a:t> </a:t>
            </a:r>
            <a:r>
              <a:rPr lang="en-US" b="1" dirty="0">
                <a:solidFill>
                  <a:srgbClr val="800000"/>
                </a:solidFill>
                <a:latin typeface="Arial" charset="0"/>
              </a:rPr>
              <a:t>Money Smart Course</a:t>
            </a:r>
            <a:endParaRPr lang="en-US" dirty="0"/>
          </a:p>
        </p:txBody>
      </p:sp>
      <p:pic>
        <p:nvPicPr>
          <p:cNvPr id="4" name="Picture 31"/>
          <p:cNvPicPr>
            <a:picLocks noChangeAspect="1" noChangeArrowheads="1"/>
          </p:cNvPicPr>
          <p:nvPr/>
        </p:nvPicPr>
        <p:blipFill>
          <a:blip r:embed="rId2" cstate="print"/>
          <a:srcRect/>
          <a:stretch>
            <a:fillRect/>
          </a:stretch>
        </p:blipFill>
        <p:spPr bwMode="auto">
          <a:xfrm>
            <a:off x="3200400" y="1219200"/>
            <a:ext cx="2393950" cy="1885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Withdrawal</a:t>
            </a:r>
            <a:r>
              <a:rPr lang="en-US" dirty="0" smtClean="0">
                <a:solidFill>
                  <a:srgbClr val="800000"/>
                </a:solidFill>
              </a:rPr>
              <a:t> </a:t>
            </a:r>
            <a:endParaRPr lang="en-US" dirty="0"/>
          </a:p>
        </p:txBody>
      </p:sp>
      <p:sp>
        <p:nvSpPr>
          <p:cNvPr id="3" name="Content Placeholder 2"/>
          <p:cNvSpPr>
            <a:spLocks noGrp="1"/>
          </p:cNvSpPr>
          <p:nvPr>
            <p:ph sz="quarter" idx="1"/>
          </p:nvPr>
        </p:nvSpPr>
        <p:spPr/>
        <p:txBody>
          <a:bodyPr/>
          <a:lstStyle/>
          <a:p>
            <a:r>
              <a:rPr lang="en-US" dirty="0" smtClean="0">
                <a:latin typeface="Arial" charset="0"/>
                <a:cs typeface="Arial" charset="0"/>
              </a:rPr>
              <a:t>Withdrawal is the process of taking money from your bank account using:</a:t>
            </a:r>
            <a:r>
              <a:rPr lang="en-US" sz="3200" dirty="0" smtClean="0">
                <a:latin typeface="Arial Black" pitchFamily="34" charset="0"/>
                <a:cs typeface="Times New Roman" pitchFamily="18" charset="0"/>
              </a:rPr>
              <a:t/>
            </a:r>
            <a:br>
              <a:rPr lang="en-US" sz="3200" dirty="0" smtClean="0">
                <a:latin typeface="Arial Black" pitchFamily="34" charset="0"/>
                <a:cs typeface="Times New Roman" pitchFamily="18" charset="0"/>
              </a:rPr>
            </a:br>
            <a:r>
              <a:rPr lang="en-US" sz="1800" dirty="0" smtClean="0">
                <a:latin typeface="Arial Black" pitchFamily="34" charset="0"/>
                <a:cs typeface="Times New Roman" pitchFamily="18" charset="0"/>
              </a:rPr>
              <a:t/>
            </a:r>
            <a:br>
              <a:rPr lang="en-US" sz="1800" dirty="0" smtClean="0">
                <a:latin typeface="Arial Black" pitchFamily="34" charset="0"/>
                <a:cs typeface="Times New Roman" pitchFamily="18" charset="0"/>
              </a:rPr>
            </a:br>
            <a:r>
              <a:rPr lang="en-US" dirty="0" smtClean="0">
                <a:solidFill>
                  <a:schemeClr val="accent2"/>
                </a:solidFill>
                <a:latin typeface="Arial" charset="0"/>
                <a:cs typeface="Arial" charset="0"/>
                <a:sym typeface="Wingdings 2" pitchFamily="18" charset="2"/>
              </a:rPr>
              <a:t></a:t>
            </a:r>
            <a:r>
              <a:rPr lang="en-US" sz="3200" dirty="0" smtClean="0">
                <a:solidFill>
                  <a:schemeClr val="accent2"/>
                </a:solidFill>
                <a:latin typeface="Arial" charset="0"/>
                <a:cs typeface="Arial" charset="0"/>
              </a:rPr>
              <a:t> </a:t>
            </a:r>
            <a:r>
              <a:rPr lang="en-US" sz="3200" dirty="0" smtClean="0">
                <a:latin typeface="Arial" charset="0"/>
                <a:cs typeface="Arial" charset="0"/>
              </a:rPr>
              <a:t> </a:t>
            </a:r>
            <a:r>
              <a:rPr lang="en-US" dirty="0" smtClean="0">
                <a:latin typeface="Arial" charset="0"/>
                <a:cs typeface="Arial" charset="0"/>
              </a:rPr>
              <a:t>Checks</a:t>
            </a:r>
            <a:r>
              <a:rPr lang="en-US" sz="3200" dirty="0" smtClean="0">
                <a:latin typeface="Arial" charset="0"/>
                <a:cs typeface="Arial" charset="0"/>
              </a:rPr>
              <a:t/>
            </a:r>
            <a:br>
              <a:rPr lang="en-US" sz="3200" dirty="0" smtClean="0">
                <a:latin typeface="Arial" charset="0"/>
                <a:cs typeface="Arial" charset="0"/>
              </a:rPr>
            </a:br>
            <a:r>
              <a:rPr lang="en-US" sz="3200" dirty="0" smtClean="0">
                <a:latin typeface="Arial" charset="0"/>
                <a:cs typeface="Arial" charset="0"/>
              </a:rPr>
              <a:t/>
            </a:r>
            <a:br>
              <a:rPr lang="en-US" sz="3200" dirty="0" smtClean="0">
                <a:latin typeface="Arial" charset="0"/>
                <a:cs typeface="Arial" charset="0"/>
              </a:rPr>
            </a:br>
            <a:r>
              <a:rPr lang="en-US" dirty="0" smtClean="0">
                <a:solidFill>
                  <a:schemeClr val="accent2"/>
                </a:solidFill>
                <a:latin typeface="Arial" charset="0"/>
                <a:cs typeface="Arial" charset="0"/>
                <a:sym typeface="Wingdings 2" pitchFamily="18" charset="2"/>
              </a:rPr>
              <a:t></a:t>
            </a:r>
            <a:r>
              <a:rPr lang="en-US" sz="3200" dirty="0" smtClean="0">
                <a:latin typeface="Arial" charset="0"/>
                <a:cs typeface="Arial" charset="0"/>
              </a:rPr>
              <a:t>  </a:t>
            </a:r>
            <a:r>
              <a:rPr lang="en-US" dirty="0" smtClean="0">
                <a:latin typeface="Arial" charset="0"/>
                <a:cs typeface="Arial" charset="0"/>
              </a:rPr>
              <a:t>Withdrawal slips</a:t>
            </a:r>
            <a:r>
              <a:rPr lang="en-US" sz="3200" dirty="0" smtClean="0">
                <a:latin typeface="Arial" charset="0"/>
                <a:cs typeface="Arial" charset="0"/>
              </a:rPr>
              <a:t/>
            </a:r>
            <a:br>
              <a:rPr lang="en-US" sz="3200" dirty="0" smtClean="0">
                <a:latin typeface="Arial" charset="0"/>
                <a:cs typeface="Arial" charset="0"/>
              </a:rPr>
            </a:br>
            <a:r>
              <a:rPr lang="en-US" sz="3200" dirty="0" smtClean="0">
                <a:latin typeface="Arial" charset="0"/>
                <a:cs typeface="Arial" charset="0"/>
              </a:rPr>
              <a:t/>
            </a:r>
            <a:br>
              <a:rPr lang="en-US" sz="3200" dirty="0" smtClean="0">
                <a:latin typeface="Arial" charset="0"/>
                <a:cs typeface="Arial" charset="0"/>
              </a:rPr>
            </a:br>
            <a:r>
              <a:rPr lang="en-US" dirty="0" smtClean="0">
                <a:solidFill>
                  <a:schemeClr val="accent2"/>
                </a:solidFill>
                <a:latin typeface="Arial" charset="0"/>
                <a:cs typeface="Arial" charset="0"/>
                <a:sym typeface="Wingdings 2" pitchFamily="18" charset="2"/>
              </a:rPr>
              <a:t></a:t>
            </a:r>
            <a:r>
              <a:rPr lang="en-US" sz="3200" dirty="0" smtClean="0">
                <a:latin typeface="Arial" charset="0"/>
                <a:cs typeface="Arial" charset="0"/>
              </a:rPr>
              <a:t>  </a:t>
            </a:r>
            <a:r>
              <a:rPr lang="en-US" dirty="0" smtClean="0">
                <a:latin typeface="Arial" charset="0"/>
                <a:cs typeface="Arial" charset="0"/>
              </a:rPr>
              <a:t>ATMs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Deposit Accounts</a:t>
            </a:r>
            <a:r>
              <a:rPr lang="en-US" b="1" dirty="0" smtClean="0">
                <a:solidFill>
                  <a:srgbClr val="990033"/>
                </a:solidFill>
                <a:latin typeface="Arial" charset="0"/>
              </a:rPr>
              <a:t> </a:t>
            </a:r>
            <a:endParaRPr lang="en-US" dirty="0"/>
          </a:p>
        </p:txBody>
      </p:sp>
      <p:sp>
        <p:nvSpPr>
          <p:cNvPr id="3" name="Content Placeholder 2"/>
          <p:cNvSpPr>
            <a:spLocks noGrp="1"/>
          </p:cNvSpPr>
          <p:nvPr>
            <p:ph sz="quarter" idx="1"/>
          </p:nvPr>
        </p:nvSpPr>
        <p:spPr/>
        <p:txBody>
          <a:bodyPr/>
          <a:lstStyle/>
          <a:p>
            <a:pPr>
              <a:lnSpc>
                <a:spcPct val="90000"/>
              </a:lnSpc>
              <a:buFont typeface="Monotype Sorts" pitchFamily="2" charset="2"/>
              <a:buNone/>
            </a:pPr>
            <a:endParaRPr lang="en-US" sz="2400" b="1" dirty="0" smtClean="0">
              <a:latin typeface="Arial" charset="0"/>
              <a:cs typeface="Arial" charset="0"/>
            </a:endParaRPr>
          </a:p>
          <a:p>
            <a:pPr>
              <a:lnSpc>
                <a:spcPct val="90000"/>
              </a:lnSpc>
              <a:buFont typeface="Monotype Sorts" pitchFamily="2" charset="2"/>
              <a:buNone/>
            </a:pPr>
            <a:r>
              <a:rPr lang="en-US" dirty="0" smtClean="0">
                <a:latin typeface="Arial" charset="0"/>
                <a:cs typeface="Arial" charset="0"/>
              </a:rPr>
              <a:t>Checking Account</a:t>
            </a:r>
            <a:br>
              <a:rPr lang="en-US" dirty="0" smtClean="0">
                <a:latin typeface="Arial" charset="0"/>
                <a:cs typeface="Arial" charset="0"/>
              </a:rPr>
            </a:br>
            <a:r>
              <a:rPr lang="en-US" dirty="0" smtClean="0">
                <a:latin typeface="Arial" charset="0"/>
                <a:cs typeface="Arial" charset="0"/>
              </a:rPr>
              <a:t>An account that lets you </a:t>
            </a:r>
          </a:p>
          <a:p>
            <a:pPr>
              <a:lnSpc>
                <a:spcPct val="90000"/>
              </a:lnSpc>
              <a:buFont typeface="Monotype Sorts" pitchFamily="2" charset="2"/>
              <a:buNone/>
            </a:pPr>
            <a:r>
              <a:rPr lang="en-US" dirty="0" smtClean="0">
                <a:latin typeface="Arial" charset="0"/>
                <a:cs typeface="Arial" charset="0"/>
              </a:rPr>
              <a:t>   write checks to pay bills </a:t>
            </a:r>
          </a:p>
          <a:p>
            <a:pPr>
              <a:lnSpc>
                <a:spcPct val="90000"/>
              </a:lnSpc>
              <a:buFont typeface="Monotype Sorts" pitchFamily="2" charset="2"/>
              <a:buNone/>
            </a:pPr>
            <a:r>
              <a:rPr lang="en-US" dirty="0" smtClean="0">
                <a:latin typeface="Arial" charset="0"/>
                <a:cs typeface="Arial" charset="0"/>
              </a:rPr>
              <a:t>   or buy goods.</a:t>
            </a:r>
            <a:br>
              <a:rPr lang="en-US" dirty="0" smtClean="0">
                <a:latin typeface="Arial" charset="0"/>
                <a:cs typeface="Arial" charset="0"/>
              </a:rPr>
            </a:br>
            <a:r>
              <a:rPr lang="en-US" sz="2000" dirty="0" smtClean="0">
                <a:latin typeface="Arial" charset="0"/>
                <a:cs typeface="Arial" charset="0"/>
              </a:rPr>
              <a:t> </a:t>
            </a:r>
            <a:endParaRPr lang="en-US" sz="1400" dirty="0" smtClean="0">
              <a:latin typeface="Arial Narrow" pitchFamily="34" charset="0"/>
              <a:cs typeface="Times New Roman" pitchFamily="18" charset="0"/>
            </a:endParaRPr>
          </a:p>
          <a:p>
            <a:pPr>
              <a:lnSpc>
                <a:spcPct val="90000"/>
              </a:lnSpc>
              <a:buFont typeface="Monotype Sorts" pitchFamily="2" charset="2"/>
              <a:buNone/>
            </a:pPr>
            <a:r>
              <a:rPr lang="en-US" dirty="0" smtClean="0">
                <a:latin typeface="Arial" charset="0"/>
                <a:cs typeface="Arial" charset="0"/>
              </a:rPr>
              <a:t>Savings Account</a:t>
            </a:r>
            <a:r>
              <a:rPr lang="en-US" sz="2400" dirty="0" smtClean="0">
                <a:latin typeface="Arial" charset="0"/>
                <a:cs typeface="Arial" charset="0"/>
              </a:rPr>
              <a:t/>
            </a:r>
            <a:br>
              <a:rPr lang="en-US" sz="2400" dirty="0" smtClean="0">
                <a:latin typeface="Arial" charset="0"/>
                <a:cs typeface="Arial" charset="0"/>
              </a:rPr>
            </a:br>
            <a:r>
              <a:rPr lang="en-US" dirty="0" smtClean="0">
                <a:latin typeface="Arial" charset="0"/>
                <a:cs typeface="Arial" charset="0"/>
              </a:rPr>
              <a:t>An account that always earns interest.</a:t>
            </a:r>
            <a:endParaRPr lang="en-US" dirty="0" smtClean="0">
              <a:latin typeface="Arial Narrow" pitchFamily="34"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ATM</a:t>
            </a:r>
            <a:r>
              <a:rPr lang="en-US" b="1" dirty="0" smtClean="0">
                <a:solidFill>
                  <a:srgbClr val="990033"/>
                </a:solidFill>
                <a:latin typeface="Arial" charset="0"/>
              </a:rPr>
              <a:t> </a:t>
            </a:r>
            <a:endParaRPr lang="en-US" dirty="0"/>
          </a:p>
        </p:txBody>
      </p:sp>
      <p:sp>
        <p:nvSpPr>
          <p:cNvPr id="3" name="Content Placeholder 2"/>
          <p:cNvSpPr>
            <a:spLocks noGrp="1"/>
          </p:cNvSpPr>
          <p:nvPr>
            <p:ph sz="quarter" idx="1"/>
          </p:nvPr>
        </p:nvSpPr>
        <p:spPr/>
        <p:txBody>
          <a:bodyPr/>
          <a:lstStyle/>
          <a:p>
            <a:pPr>
              <a:buFont typeface="Monotype Sorts" pitchFamily="2" charset="2"/>
              <a:buNone/>
            </a:pPr>
            <a:r>
              <a:rPr lang="en-US" sz="2800" dirty="0" smtClean="0">
                <a:latin typeface="Arial" charset="0"/>
              </a:rPr>
              <a:t> </a:t>
            </a:r>
            <a:r>
              <a:rPr lang="en-US" dirty="0" smtClean="0">
                <a:latin typeface="Arial" charset="0"/>
                <a:cs typeface="Arial" charset="0"/>
              </a:rPr>
              <a:t>An ATM is a machine you can use 24 hours a day to:</a:t>
            </a:r>
            <a:r>
              <a:rPr lang="en-US" sz="4400" dirty="0" smtClean="0">
                <a:latin typeface="Arial Narrow" pitchFamily="34" charset="0"/>
                <a:cs typeface="Arial" charset="0"/>
              </a:rPr>
              <a:t> </a:t>
            </a:r>
            <a:endParaRPr lang="en-US" sz="4400" dirty="0" smtClean="0">
              <a:latin typeface="Arial Narrow" pitchFamily="34" charset="0"/>
              <a:cs typeface="Times New Roman" pitchFamily="18" charset="0"/>
            </a:endParaRPr>
          </a:p>
          <a:p>
            <a:pPr algn="ctr">
              <a:buFont typeface="Monotype Sorts" pitchFamily="2" charset="2"/>
              <a:buNone/>
            </a:pPr>
            <a:r>
              <a:rPr lang="en-US" sz="2400" dirty="0" smtClean="0">
                <a:latin typeface="Arial" charset="0"/>
                <a:cs typeface="Arial" charset="0"/>
              </a:rPr>
              <a:t> </a:t>
            </a:r>
            <a:endParaRPr lang="en-US" sz="2400" dirty="0" smtClean="0">
              <a:latin typeface="Arial Narrow" pitchFamily="34" charset="0"/>
              <a:cs typeface="Times New Roman" pitchFamily="18" charset="0"/>
            </a:endParaRPr>
          </a:p>
          <a:p>
            <a:pPr lvl="1">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sym typeface="Wingdings 2" pitchFamily="18" charset="2"/>
              </a:rPr>
              <a:t> </a:t>
            </a:r>
            <a:r>
              <a:rPr lang="en-US" sz="3200" dirty="0" smtClean="0">
                <a:latin typeface="Arial" charset="0"/>
                <a:cs typeface="Times New Roman" pitchFamily="18" charset="0"/>
              </a:rPr>
              <a:t> </a:t>
            </a:r>
            <a:r>
              <a:rPr lang="en-US" sz="3200" dirty="0" smtClean="0">
                <a:latin typeface="Arial" charset="0"/>
                <a:cs typeface="Arial" charset="0"/>
              </a:rPr>
              <a:t>Deposit </a:t>
            </a:r>
            <a:br>
              <a:rPr lang="en-US" sz="3200" dirty="0" smtClean="0">
                <a:latin typeface="Arial" charset="0"/>
                <a:cs typeface="Arial" charset="0"/>
              </a:rPr>
            </a:br>
            <a:endParaRPr lang="en-US" sz="2000" dirty="0" smtClean="0">
              <a:latin typeface="Arial" charset="0"/>
              <a:cs typeface="Times New Roman" pitchFamily="18" charset="0"/>
            </a:endParaRPr>
          </a:p>
          <a:p>
            <a:pPr lvl="1">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sym typeface="Wingdings 2" pitchFamily="18" charset="2"/>
              </a:rPr>
              <a:t> </a:t>
            </a:r>
            <a:r>
              <a:rPr lang="en-US" sz="3200" dirty="0" smtClean="0">
                <a:latin typeface="Arial" charset="0"/>
                <a:cs typeface="Times New Roman" pitchFamily="18" charset="0"/>
              </a:rPr>
              <a:t> </a:t>
            </a:r>
            <a:r>
              <a:rPr lang="en-US" sz="3200" dirty="0" smtClean="0">
                <a:latin typeface="Arial" charset="0"/>
                <a:cs typeface="Arial" charset="0"/>
              </a:rPr>
              <a:t>Withdrawal</a:t>
            </a:r>
            <a:br>
              <a:rPr lang="en-US" sz="3200" dirty="0" smtClean="0">
                <a:latin typeface="Arial" charset="0"/>
                <a:cs typeface="Arial" charset="0"/>
              </a:rPr>
            </a:br>
            <a:endParaRPr lang="en-US" sz="2000" dirty="0" smtClean="0">
              <a:latin typeface="Arial" charset="0"/>
              <a:cs typeface="Times New Roman" pitchFamily="18" charset="0"/>
            </a:endParaRPr>
          </a:p>
          <a:p>
            <a:pPr lvl="1">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sym typeface="Wingdings 2" pitchFamily="18" charset="2"/>
              </a:rPr>
              <a:t> </a:t>
            </a:r>
            <a:r>
              <a:rPr lang="en-US" sz="3200" dirty="0" smtClean="0">
                <a:latin typeface="Arial" charset="0"/>
                <a:cs typeface="Times New Roman" pitchFamily="18" charset="0"/>
              </a:rPr>
              <a:t> </a:t>
            </a:r>
            <a:r>
              <a:rPr lang="en-US" sz="3200" dirty="0" smtClean="0">
                <a:latin typeface="Arial" charset="0"/>
                <a:cs typeface="Arial" charset="0"/>
              </a:rPr>
              <a:t>Transfer Money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folHlink"/>
                </a:solidFill>
                <a:latin typeface="Arial" charset="0"/>
              </a:rPr>
              <a:t>PIN</a:t>
            </a:r>
            <a:endParaRPr lang="en-US" dirty="0"/>
          </a:p>
        </p:txBody>
      </p:sp>
      <p:sp>
        <p:nvSpPr>
          <p:cNvPr id="3" name="Content Placeholder 2"/>
          <p:cNvSpPr>
            <a:spLocks noGrp="1"/>
          </p:cNvSpPr>
          <p:nvPr>
            <p:ph sz="quarter" idx="1"/>
          </p:nvPr>
        </p:nvSpPr>
        <p:spPr/>
        <p:txBody>
          <a:bodyPr/>
          <a:lstStyle/>
          <a:p>
            <a:r>
              <a:rPr lang="en-US" dirty="0" smtClean="0">
                <a:latin typeface="Arial" charset="0"/>
                <a:cs typeface="Arial" charset="0"/>
              </a:rPr>
              <a:t>Use of an ATM requires a card issued by the bank and a personal identification number or PIN.  A PIN is a special password or set of numbers to use y our ATM card.  The PIN is used for security purposes, so no one else can access your account.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ATM Services</a:t>
            </a:r>
            <a:r>
              <a:rPr lang="en-US" b="1" dirty="0" smtClean="0">
                <a:solidFill>
                  <a:schemeClr val="tx1"/>
                </a:solidFill>
                <a:latin typeface="Arial" charset="0"/>
              </a:rPr>
              <a:t> </a:t>
            </a:r>
            <a:endParaRPr lang="en-US" dirty="0"/>
          </a:p>
        </p:txBody>
      </p:sp>
      <p:sp>
        <p:nvSpPr>
          <p:cNvPr id="3" name="Content Placeholder 2"/>
          <p:cNvSpPr>
            <a:spLocks noGrp="1"/>
          </p:cNvSpPr>
          <p:nvPr>
            <p:ph sz="quarter" idx="1"/>
          </p:nvPr>
        </p:nvSpPr>
        <p:spPr/>
        <p:txBody>
          <a:bodyPr/>
          <a:lstStyle/>
          <a:p>
            <a:r>
              <a:rPr lang="en-US" b="1" dirty="0" smtClean="0">
                <a:latin typeface="Arial" charset="0"/>
                <a:cs typeface="Arial" charset="0"/>
              </a:rPr>
              <a:t> </a:t>
            </a:r>
            <a:r>
              <a:rPr lang="en-US" dirty="0" smtClean="0">
                <a:latin typeface="Arial" charset="0"/>
                <a:cs typeface="Arial" charset="0"/>
              </a:rPr>
              <a:t>You can use the ATM for many services, but there might be a fee involved.  Most people use the ATM to get cash from their account.  If you use another bank’s ATM, you can be charged an additional fee.  Generally, you can only make deposits at your bank’s ATM.</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90033"/>
                </a:solidFill>
                <a:latin typeface="Arial" charset="0"/>
                <a:cs typeface="Times New Roman" pitchFamily="18" charset="0"/>
              </a:rPr>
              <a:t>DEBIT CARD</a:t>
            </a:r>
            <a:r>
              <a:rPr lang="en-US" b="1" dirty="0" smtClean="0">
                <a:solidFill>
                  <a:srgbClr val="990033"/>
                </a:solidFill>
                <a:latin typeface="Arial" charset="0"/>
              </a:rPr>
              <a:t> </a:t>
            </a:r>
            <a:endParaRPr lang="en-US" dirty="0"/>
          </a:p>
        </p:txBody>
      </p:sp>
      <p:sp>
        <p:nvSpPr>
          <p:cNvPr id="3" name="Content Placeholder 2"/>
          <p:cNvSpPr>
            <a:spLocks noGrp="1"/>
          </p:cNvSpPr>
          <p:nvPr>
            <p:ph sz="quarter" idx="1"/>
          </p:nvPr>
        </p:nvSpPr>
        <p:spPr/>
        <p:txBody>
          <a:bodyPr/>
          <a:lstStyle/>
          <a:p>
            <a:pPr>
              <a:buFont typeface="Monotype Sorts" pitchFamily="2" charset="2"/>
              <a:buNone/>
            </a:pPr>
            <a:r>
              <a:rPr lang="en-US" dirty="0" smtClean="0">
                <a:latin typeface="Arial" charset="0"/>
              </a:rPr>
              <a:t> </a:t>
            </a:r>
            <a:r>
              <a:rPr lang="en-US" dirty="0" smtClean="0">
                <a:latin typeface="Arial" charset="0"/>
                <a:cs typeface="Arial" charset="0"/>
              </a:rPr>
              <a:t>A debit card is a plastic card that:</a:t>
            </a:r>
            <a:r>
              <a:rPr lang="en-US" sz="3200" dirty="0" smtClean="0">
                <a:latin typeface="Arial Narrow" pitchFamily="34" charset="0"/>
                <a:cs typeface="Arial" charset="0"/>
              </a:rPr>
              <a:t> </a:t>
            </a:r>
            <a:endParaRPr lang="en-US" sz="3200" dirty="0" smtClean="0">
              <a:latin typeface="Arial Narrow" pitchFamily="34" charset="0"/>
              <a:cs typeface="Times New Roman" pitchFamily="18" charset="0"/>
            </a:endParaRPr>
          </a:p>
          <a:p>
            <a:pPr algn="ctr">
              <a:buFont typeface="Monotype Sorts" pitchFamily="2" charset="2"/>
              <a:buNone/>
            </a:pPr>
            <a:r>
              <a:rPr lang="en-US" dirty="0" smtClean="0">
                <a:latin typeface="Arial Black" pitchFamily="34" charset="0"/>
                <a:cs typeface="Times New Roman" pitchFamily="18" charset="0"/>
              </a:rPr>
              <a:t> </a:t>
            </a:r>
            <a:endParaRPr lang="en-US" dirty="0" smtClean="0">
              <a:latin typeface="Arial Narrow" pitchFamily="34" charset="0"/>
              <a:cs typeface="Times New Roman" pitchFamily="18" charset="0"/>
            </a:endParaRPr>
          </a:p>
          <a:p>
            <a:pPr>
              <a:buFont typeface="Monotype Sorts" pitchFamily="2" charset="2"/>
              <a:buNone/>
            </a:pPr>
            <a:r>
              <a:rPr lang="en-US" dirty="0" smtClean="0">
                <a:latin typeface="Arial" charset="0"/>
                <a:cs typeface="Arial" charset="0"/>
                <a:sym typeface="Wingdings 2" pitchFamily="18" charset="2"/>
              </a:rPr>
              <a:t>    </a:t>
            </a: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Is used to pay for goods or </a:t>
            </a:r>
            <a:br>
              <a:rPr lang="en-US" dirty="0" smtClean="0">
                <a:latin typeface="Arial" charset="0"/>
                <a:cs typeface="Arial" charset="0"/>
              </a:rPr>
            </a:br>
            <a:r>
              <a:rPr lang="en-US" dirty="0" smtClean="0">
                <a:latin typeface="Arial" charset="0"/>
                <a:cs typeface="Arial" charset="0"/>
              </a:rPr>
              <a:t>      services</a:t>
            </a:r>
            <a:endParaRPr lang="en-US" dirty="0" smtClean="0">
              <a:latin typeface="Arial Narrow" pitchFamily="34" charset="0"/>
              <a:cs typeface="Times New Roman" pitchFamily="18" charset="0"/>
            </a:endParaRPr>
          </a:p>
          <a:p>
            <a:pPr algn="r">
              <a:buFont typeface="Monotype Sorts" pitchFamily="2" charset="2"/>
              <a:buNone/>
            </a:pPr>
            <a:r>
              <a:rPr lang="en-US" dirty="0" smtClean="0">
                <a:latin typeface="Arial" charset="0"/>
                <a:cs typeface="Arial" charset="0"/>
              </a:rPr>
              <a:t> </a:t>
            </a:r>
            <a:endParaRPr lang="en-US" dirty="0" smtClean="0">
              <a:latin typeface="Arial Narrow" pitchFamily="34" charset="0"/>
              <a:cs typeface="Times New Roman" pitchFamily="18" charset="0"/>
            </a:endParaRPr>
          </a:p>
          <a:p>
            <a:pPr>
              <a:buFont typeface="Monotype Sorts" pitchFamily="2" charset="2"/>
              <a:buNone/>
            </a:pPr>
            <a:r>
              <a:rPr lang="en-US" dirty="0" smtClean="0">
                <a:latin typeface="Arial" charset="0"/>
                <a:cs typeface="Arial" charset="0"/>
                <a:sym typeface="Wingdings 2" pitchFamily="18" charset="2"/>
              </a:rPr>
              <a:t>   </a:t>
            </a: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Has a MasterCard or Visa </a:t>
            </a:r>
            <a:br>
              <a:rPr lang="en-US" dirty="0" smtClean="0">
                <a:latin typeface="Arial" charset="0"/>
                <a:cs typeface="Arial" charset="0"/>
              </a:rPr>
            </a:br>
            <a:r>
              <a:rPr lang="en-US" dirty="0" smtClean="0">
                <a:latin typeface="Arial" charset="0"/>
                <a:cs typeface="Arial" charset="0"/>
              </a:rPr>
              <a:t>     logo</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90033"/>
                </a:solidFill>
                <a:latin typeface="Arial" charset="0"/>
                <a:cs typeface="Times New Roman" pitchFamily="18" charset="0"/>
              </a:rPr>
              <a:t>DEBIT CARD</a:t>
            </a:r>
            <a:r>
              <a:rPr lang="en-US" b="1" dirty="0" smtClean="0">
                <a:solidFill>
                  <a:srgbClr val="990033"/>
                </a:solidFill>
                <a:latin typeface="Arial" charset="0"/>
              </a:rPr>
              <a:t> </a:t>
            </a:r>
            <a:endParaRPr lang="en-US" dirty="0"/>
          </a:p>
        </p:txBody>
      </p:sp>
      <p:sp>
        <p:nvSpPr>
          <p:cNvPr id="3" name="Content Placeholder 2"/>
          <p:cNvSpPr>
            <a:spLocks noGrp="1"/>
          </p:cNvSpPr>
          <p:nvPr>
            <p:ph sz="quarter" idx="1"/>
          </p:nvPr>
        </p:nvSpPr>
        <p:spPr/>
        <p:txBody>
          <a:bodyPr/>
          <a:lstStyle/>
          <a:p>
            <a:r>
              <a:rPr lang="en-US" b="1" dirty="0" smtClean="0">
                <a:latin typeface="Arial" charset="0"/>
                <a:cs typeface="Arial" charset="0"/>
              </a:rPr>
              <a:t> </a:t>
            </a:r>
            <a:r>
              <a:rPr lang="en-US" dirty="0" smtClean="0">
                <a:latin typeface="Arial" charset="0"/>
                <a:cs typeface="Arial" charset="0"/>
              </a:rPr>
              <a:t>A debit card is a plastic card sometimes called a ‘Check Card’.  To debit card has a MasterCard or Visa logo and a magnetic strip on the back that allows you to pay for goods and services at stores and other businesses that accept MasterCard or Visa credit cards.</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latin typeface="Arial" charset="0"/>
                <a:cs typeface="Times New Roman" pitchFamily="18" charset="0"/>
              </a:rPr>
              <a:t>DIRECT DEPOSIT</a:t>
            </a:r>
            <a:r>
              <a:rPr lang="en-US" b="1" dirty="0" smtClean="0">
                <a:solidFill>
                  <a:srgbClr val="800000"/>
                </a:solidFill>
              </a:rPr>
              <a:t> </a:t>
            </a:r>
            <a:endParaRPr lang="en-US" dirty="0"/>
          </a:p>
        </p:txBody>
      </p:sp>
      <p:sp>
        <p:nvSpPr>
          <p:cNvPr id="3" name="Content Placeholder 2"/>
          <p:cNvSpPr>
            <a:spLocks noGrp="1"/>
          </p:cNvSpPr>
          <p:nvPr>
            <p:ph sz="quarter" idx="1"/>
          </p:nvPr>
        </p:nvSpPr>
        <p:spPr/>
        <p:txBody>
          <a:bodyPr/>
          <a:lstStyle/>
          <a:p>
            <a:r>
              <a:rPr lang="en-US" sz="2000" dirty="0" smtClean="0">
                <a:latin typeface="Arial" charset="0"/>
              </a:rPr>
              <a:t> </a:t>
            </a:r>
            <a:r>
              <a:rPr lang="en-US" dirty="0" smtClean="0">
                <a:latin typeface="Arial" charset="0"/>
                <a:cs typeface="Arial" charset="0"/>
              </a:rPr>
              <a:t>Direct deposit is one way of getting your paycheck or benefits check electronically.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charset="0"/>
                <a:cs typeface="Times New Roman" pitchFamily="18" charset="0"/>
              </a:rPr>
              <a:t>Direct Deposit</a:t>
            </a:r>
            <a:r>
              <a:rPr lang="en-US" b="1" dirty="0" smtClean="0">
                <a:solidFill>
                  <a:srgbClr val="800000"/>
                </a:solidFill>
              </a:rPr>
              <a:t> </a:t>
            </a:r>
            <a:endParaRPr lang="en-US" dirty="0"/>
          </a:p>
        </p:txBody>
      </p:sp>
      <p:sp>
        <p:nvSpPr>
          <p:cNvPr id="3" name="Content Placeholder 2"/>
          <p:cNvSpPr>
            <a:spLocks noGrp="1"/>
          </p:cNvSpPr>
          <p:nvPr>
            <p:ph sz="quarter" idx="1"/>
          </p:nvPr>
        </p:nvSpPr>
        <p:spPr/>
        <p:txBody>
          <a:bodyPr/>
          <a:lstStyle/>
          <a:p>
            <a:r>
              <a:rPr lang="en-US" dirty="0" smtClean="0">
                <a:latin typeface="Arial" charset="0"/>
                <a:cs typeface="Arial" charset="0"/>
              </a:rPr>
              <a:t>With direct deposit, your paychecks or benefits checks are electronically transferred and directly deposited into your account.  The amount of money is immediately available.  Some banks will not charge the monthly fees if direct deposit is used.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90033"/>
                </a:solidFill>
                <a:latin typeface="Arial" charset="0"/>
                <a:cs typeface="Times New Roman" pitchFamily="18" charset="0"/>
              </a:rPr>
              <a:t> TELEPHONE BANKING</a:t>
            </a:r>
            <a:endParaRPr lang="en-US" dirty="0"/>
          </a:p>
        </p:txBody>
      </p:sp>
      <p:sp>
        <p:nvSpPr>
          <p:cNvPr id="3" name="Content Placeholder 2"/>
          <p:cNvSpPr>
            <a:spLocks noGrp="1"/>
          </p:cNvSpPr>
          <p:nvPr>
            <p:ph sz="quarter" idx="1"/>
          </p:nvPr>
        </p:nvSpPr>
        <p:spPr/>
        <p:txBody>
          <a:bodyPr/>
          <a:lstStyle/>
          <a:p>
            <a:pPr>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Check account balances</a:t>
            </a:r>
          </a:p>
          <a:p>
            <a:pPr>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Transfer money between accounts</a:t>
            </a:r>
          </a:p>
          <a:p>
            <a:pPr>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dirty="0" smtClean="0">
                <a:latin typeface="Arial" charset="0"/>
                <a:cs typeface="Times New Roman" pitchFamily="18" charset="0"/>
              </a:rPr>
              <a:t>Obtain account history, such as most </a:t>
            </a:r>
            <a:br>
              <a:rPr lang="en-US" dirty="0" smtClean="0">
                <a:latin typeface="Arial" charset="0"/>
                <a:cs typeface="Times New Roman" pitchFamily="18" charset="0"/>
              </a:rPr>
            </a:br>
            <a:r>
              <a:rPr lang="en-US" dirty="0" smtClean="0">
                <a:latin typeface="Arial" charset="0"/>
                <a:cs typeface="Times New Roman" pitchFamily="18" charset="0"/>
              </a:rPr>
              <a:t>  recent deposits or withdrawals</a:t>
            </a:r>
          </a:p>
          <a:p>
            <a:pPr>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dirty="0" smtClean="0">
                <a:latin typeface="Arial" charset="0"/>
                <a:cs typeface="Times New Roman" pitchFamily="18" charset="0"/>
              </a:rPr>
              <a:t>Stop payment on a check</a:t>
            </a:r>
          </a:p>
          <a:p>
            <a:pPr>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dirty="0" smtClean="0">
                <a:latin typeface="Arial" charset="0"/>
                <a:cs typeface="Times New Roman" pitchFamily="18" charset="0"/>
              </a:rPr>
              <a:t>Obtain information on branch hours or </a:t>
            </a:r>
            <a:br>
              <a:rPr lang="en-US" dirty="0" smtClean="0">
                <a:latin typeface="Arial" charset="0"/>
                <a:cs typeface="Times New Roman" pitchFamily="18" charset="0"/>
              </a:rPr>
            </a:br>
            <a:r>
              <a:rPr lang="en-US" dirty="0" smtClean="0">
                <a:latin typeface="Arial" charset="0"/>
                <a:cs typeface="Times New Roman" pitchFamily="18" charset="0"/>
              </a:rPr>
              <a:t>  other information, and</a:t>
            </a:r>
          </a:p>
          <a:p>
            <a:pPr>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dirty="0" smtClean="0">
                <a:latin typeface="Arial" charset="0"/>
                <a:cs typeface="Times New Roman" pitchFamily="18" charset="0"/>
              </a:rPr>
              <a:t>Report a lost, stolen, or damaged card.</a:t>
            </a:r>
            <a:r>
              <a:rPr lang="en-US" dirty="0" smtClean="0">
                <a:latin typeface="Arial"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Types of Financial Institutions</a:t>
            </a:r>
            <a:r>
              <a:rPr lang="en-US" u="sng" dirty="0" smtClean="0">
                <a:solidFill>
                  <a:srgbClr val="800000"/>
                </a:solidFill>
                <a:cs typeface="Times New Roman" pitchFamily="18" charset="0"/>
              </a:rPr>
              <a:t> </a:t>
            </a:r>
            <a:endParaRPr lang="en-US" dirty="0"/>
          </a:p>
        </p:txBody>
      </p:sp>
      <p:sp>
        <p:nvSpPr>
          <p:cNvPr id="3" name="Content Placeholder 2"/>
          <p:cNvSpPr>
            <a:spLocks noGrp="1"/>
          </p:cNvSpPr>
          <p:nvPr>
            <p:ph sz="quarter" idx="1"/>
          </p:nvPr>
        </p:nvSpPr>
        <p:spPr/>
        <p:txBody>
          <a:bodyPr/>
          <a:lstStyle/>
          <a:p>
            <a:pPr>
              <a:lnSpc>
                <a:spcPct val="90000"/>
              </a:lnSpc>
              <a:buFont typeface="Monotype Sorts" pitchFamily="2" charset="2"/>
              <a:buNone/>
            </a:pP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sz="2800" dirty="0" smtClean="0">
                <a:latin typeface="Arial" charset="0"/>
                <a:cs typeface="Times New Roman" pitchFamily="18" charset="0"/>
              </a:rPr>
              <a:t>Banks</a:t>
            </a:r>
            <a:r>
              <a:rPr lang="en-US" b="1" dirty="0" smtClean="0">
                <a:latin typeface="Arial Narrow" pitchFamily="34" charset="0"/>
                <a:cs typeface="Times New Roman" pitchFamily="18" charset="0"/>
              </a:rPr>
              <a:t/>
            </a:r>
            <a:br>
              <a:rPr lang="en-US" b="1" dirty="0" smtClean="0">
                <a:latin typeface="Arial Narrow" pitchFamily="34" charset="0"/>
                <a:cs typeface="Times New Roman" pitchFamily="18" charset="0"/>
              </a:rPr>
            </a:br>
            <a:r>
              <a:rPr lang="en-US" dirty="0" smtClean="0">
                <a:latin typeface="Arial Narrow" pitchFamily="34" charset="0"/>
                <a:cs typeface="Times New Roman" pitchFamily="18" charset="0"/>
              </a:rPr>
              <a:t/>
            </a:r>
            <a:br>
              <a:rPr lang="en-US" dirty="0" smtClean="0">
                <a:latin typeface="Arial Narrow" pitchFamily="34" charset="0"/>
                <a:cs typeface="Times New Roman" pitchFamily="18" charset="0"/>
              </a:rPr>
            </a:br>
            <a:endParaRPr lang="en-US" dirty="0" smtClean="0">
              <a:latin typeface="Arial" charset="0"/>
              <a:cs typeface="Times New Roman" pitchFamily="18" charset="0"/>
            </a:endParaRPr>
          </a:p>
          <a:p>
            <a:pPr>
              <a:lnSpc>
                <a:spcPct val="90000"/>
              </a:lnSpc>
              <a:buFont typeface="Monotype Sorts" pitchFamily="2" charset="2"/>
              <a:buNone/>
            </a:pPr>
            <a:r>
              <a:rPr lang="en-US" sz="2800" dirty="0" smtClean="0">
                <a:latin typeface="Arial" charset="0"/>
                <a:cs typeface="Times New Roman" pitchFamily="18" charset="0"/>
              </a:rPr>
              <a:t> </a:t>
            </a: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sz="2800" dirty="0" smtClean="0">
                <a:latin typeface="Arial" charset="0"/>
                <a:cs typeface="Times New Roman" pitchFamily="18" charset="0"/>
              </a:rPr>
              <a:t>Credit Unions</a:t>
            </a:r>
            <a:r>
              <a:rPr lang="en-US" sz="2800" b="1" dirty="0" smtClean="0">
                <a:latin typeface="Arial Narrow" pitchFamily="34" charset="0"/>
                <a:cs typeface="Times New Roman" pitchFamily="18" charset="0"/>
              </a:rPr>
              <a:t/>
            </a:r>
            <a:br>
              <a:rPr lang="en-US" sz="2800" b="1" dirty="0" smtClean="0">
                <a:latin typeface="Arial Narrow" pitchFamily="34" charset="0"/>
                <a:cs typeface="Times New Roman" pitchFamily="18" charset="0"/>
              </a:rPr>
            </a:br>
            <a:r>
              <a:rPr lang="en-US" dirty="0" smtClean="0">
                <a:latin typeface="Arial Narrow" pitchFamily="34" charset="0"/>
                <a:cs typeface="Times New Roman" pitchFamily="18" charset="0"/>
              </a:rPr>
              <a:t/>
            </a:r>
            <a:br>
              <a:rPr lang="en-US" dirty="0" smtClean="0">
                <a:latin typeface="Arial Narrow" pitchFamily="34" charset="0"/>
                <a:cs typeface="Times New Roman" pitchFamily="18" charset="0"/>
              </a:rPr>
            </a:br>
            <a:endParaRPr lang="en-US" dirty="0" smtClean="0">
              <a:latin typeface="Arial" charset="0"/>
              <a:cs typeface="Times New Roman" pitchFamily="18" charset="0"/>
            </a:endParaRPr>
          </a:p>
          <a:p>
            <a:pPr>
              <a:lnSpc>
                <a:spcPct val="90000"/>
              </a:lnSpc>
              <a:buFont typeface="Monotype Sorts" pitchFamily="2" charset="2"/>
              <a:buNone/>
            </a:pPr>
            <a:r>
              <a:rPr lang="en-US" sz="2800" dirty="0" smtClean="0">
                <a:latin typeface="Arial" charset="0"/>
                <a:cs typeface="Times New Roman" pitchFamily="18" charset="0"/>
              </a:rPr>
              <a:t> </a:t>
            </a:r>
            <a:r>
              <a:rPr lang="en-US" dirty="0" smtClean="0">
                <a:solidFill>
                  <a:schemeClr val="accent2"/>
                </a:solidFill>
                <a:latin typeface="Arial" charset="0"/>
                <a:cs typeface="Arial" charset="0"/>
                <a:sym typeface="Wingdings 2" pitchFamily="18" charset="2"/>
              </a:rPr>
              <a:t></a:t>
            </a:r>
            <a:r>
              <a:rPr lang="en-US" dirty="0" smtClean="0">
                <a:latin typeface="Arial" charset="0"/>
                <a:cs typeface="Arial" charset="0"/>
              </a:rPr>
              <a:t>  </a:t>
            </a:r>
            <a:r>
              <a:rPr lang="en-US" sz="2800" dirty="0" smtClean="0">
                <a:latin typeface="Arial" charset="0"/>
                <a:cs typeface="Times New Roman" pitchFamily="18" charset="0"/>
              </a:rPr>
              <a:t>Thrifts</a:t>
            </a:r>
          </a:p>
          <a:p>
            <a:pPr>
              <a:lnSpc>
                <a:spcPct val="90000"/>
              </a:lnSpc>
              <a:buFont typeface="Monotype Sorts" pitchFamily="2" charset="2"/>
              <a:buNone/>
            </a:pPr>
            <a:r>
              <a:rPr lang="en-US" dirty="0" smtClean="0">
                <a:latin typeface="Arial Narrow" pitchFamily="34" charset="0"/>
                <a:cs typeface="Times New Roman" pitchFamily="18" charset="0"/>
              </a:rPr>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Keep Your Money in the Bank</a:t>
            </a:r>
            <a:r>
              <a:rPr lang="en-US" b="1" dirty="0" smtClean="0">
                <a:solidFill>
                  <a:srgbClr val="800000"/>
                </a:solidFill>
                <a:latin typeface="Arial" charset="0"/>
              </a:rPr>
              <a:t> </a:t>
            </a:r>
            <a:endParaRPr lang="en-US" dirty="0"/>
          </a:p>
        </p:txBody>
      </p:sp>
      <p:sp>
        <p:nvSpPr>
          <p:cNvPr id="3" name="Content Placeholder 2"/>
          <p:cNvSpPr>
            <a:spLocks noGrp="1"/>
          </p:cNvSpPr>
          <p:nvPr>
            <p:ph sz="quarter" idx="1"/>
          </p:nvPr>
        </p:nvSpPr>
        <p:spPr/>
        <p:txBody>
          <a:bodyPr/>
          <a:lstStyle/>
          <a:p>
            <a:pPr>
              <a:lnSpc>
                <a:spcPct val="90000"/>
              </a:lnSpc>
              <a:buFont typeface="Monotype Sorts" pitchFamily="2" charset="2"/>
              <a:buNone/>
            </a:pPr>
            <a:r>
              <a:rPr lang="en-US" b="1" dirty="0" smtClean="0">
                <a:solidFill>
                  <a:srgbClr val="800000"/>
                </a:solidFill>
                <a:latin typeface="Arial" charset="0"/>
                <a:cs typeface="Times New Roman" pitchFamily="18" charset="0"/>
              </a:rPr>
              <a:t>Safety</a:t>
            </a:r>
            <a:r>
              <a:rPr lang="en-US" b="1" dirty="0" smtClean="0">
                <a:latin typeface="Arial" charset="0"/>
                <a:cs typeface="Times New Roman" pitchFamily="18" charset="0"/>
              </a:rPr>
              <a:t> </a:t>
            </a:r>
            <a:r>
              <a:rPr lang="en-US" dirty="0" smtClean="0">
                <a:latin typeface="Arial" charset="0"/>
                <a:cs typeface="Times New Roman" pitchFamily="18" charset="0"/>
              </a:rPr>
              <a:t>— Money is safe from theft, </a:t>
            </a:r>
            <a:br>
              <a:rPr lang="en-US" dirty="0" smtClean="0">
                <a:latin typeface="Arial" charset="0"/>
                <a:cs typeface="Times New Roman" pitchFamily="18" charset="0"/>
              </a:rPr>
            </a:br>
            <a:r>
              <a:rPr lang="en-US" dirty="0" smtClean="0">
                <a:latin typeface="Arial" charset="0"/>
                <a:cs typeface="Times New Roman" pitchFamily="18" charset="0"/>
              </a:rPr>
              <a:t> loss, and fires </a:t>
            </a:r>
            <a:r>
              <a:rPr lang="en-US" sz="1600" dirty="0" smtClean="0">
                <a:latin typeface="Arial" charset="0"/>
                <a:cs typeface="Times New Roman" pitchFamily="18" charset="0"/>
              </a:rPr>
              <a:t/>
            </a:r>
            <a:br>
              <a:rPr lang="en-US" sz="1600" dirty="0" smtClean="0">
                <a:latin typeface="Arial" charset="0"/>
                <a:cs typeface="Times New Roman" pitchFamily="18" charset="0"/>
              </a:rPr>
            </a:br>
            <a:endParaRPr lang="en-US" sz="1600" dirty="0" smtClean="0">
              <a:latin typeface="Arial" charset="0"/>
              <a:cs typeface="Times New Roman" pitchFamily="18" charset="0"/>
            </a:endParaRPr>
          </a:p>
          <a:p>
            <a:pPr>
              <a:lnSpc>
                <a:spcPct val="90000"/>
              </a:lnSpc>
              <a:buFont typeface="Monotype Sorts" pitchFamily="2" charset="2"/>
              <a:buNone/>
            </a:pPr>
            <a:r>
              <a:rPr lang="en-US" sz="2400" dirty="0" smtClean="0">
                <a:latin typeface="Arial" charset="0"/>
                <a:cs typeface="Times New Roman" pitchFamily="18" charset="0"/>
              </a:rPr>
              <a:t> </a:t>
            </a:r>
            <a:r>
              <a:rPr lang="en-US" b="1" dirty="0" smtClean="0">
                <a:solidFill>
                  <a:srgbClr val="800000"/>
                </a:solidFill>
                <a:latin typeface="Arial" charset="0"/>
                <a:cs typeface="Times New Roman" pitchFamily="18" charset="0"/>
              </a:rPr>
              <a:t>Convenience</a:t>
            </a:r>
            <a:r>
              <a:rPr lang="en-US" dirty="0" smtClean="0">
                <a:solidFill>
                  <a:schemeClr val="folHlink"/>
                </a:solidFill>
                <a:latin typeface="Arial" charset="0"/>
                <a:cs typeface="Times New Roman" pitchFamily="18" charset="0"/>
              </a:rPr>
              <a:t> </a:t>
            </a:r>
            <a:r>
              <a:rPr lang="en-US" sz="2400" b="1" dirty="0" smtClean="0">
                <a:latin typeface="Arial" charset="0"/>
                <a:cs typeface="Times New Roman" pitchFamily="18" charset="0"/>
              </a:rPr>
              <a:t>— </a:t>
            </a:r>
            <a:r>
              <a:rPr lang="en-US" dirty="0" smtClean="0">
                <a:latin typeface="Arial" charset="0"/>
                <a:cs typeface="Times New Roman" pitchFamily="18" charset="0"/>
              </a:rPr>
              <a:t>You can get money      </a:t>
            </a:r>
            <a:br>
              <a:rPr lang="en-US" dirty="0" smtClean="0">
                <a:latin typeface="Arial" charset="0"/>
                <a:cs typeface="Times New Roman" pitchFamily="18" charset="0"/>
              </a:rPr>
            </a:br>
            <a:r>
              <a:rPr lang="en-US" dirty="0" smtClean="0">
                <a:latin typeface="Arial" charset="0"/>
                <a:cs typeface="Times New Roman" pitchFamily="18" charset="0"/>
              </a:rPr>
              <a:t> quickly and easily.</a:t>
            </a:r>
            <a:r>
              <a:rPr lang="en-US" sz="1400" dirty="0" smtClean="0">
                <a:latin typeface="Arial Narrow" pitchFamily="34" charset="0"/>
                <a:cs typeface="Times New Roman" pitchFamily="18" charset="0"/>
              </a:rPr>
              <a:t/>
            </a:r>
            <a:br>
              <a:rPr lang="en-US" sz="1400" dirty="0" smtClean="0">
                <a:latin typeface="Arial Narrow" pitchFamily="34" charset="0"/>
                <a:cs typeface="Times New Roman" pitchFamily="18" charset="0"/>
              </a:rPr>
            </a:br>
            <a:endParaRPr lang="en-US" sz="1400" dirty="0" smtClean="0">
              <a:latin typeface="Arial" charset="0"/>
              <a:cs typeface="Times New Roman" pitchFamily="18" charset="0"/>
            </a:endParaRPr>
          </a:p>
          <a:p>
            <a:pPr>
              <a:lnSpc>
                <a:spcPct val="90000"/>
              </a:lnSpc>
              <a:buFont typeface="Monotype Sorts" pitchFamily="2" charset="2"/>
              <a:buNone/>
            </a:pPr>
            <a:r>
              <a:rPr lang="en-US" sz="2400" dirty="0" smtClean="0">
                <a:latin typeface="Arial" charset="0"/>
                <a:cs typeface="Times New Roman" pitchFamily="18" charset="0"/>
              </a:rPr>
              <a:t> </a:t>
            </a:r>
            <a:r>
              <a:rPr lang="en-US" b="1" dirty="0" smtClean="0">
                <a:solidFill>
                  <a:srgbClr val="800000"/>
                </a:solidFill>
                <a:latin typeface="Arial" charset="0"/>
                <a:cs typeface="Times New Roman" pitchFamily="18" charset="0"/>
              </a:rPr>
              <a:t>Cost</a:t>
            </a:r>
            <a:r>
              <a:rPr lang="en-US" b="1" dirty="0" smtClean="0">
                <a:solidFill>
                  <a:schemeClr val="folHlink"/>
                </a:solidFill>
                <a:latin typeface="Arial" charset="0"/>
                <a:cs typeface="Times New Roman" pitchFamily="18" charset="0"/>
              </a:rPr>
              <a:t> </a:t>
            </a:r>
            <a:r>
              <a:rPr lang="en-US" sz="2000" b="1" dirty="0" smtClean="0">
                <a:latin typeface="Arial" charset="0"/>
                <a:cs typeface="Times New Roman" pitchFamily="18" charset="0"/>
              </a:rPr>
              <a:t>— </a:t>
            </a:r>
            <a:r>
              <a:rPr lang="en-US" dirty="0" smtClean="0">
                <a:latin typeface="Arial" charset="0"/>
                <a:cs typeface="Times New Roman" pitchFamily="18" charset="0"/>
              </a:rPr>
              <a:t>cheaper than using other businesses to cash your check. </a:t>
            </a:r>
          </a:p>
          <a:p>
            <a:pPr>
              <a:lnSpc>
                <a:spcPct val="90000"/>
              </a:lnSpc>
              <a:buFont typeface="Monotype Sorts" pitchFamily="2" charset="2"/>
              <a:buNone/>
            </a:pPr>
            <a:r>
              <a:rPr lang="en-US" sz="2400" dirty="0" smtClean="0">
                <a:latin typeface="Arial" charset="0"/>
                <a:cs typeface="Times New Roman" pitchFamily="18" charset="0"/>
              </a:rPr>
              <a:t> </a:t>
            </a:r>
            <a:r>
              <a:rPr lang="en-US" b="1" dirty="0" smtClean="0">
                <a:solidFill>
                  <a:srgbClr val="800000"/>
                </a:solidFill>
                <a:latin typeface="Arial" charset="0"/>
                <a:cs typeface="Times New Roman" pitchFamily="18" charset="0"/>
              </a:rPr>
              <a:t>Security</a:t>
            </a:r>
            <a:r>
              <a:rPr lang="en-US" dirty="0" smtClean="0">
                <a:latin typeface="Arial" charset="0"/>
                <a:cs typeface="Times New Roman" pitchFamily="18" charset="0"/>
              </a:rPr>
              <a:t> — Deposits insured.</a:t>
            </a:r>
          </a:p>
          <a:p>
            <a:pPr>
              <a:lnSpc>
                <a:spcPct val="90000"/>
              </a:lnSpc>
              <a:buFont typeface="Monotype Sorts" pitchFamily="2" charset="2"/>
              <a:buNone/>
            </a:pPr>
            <a:endParaRPr lang="en-US" sz="1100" b="1" dirty="0" smtClean="0">
              <a:latin typeface="Arial Narrow" pitchFamily="34" charset="0"/>
              <a:cs typeface="Times New Roman" pitchFamily="18" charset="0"/>
              <a:sym typeface="Monotype Sorts" pitchFamily="2" charset="2"/>
            </a:endParaRPr>
          </a:p>
          <a:p>
            <a:pPr>
              <a:lnSpc>
                <a:spcPct val="90000"/>
              </a:lnSpc>
              <a:buFont typeface="Monotype Sorts" pitchFamily="2" charset="2"/>
              <a:buNone/>
            </a:pPr>
            <a:r>
              <a:rPr lang="en-US" sz="2400" dirty="0" smtClean="0">
                <a:latin typeface="Arial" charset="0"/>
                <a:cs typeface="Times New Roman" pitchFamily="18" charset="0"/>
              </a:rPr>
              <a:t> </a:t>
            </a:r>
            <a:r>
              <a:rPr lang="en-US" b="1" dirty="0" smtClean="0">
                <a:solidFill>
                  <a:srgbClr val="800000"/>
                </a:solidFill>
                <a:latin typeface="Arial" charset="0"/>
                <a:cs typeface="Times New Roman" pitchFamily="18" charset="0"/>
              </a:rPr>
              <a:t>Financial Future</a:t>
            </a:r>
            <a:r>
              <a:rPr lang="en-US" dirty="0" smtClean="0">
                <a:latin typeface="Arial" charset="0"/>
                <a:cs typeface="Times New Roman" pitchFamily="18" charset="0"/>
              </a:rPr>
              <a:t> — Help you save.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66"/>
                </a:solidFill>
                <a:latin typeface="Arial" charset="0"/>
                <a:cs typeface="Arial" charset="0"/>
              </a:rPr>
              <a:t>Three Major Types of Financial Institutions</a:t>
            </a:r>
            <a:r>
              <a:rPr lang="en-US" dirty="0" smtClean="0"/>
              <a:t> </a:t>
            </a:r>
            <a:endParaRPr lang="en-US" dirty="0"/>
          </a:p>
        </p:txBody>
      </p:sp>
      <p:sp>
        <p:nvSpPr>
          <p:cNvPr id="3" name="Content Placeholder 2"/>
          <p:cNvSpPr>
            <a:spLocks noGrp="1"/>
          </p:cNvSpPr>
          <p:nvPr>
            <p:ph sz="quarter" idx="1"/>
          </p:nvPr>
        </p:nvSpPr>
        <p:spPr/>
        <p:txBody>
          <a:bodyPr/>
          <a:lstStyle/>
          <a:p>
            <a:pPr>
              <a:lnSpc>
                <a:spcPct val="90000"/>
              </a:lnSpc>
              <a:buFont typeface="Monotype Sorts" pitchFamily="2" charset="2"/>
              <a:buNone/>
            </a:pPr>
            <a:r>
              <a:rPr lang="en-US" b="1" dirty="0" smtClean="0">
                <a:solidFill>
                  <a:srgbClr val="800000"/>
                </a:solidFill>
                <a:latin typeface="Arial" charset="0"/>
                <a:cs typeface="Arial" charset="0"/>
              </a:rPr>
              <a:t>Bank</a:t>
            </a:r>
            <a:r>
              <a:rPr lang="en-US" b="1" dirty="0" smtClean="0">
                <a:latin typeface="Arial" charset="0"/>
                <a:cs typeface="Arial" charset="0"/>
              </a:rPr>
              <a:t> </a:t>
            </a:r>
            <a:r>
              <a:rPr lang="en-US" b="1" dirty="0" smtClean="0">
                <a:latin typeface="Arial" charset="0"/>
                <a:cs typeface="Times New Roman" pitchFamily="18" charset="0"/>
                <a:sym typeface="Symbol" pitchFamily="18" charset="2"/>
              </a:rPr>
              <a:t></a:t>
            </a:r>
            <a:r>
              <a:rPr lang="en-US" b="1" dirty="0" smtClean="0">
                <a:latin typeface="Arial" charset="0"/>
                <a:cs typeface="Arial" charset="0"/>
              </a:rPr>
              <a:t> </a:t>
            </a:r>
            <a:r>
              <a:rPr lang="en-US" dirty="0" smtClean="0">
                <a:latin typeface="Arial" charset="0"/>
                <a:cs typeface="Arial" charset="0"/>
              </a:rPr>
              <a:t>A financial institution run under </a:t>
            </a:r>
            <a:br>
              <a:rPr lang="en-US" dirty="0" smtClean="0">
                <a:latin typeface="Arial" charset="0"/>
                <a:cs typeface="Arial" charset="0"/>
              </a:rPr>
            </a:br>
            <a:r>
              <a:rPr lang="en-US" dirty="0" smtClean="0">
                <a:latin typeface="Arial" charset="0"/>
                <a:cs typeface="Arial" charset="0"/>
              </a:rPr>
              <a:t>federal and state laws and regulations.</a:t>
            </a:r>
          </a:p>
          <a:p>
            <a:pPr>
              <a:lnSpc>
                <a:spcPct val="90000"/>
              </a:lnSpc>
              <a:buFont typeface="Monotype Sorts" pitchFamily="2" charset="2"/>
              <a:buNone/>
            </a:pPr>
            <a:r>
              <a:rPr lang="en-US" b="1" dirty="0" smtClean="0">
                <a:solidFill>
                  <a:srgbClr val="800000"/>
                </a:solidFill>
                <a:latin typeface="Arial" charset="0"/>
                <a:cs typeface="Arial" charset="0"/>
              </a:rPr>
              <a:t>Credit Union</a:t>
            </a:r>
            <a:r>
              <a:rPr lang="en-US" b="1" dirty="0" smtClean="0">
                <a:latin typeface="Arial" charset="0"/>
                <a:cs typeface="Arial" charset="0"/>
              </a:rPr>
              <a:t> </a:t>
            </a:r>
            <a:r>
              <a:rPr lang="en-US" b="1" dirty="0" smtClean="0">
                <a:latin typeface="Arial" charset="0"/>
                <a:cs typeface="Times New Roman" pitchFamily="18" charset="0"/>
                <a:sym typeface="Symbol" pitchFamily="18" charset="2"/>
              </a:rPr>
              <a:t></a:t>
            </a:r>
            <a:r>
              <a:rPr lang="en-US" b="1" dirty="0" smtClean="0">
                <a:latin typeface="Arial" charset="0"/>
                <a:cs typeface="Arial" charset="0"/>
              </a:rPr>
              <a:t> </a:t>
            </a:r>
            <a:r>
              <a:rPr lang="en-US" dirty="0" smtClean="0">
                <a:latin typeface="Arial" charset="0"/>
                <a:cs typeface="Arial" charset="0"/>
              </a:rPr>
              <a:t>A nonprofit financial  institution owned by people who have something in common.  You have to become a member.</a:t>
            </a:r>
          </a:p>
          <a:p>
            <a:pPr>
              <a:lnSpc>
                <a:spcPct val="90000"/>
              </a:lnSpc>
              <a:buFont typeface="Monotype Sorts" pitchFamily="2" charset="2"/>
              <a:buNone/>
            </a:pPr>
            <a:r>
              <a:rPr lang="en-US" b="1" dirty="0" smtClean="0">
                <a:solidFill>
                  <a:srgbClr val="800000"/>
                </a:solidFill>
                <a:latin typeface="Arial" charset="0"/>
                <a:cs typeface="Times New Roman" pitchFamily="18" charset="0"/>
              </a:rPr>
              <a:t>Thrift</a:t>
            </a:r>
            <a:r>
              <a:rPr lang="en-US" b="1" dirty="0" smtClean="0">
                <a:solidFill>
                  <a:schemeClr val="folHlink"/>
                </a:solidFill>
                <a:latin typeface="Arial" charset="0"/>
                <a:cs typeface="Times New Roman" pitchFamily="18" charset="0"/>
              </a:rPr>
              <a:t> </a:t>
            </a:r>
            <a:r>
              <a:rPr lang="en-US" b="1" dirty="0" smtClean="0">
                <a:latin typeface="Arial" charset="0"/>
                <a:cs typeface="Times New Roman" pitchFamily="18" charset="0"/>
                <a:sym typeface="Symbol" pitchFamily="18" charset="2"/>
              </a:rPr>
              <a:t></a:t>
            </a:r>
            <a:r>
              <a:rPr lang="en-US" b="1" dirty="0" smtClean="0">
                <a:latin typeface="Arial" charset="0"/>
                <a:cs typeface="Times New Roman" pitchFamily="18" charset="0"/>
              </a:rPr>
              <a:t> </a:t>
            </a:r>
            <a:r>
              <a:rPr lang="en-US" dirty="0" smtClean="0">
                <a:latin typeface="Arial" charset="0"/>
                <a:cs typeface="Times New Roman" pitchFamily="18" charset="0"/>
              </a:rPr>
              <a:t>A savings bank or savings and loan association that is similar to a bank.</a:t>
            </a:r>
            <a:r>
              <a:rPr lang="en-US" dirty="0" smtClean="0">
                <a:latin typeface="Arial" charset="0"/>
                <a:cs typeface="Arial" charset="0"/>
              </a:rPr>
              <a:t> They </a:t>
            </a:r>
            <a:r>
              <a:rPr lang="en-US" dirty="0" smtClean="0">
                <a:latin typeface="Arial" charset="0"/>
                <a:cs typeface="Times New Roman" pitchFamily="18" charset="0"/>
              </a:rPr>
              <a:t>have a majority of their assets in housing-related loans.</a:t>
            </a:r>
            <a:r>
              <a:rPr lang="en-US" dirty="0" smtClean="0">
                <a:latin typeface="Arial" charset="0"/>
                <a:cs typeface="Arial" charset="0"/>
              </a:rPr>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Arial" charset="0"/>
              </a:rPr>
              <a:t>Account Verification</a:t>
            </a:r>
            <a:r>
              <a:rPr lang="en-US" dirty="0" smtClean="0"/>
              <a:t> </a:t>
            </a:r>
            <a:endParaRPr lang="en-US" dirty="0"/>
          </a:p>
        </p:txBody>
      </p:sp>
      <p:sp>
        <p:nvSpPr>
          <p:cNvPr id="3" name="Content Placeholder 2"/>
          <p:cNvSpPr>
            <a:spLocks noGrp="1"/>
          </p:cNvSpPr>
          <p:nvPr>
            <p:ph sz="quarter" idx="1"/>
          </p:nvPr>
        </p:nvSpPr>
        <p:spPr/>
        <p:txBody>
          <a:bodyPr/>
          <a:lstStyle/>
          <a:p>
            <a:pPr>
              <a:buFont typeface="Monotype Sorts" pitchFamily="2" charset="2"/>
              <a:buNone/>
            </a:pPr>
            <a:r>
              <a:rPr lang="en-US" dirty="0" smtClean="0">
                <a:latin typeface="Arial" charset="0"/>
                <a:cs typeface="Arial" charset="0"/>
              </a:rPr>
              <a:t>Before opening an account, most banks will review your history of using checking accounts through companies such as </a:t>
            </a:r>
            <a:r>
              <a:rPr lang="en-US" dirty="0" err="1" smtClean="0">
                <a:latin typeface="Arial" charset="0"/>
                <a:cs typeface="Arial" charset="0"/>
              </a:rPr>
              <a:t>TeleCheck</a:t>
            </a:r>
            <a:r>
              <a:rPr lang="en-US" dirty="0" smtClean="0">
                <a:latin typeface="Arial" charset="0"/>
                <a:cs typeface="Arial" charset="0"/>
              </a:rPr>
              <a:t> or </a:t>
            </a:r>
            <a:r>
              <a:rPr lang="en-US" dirty="0" err="1" smtClean="0">
                <a:latin typeface="Arial" charset="0"/>
                <a:cs typeface="Arial" charset="0"/>
              </a:rPr>
              <a:t>ChexSystems</a:t>
            </a:r>
            <a:r>
              <a:rPr lang="en-US" dirty="0" smtClean="0">
                <a:latin typeface="Arial" charset="0"/>
                <a:cs typeface="Arial" charset="0"/>
              </a:rPr>
              <a:t>.  Some banks will run a full credit report to determine the level of risk.</a:t>
            </a:r>
            <a:r>
              <a:rPr lang="en-US" dirty="0" smtClean="0"/>
              <a:t> </a:t>
            </a:r>
          </a:p>
          <a:p>
            <a:pPr>
              <a:buFont typeface="Monotype Sorts" pitchFamily="2" charset="2"/>
              <a:buNone/>
            </a:pPr>
            <a:r>
              <a:rPr lang="en-US" dirty="0" smtClean="0"/>
              <a:t>   </a:t>
            </a:r>
            <a:r>
              <a:rPr lang="en-US" dirty="0" smtClean="0">
                <a:latin typeface="Arial" charset="0"/>
                <a:cs typeface="Arial" charset="0"/>
              </a:rPr>
              <a:t>Account information is collected from financial institutions.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Arial" charset="0"/>
                <a:cs typeface="Arial" charset="0"/>
              </a:rPr>
              <a:t>Account Verification</a:t>
            </a:r>
            <a:r>
              <a:rPr lang="en-US" dirty="0" smtClean="0"/>
              <a:t> </a:t>
            </a:r>
            <a:endParaRPr lang="en-US" dirty="0"/>
          </a:p>
        </p:txBody>
      </p:sp>
      <p:sp>
        <p:nvSpPr>
          <p:cNvPr id="3" name="Content Placeholder 2"/>
          <p:cNvSpPr>
            <a:spLocks noGrp="1"/>
          </p:cNvSpPr>
          <p:nvPr>
            <p:ph sz="quarter" idx="1"/>
          </p:nvPr>
        </p:nvSpPr>
        <p:spPr/>
        <p:txBody>
          <a:bodyPr/>
          <a:lstStyle/>
          <a:p>
            <a:r>
              <a:rPr lang="en-US" sz="3200" dirty="0" smtClean="0">
                <a:latin typeface="Arial" charset="0"/>
                <a:cs typeface="Arial" charset="0"/>
              </a:rPr>
              <a:t> </a:t>
            </a:r>
            <a:r>
              <a:rPr lang="en-US" dirty="0" smtClean="0">
                <a:latin typeface="Arial" charset="0"/>
                <a:cs typeface="Arial" charset="0"/>
              </a:rPr>
              <a:t>If you have a history of bouncing checks or misusing your accounts, financial institutions may not open an account for you.</a:t>
            </a:r>
            <a:br>
              <a:rPr lang="en-US" dirty="0" smtClean="0">
                <a:latin typeface="Arial" charset="0"/>
                <a:cs typeface="Arial" charset="0"/>
              </a:rPr>
            </a:br>
            <a:r>
              <a:rPr lang="en-US" sz="2400" b="1" dirty="0" smtClean="0">
                <a:latin typeface="Arial" charset="0"/>
                <a:cs typeface="Arial" charset="0"/>
              </a:rPr>
              <a:t/>
            </a:r>
            <a:br>
              <a:rPr lang="en-US" sz="2400" b="1" dirty="0" smtClean="0">
                <a:latin typeface="Arial" charset="0"/>
                <a:cs typeface="Arial" charset="0"/>
              </a:rPr>
            </a:br>
            <a:r>
              <a:rPr lang="en-US" dirty="0" smtClean="0">
                <a:latin typeface="Arial" charset="0"/>
                <a:cs typeface="Arial" charset="0"/>
              </a:rPr>
              <a:t>The bank will need your picture identification, usually a drivers license and your Social Security number to verify the information.</a:t>
            </a:r>
            <a:r>
              <a:rPr lang="en-US" sz="2400"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Deposit</a:t>
            </a:r>
            <a:r>
              <a:rPr lang="en-US" b="1" dirty="0" smtClean="0">
                <a:latin typeface="Arial" charset="0"/>
              </a:rPr>
              <a:t> </a:t>
            </a:r>
            <a:endParaRPr lang="en-US" dirty="0"/>
          </a:p>
        </p:txBody>
      </p:sp>
      <p:sp>
        <p:nvSpPr>
          <p:cNvPr id="3" name="Content Placeholder 2"/>
          <p:cNvSpPr>
            <a:spLocks noGrp="1"/>
          </p:cNvSpPr>
          <p:nvPr>
            <p:ph sz="quarter" idx="1"/>
          </p:nvPr>
        </p:nvSpPr>
        <p:spPr/>
        <p:txBody>
          <a:bodyPr/>
          <a:lstStyle/>
          <a:p>
            <a:pPr>
              <a:buFont typeface="Monotype Sorts" pitchFamily="2" charset="2"/>
              <a:buNone/>
            </a:pPr>
            <a:r>
              <a:rPr lang="en-US" dirty="0" smtClean="0">
                <a:latin typeface="Arial" charset="0"/>
              </a:rPr>
              <a:t> </a:t>
            </a:r>
            <a:r>
              <a:rPr lang="en-US" dirty="0" smtClean="0">
                <a:latin typeface="Arial" charset="0"/>
                <a:cs typeface="Times New Roman" pitchFamily="18" charset="0"/>
              </a:rPr>
              <a:t>After the bank determines if you are eligible to open an account, you deposit money into your new account.</a:t>
            </a:r>
            <a:r>
              <a:rPr lang="en-US" dirty="0" smtClean="0">
                <a:latin typeface="Arial" charset="0"/>
              </a:rPr>
              <a:t> </a:t>
            </a:r>
          </a:p>
          <a:p>
            <a:pPr>
              <a:buFont typeface="Monotype Sorts" pitchFamily="2" charset="2"/>
              <a:buNone/>
            </a:pPr>
            <a:endParaRPr lang="en-US" sz="1600" dirty="0" smtClean="0">
              <a:latin typeface="Arial" charset="0"/>
            </a:endParaRPr>
          </a:p>
          <a:p>
            <a:pPr>
              <a:buFont typeface="Monotype Sorts" pitchFamily="2" charset="2"/>
              <a:buNone/>
            </a:pPr>
            <a:r>
              <a:rPr lang="en-US" dirty="0" smtClean="0">
                <a:latin typeface="Arial" charset="0"/>
              </a:rPr>
              <a:t>   </a:t>
            </a:r>
            <a:r>
              <a:rPr lang="en-US" dirty="0" smtClean="0">
                <a:latin typeface="Arial" charset="0"/>
                <a:cs typeface="Arial" charset="0"/>
              </a:rPr>
              <a:t>A deposit is money you add to your account using a deposit slip.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Arial" charset="0"/>
                <a:cs typeface="Times New Roman" pitchFamily="18" charset="0"/>
              </a:rPr>
              <a:t>Deposit</a:t>
            </a:r>
            <a:r>
              <a:rPr lang="en-US" b="1" dirty="0" smtClean="0">
                <a:solidFill>
                  <a:schemeClr val="tx1"/>
                </a:solidFill>
                <a:latin typeface="Arial" charset="0"/>
              </a:rPr>
              <a:t> </a:t>
            </a:r>
            <a:endParaRPr lang="en-US" dirty="0"/>
          </a:p>
        </p:txBody>
      </p:sp>
      <p:sp>
        <p:nvSpPr>
          <p:cNvPr id="3" name="Content Placeholder 2"/>
          <p:cNvSpPr>
            <a:spLocks noGrp="1"/>
          </p:cNvSpPr>
          <p:nvPr>
            <p:ph sz="quarter" idx="1"/>
          </p:nvPr>
        </p:nvSpPr>
        <p:spPr/>
        <p:txBody>
          <a:bodyPr/>
          <a:lstStyle/>
          <a:p>
            <a:pPr>
              <a:buFont typeface="Monotype Sorts" pitchFamily="2" charset="2"/>
              <a:buNone/>
            </a:pPr>
            <a:r>
              <a:rPr lang="en-US" dirty="0" smtClean="0">
                <a:latin typeface="Arial" charset="0"/>
                <a:cs typeface="Times New Roman" pitchFamily="18" charset="0"/>
              </a:rPr>
              <a:t>You may not have immediate use of the funds.</a:t>
            </a:r>
            <a:r>
              <a:rPr lang="en-US" b="1" dirty="0" smtClean="0">
                <a:latin typeface="Arial" charset="0"/>
                <a:cs typeface="Arial" charset="0"/>
              </a:rPr>
              <a:t> </a:t>
            </a:r>
          </a:p>
          <a:p>
            <a:pPr>
              <a:buFont typeface="Monotype Sorts" pitchFamily="2" charset="2"/>
              <a:buNone/>
            </a:pPr>
            <a:endParaRPr lang="en-US" sz="1400" b="1" dirty="0" smtClean="0">
              <a:latin typeface="Arial" charset="0"/>
              <a:cs typeface="Arial" charset="0"/>
            </a:endParaRPr>
          </a:p>
          <a:p>
            <a:pPr>
              <a:buFont typeface="Monotype Sorts" pitchFamily="2" charset="2"/>
              <a:buNone/>
            </a:pPr>
            <a:r>
              <a:rPr lang="en-US" b="1" dirty="0" smtClean="0">
                <a:latin typeface="Arial" charset="0"/>
                <a:cs typeface="Arial" charset="0"/>
              </a:rPr>
              <a:t>   </a:t>
            </a:r>
            <a:r>
              <a:rPr lang="en-US" dirty="0" smtClean="0">
                <a:latin typeface="Arial" charset="0"/>
                <a:cs typeface="Arial" charset="0"/>
              </a:rPr>
              <a:t>Depending on what you deposit – cash, a payroll check or a check drawn on an out-of-state bank,</a:t>
            </a:r>
            <a:r>
              <a:rPr lang="en-US" dirty="0" smtClean="0"/>
              <a:t> y</a:t>
            </a:r>
            <a:r>
              <a:rPr lang="en-US" dirty="0" smtClean="0">
                <a:latin typeface="Arial" charset="0"/>
                <a:cs typeface="Arial" charset="0"/>
              </a:rPr>
              <a:t>ou can ask the bank when you can use the money you deposited.</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66"/>
                </a:solidFill>
                <a:latin typeface="Arial" charset="0"/>
                <a:cs typeface="Times New Roman" pitchFamily="18" charset="0"/>
              </a:rPr>
              <a:t>Balance</a:t>
            </a:r>
            <a:r>
              <a:rPr lang="en-US" b="1" dirty="0" smtClean="0">
                <a:solidFill>
                  <a:srgbClr val="990033"/>
                </a:solidFill>
                <a:latin typeface="Arial" charset="0"/>
              </a:rPr>
              <a:t> </a:t>
            </a:r>
            <a:endParaRPr lang="en-US" dirty="0"/>
          </a:p>
        </p:txBody>
      </p:sp>
      <p:sp>
        <p:nvSpPr>
          <p:cNvPr id="3" name="Content Placeholder 2"/>
          <p:cNvSpPr>
            <a:spLocks noGrp="1"/>
          </p:cNvSpPr>
          <p:nvPr>
            <p:ph sz="quarter" idx="1"/>
          </p:nvPr>
        </p:nvSpPr>
        <p:spPr/>
        <p:txBody>
          <a:bodyPr/>
          <a:lstStyle/>
          <a:p>
            <a:r>
              <a:rPr lang="en-US" dirty="0" smtClean="0">
                <a:latin typeface="Arial" charset="0"/>
              </a:rPr>
              <a:t> </a:t>
            </a:r>
            <a:r>
              <a:rPr lang="en-US" dirty="0" smtClean="0">
                <a:latin typeface="Arial" charset="0"/>
                <a:cs typeface="Arial" charset="0"/>
              </a:rPr>
              <a:t>Balance is the amount of money you have in your bank account.</a:t>
            </a:r>
            <a:r>
              <a:rPr lang="en-US" dirty="0" smtClean="0">
                <a:latin typeface="Arial" charset="0"/>
                <a:cs typeface="Times New Roman" pitchFamily="18" charset="0"/>
              </a:rPr>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TotalTime>
  <Words>509</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BANK ON IT  Money Smart Course</vt:lpstr>
      <vt:lpstr>Types of Financial Institutions </vt:lpstr>
      <vt:lpstr>Keep Your Money in the Bank </vt:lpstr>
      <vt:lpstr>Three Major Types of Financial Institutions </vt:lpstr>
      <vt:lpstr>Account Verification </vt:lpstr>
      <vt:lpstr>Account Verification </vt:lpstr>
      <vt:lpstr>Deposit </vt:lpstr>
      <vt:lpstr>Deposit </vt:lpstr>
      <vt:lpstr>Balance </vt:lpstr>
      <vt:lpstr>Withdrawal </vt:lpstr>
      <vt:lpstr>Deposit Accounts </vt:lpstr>
      <vt:lpstr>ATM </vt:lpstr>
      <vt:lpstr>PIN</vt:lpstr>
      <vt:lpstr>ATM Services </vt:lpstr>
      <vt:lpstr>DEBIT CARD </vt:lpstr>
      <vt:lpstr>DEBIT CARD </vt:lpstr>
      <vt:lpstr>DIRECT DEPOSIT </vt:lpstr>
      <vt:lpstr>Direct Deposit </vt:lpstr>
      <vt:lpstr> TELEPHONE BANKING</vt:lpstr>
    </vt:vector>
  </TitlesOfParts>
  <Company>Sampson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ON IT  Money Smart Course</dc:title>
  <dc:creator>SCS</dc:creator>
  <cp:lastModifiedBy>SCS</cp:lastModifiedBy>
  <cp:revision>2</cp:revision>
  <dcterms:created xsi:type="dcterms:W3CDTF">2013-01-31T14:08:09Z</dcterms:created>
  <dcterms:modified xsi:type="dcterms:W3CDTF">2013-01-31T14:20:26Z</dcterms:modified>
</cp:coreProperties>
</file>