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59" r:id="rId6"/>
    <p:sldId id="275" r:id="rId7"/>
    <p:sldId id="260" r:id="rId8"/>
    <p:sldId id="261" r:id="rId9"/>
    <p:sldId id="262" r:id="rId10"/>
    <p:sldId id="276" r:id="rId11"/>
    <p:sldId id="263" r:id="rId12"/>
    <p:sldId id="274" r:id="rId13"/>
    <p:sldId id="278" r:id="rId14"/>
    <p:sldId id="264" r:id="rId15"/>
    <p:sldId id="265" r:id="rId16"/>
    <p:sldId id="266" r:id="rId17"/>
    <p:sldId id="267" r:id="rId18"/>
    <p:sldId id="268" r:id="rId19"/>
    <p:sldId id="269" r:id="rId20"/>
    <p:sldId id="27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C60F3D-6FBB-4755-8AE0-B60144B67A95}" type="datetimeFigureOut">
              <a:rPr lang="en-US" smtClean="0"/>
              <a:pPr/>
              <a:t>2/3/2009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4F44358-BF42-4BD5-BBA0-D187DAA5E8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C60F3D-6FBB-4755-8AE0-B60144B67A95}" type="datetimeFigureOut">
              <a:rPr lang="en-US" smtClean="0"/>
              <a:pPr/>
              <a:t>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F44358-BF42-4BD5-BBA0-D187DAA5E8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C60F3D-6FBB-4755-8AE0-B60144B67A95}" type="datetimeFigureOut">
              <a:rPr lang="en-US" smtClean="0"/>
              <a:pPr/>
              <a:t>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F44358-BF42-4BD5-BBA0-D187DAA5E8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C60F3D-6FBB-4755-8AE0-B60144B67A95}" type="datetimeFigureOut">
              <a:rPr lang="en-US" smtClean="0"/>
              <a:pPr/>
              <a:t>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F44358-BF42-4BD5-BBA0-D187DAA5E82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C60F3D-6FBB-4755-8AE0-B60144B67A95}" type="datetimeFigureOut">
              <a:rPr lang="en-US" smtClean="0"/>
              <a:pPr/>
              <a:t>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F44358-BF42-4BD5-BBA0-D187DAA5E82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C60F3D-6FBB-4755-8AE0-B60144B67A95}" type="datetimeFigureOut">
              <a:rPr lang="en-US" smtClean="0"/>
              <a:pPr/>
              <a:t>2/3/2009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F44358-BF42-4BD5-BBA0-D187DAA5E82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C60F3D-6FBB-4755-8AE0-B60144B67A95}" type="datetimeFigureOut">
              <a:rPr lang="en-US" smtClean="0"/>
              <a:pPr/>
              <a:t>2/3/2009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4F44358-BF42-4BD5-BBA0-D187DAA5E8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C60F3D-6FBB-4755-8AE0-B60144B67A95}" type="datetimeFigureOut">
              <a:rPr lang="en-US" smtClean="0"/>
              <a:pPr/>
              <a:t>2/3/2009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F44358-BF42-4BD5-BBA0-D187DAA5E82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C60F3D-6FBB-4755-8AE0-B60144B67A95}" type="datetimeFigureOut">
              <a:rPr lang="en-US" smtClean="0"/>
              <a:pPr/>
              <a:t>2/3/2009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4F44358-BF42-4BD5-BBA0-D187DAA5E8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C60F3D-6FBB-4755-8AE0-B60144B67A95}" type="datetimeFigureOut">
              <a:rPr lang="en-US" smtClean="0"/>
              <a:pPr/>
              <a:t>2/3/2009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F44358-BF42-4BD5-BBA0-D187DAA5E8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C60F3D-6FBB-4755-8AE0-B60144B67A95}" type="datetimeFigureOut">
              <a:rPr lang="en-US" smtClean="0"/>
              <a:pPr/>
              <a:t>2/3/2009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F44358-BF42-4BD5-BBA0-D187DAA5E82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C60F3D-6FBB-4755-8AE0-B60144B67A95}" type="datetimeFigureOut">
              <a:rPr lang="en-US" smtClean="0"/>
              <a:pPr/>
              <a:t>2/3/2009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4F44358-BF42-4BD5-BBA0-D187DAA5E8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Atomic Structure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000" dirty="0" smtClean="0"/>
              <a:t>Rutherford’s Gold-Foil Experiment (1911)</a:t>
            </a:r>
            <a:endParaRPr lang="en-US" sz="3000" dirty="0"/>
          </a:p>
        </p:txBody>
      </p:sp>
      <p:pic>
        <p:nvPicPr>
          <p:cNvPr id="33796" name="Picture 4" descr="http://upload.wikimedia.org/wikipedia/commons/thumb/c/c3/Rutherford_gold_foil_experiment_results.svg/220px-Rutherford_gold_foil_experiment_results.svg.png"/>
          <p:cNvPicPr>
            <a:picLocks noGrp="1" noChangeAspect="1" noChangeArrowheads="1"/>
          </p:cNvPicPr>
          <p:nvPr>
            <p:ph idx="1"/>
          </p:nvPr>
        </p:nvPicPr>
        <p:blipFill>
          <a:blip r:embed="rId2"/>
          <a:srcRect/>
          <a:stretch>
            <a:fillRect/>
          </a:stretch>
        </p:blipFill>
        <p:spPr bwMode="auto">
          <a:xfrm>
            <a:off x="5410200" y="1371600"/>
            <a:ext cx="3048000" cy="4641273"/>
          </a:xfrm>
          <a:prstGeom prst="rect">
            <a:avLst/>
          </a:prstGeom>
          <a:noFill/>
        </p:spPr>
      </p:pic>
      <p:pic>
        <p:nvPicPr>
          <p:cNvPr id="33798" name="Picture 6" descr="http://www.neoam.cc.ok.us/~rjones/Pages/online1014/chemistry/chapter_8/images/scatter1.gif"/>
          <p:cNvPicPr>
            <a:picLocks noChangeAspect="1" noChangeArrowheads="1"/>
          </p:cNvPicPr>
          <p:nvPr/>
        </p:nvPicPr>
        <p:blipFill>
          <a:blip r:embed="rId3"/>
          <a:srcRect/>
          <a:stretch>
            <a:fillRect/>
          </a:stretch>
        </p:blipFill>
        <p:spPr bwMode="auto">
          <a:xfrm>
            <a:off x="381000" y="1905000"/>
            <a:ext cx="4438650" cy="30384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Nuclear Atom: the atom is mostly empty space </a:t>
            </a:r>
            <a:r>
              <a:rPr lang="en-US" dirty="0" smtClean="0">
                <a:sym typeface="Wingdings"/>
              </a:rPr>
              <a:t></a:t>
            </a:r>
            <a:r>
              <a:rPr lang="en-US" dirty="0" smtClean="0"/>
              <a:t> the lack of deflection</a:t>
            </a:r>
          </a:p>
          <a:p>
            <a:pPr lvl="1"/>
            <a:r>
              <a:rPr lang="en-US" dirty="0" smtClean="0"/>
              <a:t>all the positive charge and almost all the mass are concentrated in a small region that has enough positive charge to account for the great deflection of some of the alpha particles</a:t>
            </a:r>
          </a:p>
          <a:p>
            <a:pPr lvl="1"/>
            <a:r>
              <a:rPr lang="en-US" dirty="0" smtClean="0"/>
              <a:t>Nucleus: tiny, central core of an atom that is composed of neutrons and protons</a:t>
            </a:r>
          </a:p>
          <a:p>
            <a:pPr lvl="1"/>
            <a:r>
              <a:rPr lang="en-US" dirty="0" smtClean="0"/>
              <a:t>Electron are distributed around the nucleus and occupy almost all the volume of the atom</a:t>
            </a:r>
          </a:p>
          <a:p>
            <a:pPr lvl="2"/>
            <a:r>
              <a:rPr lang="en-US" dirty="0" smtClean="0"/>
              <a:t>Size of Atom to Nucleus </a:t>
            </a:r>
            <a:r>
              <a:rPr lang="en-US" dirty="0" smtClean="0">
                <a:sym typeface="Wingdings"/>
              </a:rPr>
              <a:t></a:t>
            </a:r>
            <a:r>
              <a:rPr lang="en-US" dirty="0" smtClean="0"/>
              <a:t> Football Stadium: Marble</a:t>
            </a:r>
          </a:p>
          <a:p>
            <a:endParaRPr lang="en-US" dirty="0"/>
          </a:p>
        </p:txBody>
      </p:sp>
      <p:sp>
        <p:nvSpPr>
          <p:cNvPr id="3" name="Title 2"/>
          <p:cNvSpPr>
            <a:spLocks noGrp="1"/>
          </p:cNvSpPr>
          <p:nvPr>
            <p:ph type="title"/>
          </p:nvPr>
        </p:nvSpPr>
        <p:spPr/>
        <p:txBody>
          <a:bodyPr/>
          <a:lstStyle/>
          <a:p>
            <a:r>
              <a:rPr lang="en-US" dirty="0" smtClean="0"/>
              <a:t>Rutherford’s Model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9700" name="Picture 4" descr="http://www.scienceclarified.com/everyday/images/scet_01_img0018.jpg"/>
          <p:cNvPicPr>
            <a:picLocks noChangeAspect="1" noChangeArrowheads="1"/>
          </p:cNvPicPr>
          <p:nvPr/>
        </p:nvPicPr>
        <p:blipFill>
          <a:blip r:embed="rId2"/>
          <a:srcRect/>
          <a:stretch>
            <a:fillRect/>
          </a:stretch>
        </p:blipFill>
        <p:spPr bwMode="auto">
          <a:xfrm>
            <a:off x="228600" y="380999"/>
            <a:ext cx="8610600" cy="543716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Atomic Number, Atomic Mass, and Isotopes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Atomic Number (Z): # of protons </a:t>
            </a:r>
          </a:p>
          <a:p>
            <a:pPr lvl="1"/>
            <a:r>
              <a:rPr lang="en-US" dirty="0" smtClean="0"/>
              <a:t>the number of protons identifies the element</a:t>
            </a:r>
          </a:p>
          <a:p>
            <a:pPr lvl="1"/>
            <a:r>
              <a:rPr lang="en-US" dirty="0" smtClean="0"/>
              <a:t>change the number of protons </a:t>
            </a:r>
            <a:r>
              <a:rPr lang="en-US" dirty="0" smtClean="0">
                <a:sym typeface="Wingdings"/>
              </a:rPr>
              <a:t></a:t>
            </a:r>
            <a:r>
              <a:rPr lang="en-US" dirty="0" smtClean="0"/>
              <a:t> change the element</a:t>
            </a:r>
          </a:p>
          <a:p>
            <a:r>
              <a:rPr lang="en-US" dirty="0" smtClean="0"/>
              <a:t>Mass Number </a:t>
            </a:r>
            <a:r>
              <a:rPr lang="en-US" dirty="0" smtClean="0"/>
              <a:t>(A): </a:t>
            </a:r>
            <a:r>
              <a:rPr lang="en-US" dirty="0" smtClean="0"/>
              <a:t>(# of protons) + (# of neutrons)</a:t>
            </a:r>
          </a:p>
          <a:p>
            <a:r>
              <a:rPr lang="en-US" dirty="0" smtClean="0"/>
              <a:t>Atomic Charge (C): (# of protons) – (# of  electrons</a:t>
            </a:r>
            <a:endParaRPr lang="en-US" dirty="0"/>
          </a:p>
        </p:txBody>
      </p:sp>
      <p:sp>
        <p:nvSpPr>
          <p:cNvPr id="3" name="Title 2"/>
          <p:cNvSpPr>
            <a:spLocks noGrp="1"/>
          </p:cNvSpPr>
          <p:nvPr>
            <p:ph type="title"/>
          </p:nvPr>
        </p:nvSpPr>
        <p:spPr/>
        <p:txBody>
          <a:bodyPr/>
          <a:lstStyle/>
          <a:p>
            <a:r>
              <a:rPr lang="en-US" dirty="0" smtClean="0"/>
              <a:t>Important Numbers</a:t>
            </a:r>
            <a:endParaRPr lang="en-US" dirty="0"/>
          </a:p>
        </p:txBody>
      </p:sp>
      <p:graphicFrame>
        <p:nvGraphicFramePr>
          <p:cNvPr id="1026" name="Object 2"/>
          <p:cNvGraphicFramePr>
            <a:graphicFrameLocks noChangeAspect="1"/>
          </p:cNvGraphicFramePr>
          <p:nvPr/>
        </p:nvGraphicFramePr>
        <p:xfrm>
          <a:off x="5257800" y="4572000"/>
          <a:ext cx="2514600" cy="1811733"/>
        </p:xfrm>
        <a:graphic>
          <a:graphicData uri="http://schemas.openxmlformats.org/presentationml/2006/ole">
            <p:oleObj spid="_x0000_s1026" name="Equation" r:id="rId3" imgW="317160" imgH="2286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element, but different masses</a:t>
            </a:r>
          </a:p>
          <a:p>
            <a:pPr lvl="1"/>
            <a:r>
              <a:rPr lang="en-US" dirty="0" smtClean="0"/>
              <a:t>same # of protons</a:t>
            </a:r>
          </a:p>
          <a:p>
            <a:pPr lvl="1"/>
            <a:r>
              <a:rPr lang="en-US" dirty="0" smtClean="0"/>
              <a:t>different # of neutrons</a:t>
            </a:r>
          </a:p>
          <a:p>
            <a:pPr lvl="2"/>
            <a:r>
              <a:rPr lang="en-US" b="1" dirty="0" smtClean="0"/>
              <a:t>Hydrogen</a:t>
            </a:r>
            <a:r>
              <a:rPr lang="en-US" dirty="0" smtClean="0"/>
              <a:t> (H-1),  </a:t>
            </a:r>
            <a:r>
              <a:rPr lang="en-US" b="1" dirty="0" smtClean="0"/>
              <a:t>Deuterium </a:t>
            </a:r>
            <a:r>
              <a:rPr lang="en-US" dirty="0" smtClean="0"/>
              <a:t>(H-2),  </a:t>
            </a:r>
            <a:r>
              <a:rPr lang="en-US" b="1" dirty="0" smtClean="0"/>
              <a:t>Tritium </a:t>
            </a:r>
            <a:r>
              <a:rPr lang="en-US" dirty="0" smtClean="0"/>
              <a:t>(H-3)			</a:t>
            </a:r>
          </a:p>
          <a:p>
            <a:r>
              <a:rPr lang="en-US" dirty="0" smtClean="0"/>
              <a:t>Atomic Mass: a weighted average mass of the atoms in a naturally occurring sample of the element. </a:t>
            </a:r>
          </a:p>
          <a:p>
            <a:endParaRPr lang="en-US" dirty="0"/>
          </a:p>
        </p:txBody>
      </p:sp>
      <p:sp>
        <p:nvSpPr>
          <p:cNvPr id="3" name="Title 2"/>
          <p:cNvSpPr>
            <a:spLocks noGrp="1"/>
          </p:cNvSpPr>
          <p:nvPr>
            <p:ph type="title"/>
          </p:nvPr>
        </p:nvSpPr>
        <p:spPr/>
        <p:txBody>
          <a:bodyPr/>
          <a:lstStyle/>
          <a:p>
            <a:r>
              <a:rPr lang="en-US" dirty="0" smtClean="0"/>
              <a:t>Isotopes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atomic mass:</a:t>
            </a:r>
            <a:r>
              <a:rPr lang="en-US" dirty="0" smtClean="0"/>
              <a:t> weighted average of the masses of all the isotopes</a:t>
            </a:r>
          </a:p>
          <a:p>
            <a:r>
              <a:rPr lang="en-US" b="1" dirty="0" smtClean="0"/>
              <a:t> </a:t>
            </a:r>
            <a:endParaRPr lang="en-US" dirty="0" smtClean="0"/>
          </a:p>
          <a:p>
            <a:r>
              <a:rPr lang="en-US" b="1" dirty="0" smtClean="0"/>
              <a:t>Ex: Chlorine</a:t>
            </a:r>
            <a:endParaRPr lang="en-US" dirty="0" smtClean="0"/>
          </a:p>
          <a:p>
            <a:pPr lvl="1"/>
            <a:r>
              <a:rPr lang="en-US" b="1" dirty="0" smtClean="0"/>
              <a:t>What is the mass?: </a:t>
            </a:r>
            <a:r>
              <a:rPr lang="en-US" dirty="0" smtClean="0"/>
              <a:t>35.45</a:t>
            </a:r>
          </a:p>
          <a:p>
            <a:pPr lvl="1"/>
            <a:r>
              <a:rPr lang="en-US" dirty="0" smtClean="0"/>
              <a:t>Chlorine consists of chlorine-35 and chlorine-37 in a 3:1 ratio</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Isotopic Calculations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smtClean="0"/>
              <a:t>What is the mass?: </a:t>
            </a:r>
            <a:r>
              <a:rPr lang="en-US" dirty="0" smtClean="0"/>
              <a:t>35.45</a:t>
            </a:r>
          </a:p>
          <a:p>
            <a:pPr lvl="0"/>
            <a:r>
              <a:rPr lang="en-US" dirty="0" smtClean="0"/>
              <a:t>Chlorine consists of chlorine-35 and chlorine-37 in a 3:1 ratio</a:t>
            </a:r>
          </a:p>
          <a:p>
            <a:r>
              <a:rPr lang="en-US" dirty="0" smtClean="0"/>
              <a:t> </a:t>
            </a:r>
          </a:p>
          <a:p>
            <a:r>
              <a:rPr lang="en-US" dirty="0" smtClean="0"/>
              <a:t>Calculate the atomic mass of naturally occurring chlorine if 75.77% of chlorine atoms are chlorine-35 and 24.23% of chlorine atoms are chlorine-37</a:t>
            </a:r>
            <a:endParaRPr lang="en-US" dirty="0"/>
          </a:p>
        </p:txBody>
      </p:sp>
      <p:sp>
        <p:nvSpPr>
          <p:cNvPr id="3" name="Title 2"/>
          <p:cNvSpPr>
            <a:spLocks noGrp="1"/>
          </p:cNvSpPr>
          <p:nvPr>
            <p:ph type="title"/>
          </p:nvPr>
        </p:nvSpPr>
        <p:spPr/>
        <p:txBody>
          <a:bodyPr>
            <a:normAutofit/>
          </a:bodyPr>
          <a:lstStyle/>
          <a:p>
            <a:r>
              <a:rPr lang="en-US" dirty="0" smtClean="0"/>
              <a:t>Ex: Chlorine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Step 1</a:t>
            </a:r>
            <a:r>
              <a:rPr lang="en-US" dirty="0" smtClean="0"/>
              <a:t>: convert the percentage to a decimal fraction:</a:t>
            </a:r>
          </a:p>
          <a:p>
            <a:pPr lvl="1"/>
            <a:r>
              <a:rPr lang="en-US" dirty="0" smtClean="0"/>
              <a:t>75.77% </a:t>
            </a:r>
            <a:r>
              <a:rPr lang="en-US" dirty="0" smtClean="0">
                <a:sym typeface="Wingdings"/>
              </a:rPr>
              <a:t></a:t>
            </a:r>
            <a:r>
              <a:rPr lang="en-US" dirty="0" smtClean="0"/>
              <a:t> 0.7577 chlorine-35</a:t>
            </a:r>
          </a:p>
          <a:p>
            <a:pPr lvl="1"/>
            <a:r>
              <a:rPr lang="en-US" dirty="0" smtClean="0"/>
              <a:t>24.23% </a:t>
            </a:r>
            <a:r>
              <a:rPr lang="en-US" dirty="0" smtClean="0">
                <a:sym typeface="Wingdings"/>
              </a:rPr>
              <a:t></a:t>
            </a:r>
            <a:r>
              <a:rPr lang="en-US" dirty="0" smtClean="0"/>
              <a:t> 0.2423 chlorine-37</a:t>
            </a:r>
          </a:p>
          <a:p>
            <a:r>
              <a:rPr lang="en-US" b="1" dirty="0" smtClean="0"/>
              <a:t>Step 2</a:t>
            </a:r>
            <a:r>
              <a:rPr lang="en-US" dirty="0" smtClean="0"/>
              <a:t>: multiply the decimal fraction by the mass of that isotope: </a:t>
            </a:r>
          </a:p>
          <a:p>
            <a:pPr lvl="1"/>
            <a:r>
              <a:rPr lang="en-US" dirty="0" smtClean="0"/>
              <a:t>chlorine-35:   0.7577 x 35.00 </a:t>
            </a:r>
            <a:r>
              <a:rPr lang="en-US" dirty="0" err="1" smtClean="0"/>
              <a:t>amu</a:t>
            </a:r>
            <a:r>
              <a:rPr lang="en-US" dirty="0" smtClean="0"/>
              <a:t> = 26.52 </a:t>
            </a:r>
            <a:r>
              <a:rPr lang="en-US" dirty="0" err="1" smtClean="0"/>
              <a:t>amu</a:t>
            </a:r>
            <a:endParaRPr lang="en-US" dirty="0" smtClean="0"/>
          </a:p>
          <a:p>
            <a:pPr lvl="1"/>
            <a:r>
              <a:rPr lang="en-US" dirty="0" smtClean="0"/>
              <a:t>chlorine-37:   0.2423 x 37.00 </a:t>
            </a:r>
            <a:r>
              <a:rPr lang="en-US" dirty="0" err="1" smtClean="0"/>
              <a:t>amu</a:t>
            </a:r>
            <a:r>
              <a:rPr lang="en-US" dirty="0" smtClean="0"/>
              <a:t> = 8.965 </a:t>
            </a:r>
            <a:r>
              <a:rPr lang="en-US" dirty="0" err="1" smtClean="0"/>
              <a:t>amu</a:t>
            </a:r>
            <a:endParaRPr lang="en-US" dirty="0" smtClean="0"/>
          </a:p>
          <a:p>
            <a:r>
              <a:rPr lang="en-US" b="1" dirty="0" smtClean="0"/>
              <a:t>Step 3</a:t>
            </a:r>
            <a:r>
              <a:rPr lang="en-US" dirty="0" smtClean="0"/>
              <a:t>: add the partial weights:</a:t>
            </a:r>
          </a:p>
          <a:p>
            <a:pPr lvl="1"/>
            <a:r>
              <a:rPr lang="en-US" dirty="0" smtClean="0"/>
              <a:t> 26.52 </a:t>
            </a:r>
            <a:r>
              <a:rPr lang="en-US" dirty="0" err="1" smtClean="0"/>
              <a:t>amu</a:t>
            </a:r>
            <a:r>
              <a:rPr lang="en-US" dirty="0" smtClean="0"/>
              <a:t> + 8.965 </a:t>
            </a:r>
            <a:r>
              <a:rPr lang="en-US" dirty="0" err="1" smtClean="0"/>
              <a:t>amu</a:t>
            </a:r>
            <a:r>
              <a:rPr lang="en-US" dirty="0" smtClean="0"/>
              <a:t> = 35.49 </a:t>
            </a:r>
            <a:r>
              <a:rPr lang="en-US" dirty="0" err="1" smtClean="0"/>
              <a:t>amu</a:t>
            </a:r>
            <a:endParaRPr lang="en-US" dirty="0" smtClean="0"/>
          </a:p>
          <a:p>
            <a:endParaRPr lang="en-US" dirty="0"/>
          </a:p>
        </p:txBody>
      </p:sp>
      <p:sp>
        <p:nvSpPr>
          <p:cNvPr id="3" name="Title 2"/>
          <p:cNvSpPr>
            <a:spLocks noGrp="1"/>
          </p:cNvSpPr>
          <p:nvPr>
            <p:ph type="title"/>
          </p:nvPr>
        </p:nvSpPr>
        <p:spPr/>
        <p:txBody>
          <a:bodyPr/>
          <a:lstStyle/>
          <a:p>
            <a:r>
              <a:rPr lang="en-US" dirty="0" smtClean="0"/>
              <a:t>Chlorine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Nitrogen consists of two naturally occurring isotopes</a:t>
            </a:r>
          </a:p>
          <a:p>
            <a:pPr lvl="1"/>
            <a:r>
              <a:rPr lang="en-US" dirty="0" smtClean="0"/>
              <a:t>99.63% nitrogen-14 with a mass of 14.003 </a:t>
            </a:r>
            <a:r>
              <a:rPr lang="en-US" dirty="0" err="1" smtClean="0"/>
              <a:t>amu</a:t>
            </a:r>
            <a:endParaRPr lang="en-US" dirty="0" smtClean="0"/>
          </a:p>
          <a:p>
            <a:pPr lvl="1"/>
            <a:r>
              <a:rPr lang="en-US" dirty="0" smtClean="0"/>
              <a:t>0.37% nitrogen-15 with a mass of 15.000 </a:t>
            </a:r>
            <a:r>
              <a:rPr lang="en-US" dirty="0" err="1" smtClean="0"/>
              <a:t>amu</a:t>
            </a:r>
            <a:endParaRPr lang="en-US" dirty="0" smtClean="0"/>
          </a:p>
          <a:p>
            <a:pPr lvl="0"/>
            <a:r>
              <a:rPr lang="en-US" dirty="0" smtClean="0"/>
              <a:t>What is the atomic mass of nitrogen?</a:t>
            </a:r>
          </a:p>
          <a:p>
            <a:endParaRPr lang="en-US" dirty="0"/>
          </a:p>
        </p:txBody>
      </p:sp>
      <p:sp>
        <p:nvSpPr>
          <p:cNvPr id="3" name="Title 2"/>
          <p:cNvSpPr>
            <a:spLocks noGrp="1"/>
          </p:cNvSpPr>
          <p:nvPr>
            <p:ph type="title"/>
          </p:nvPr>
        </p:nvSpPr>
        <p:spPr/>
        <p:txBody>
          <a:bodyPr/>
          <a:lstStyle/>
          <a:p>
            <a:r>
              <a:rPr lang="en-US" dirty="0" smtClean="0"/>
              <a:t>Atomic Mass Determination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Atom: smallest particle of an element that retains its identity in a chemical reaction</a:t>
            </a:r>
          </a:p>
          <a:p>
            <a:r>
              <a:rPr lang="en-US" dirty="0" err="1" smtClean="0"/>
              <a:t>Democritus’s</a:t>
            </a:r>
            <a:r>
              <a:rPr lang="en-US" dirty="0" smtClean="0"/>
              <a:t> Atomic Philosophy (460-370 B.C.): atoms were indivisible and indestructible</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Atoms</a:t>
            </a:r>
            <a:endParaRPr lang="en-US" dirty="0"/>
          </a:p>
        </p:txBody>
      </p:sp>
      <p:pic>
        <p:nvPicPr>
          <p:cNvPr id="15362" name="Picture 2" descr="http://www.nndb.com/people/790/000087529/democritus-1-sized.jpg"/>
          <p:cNvPicPr>
            <a:picLocks noChangeAspect="1" noChangeArrowheads="1"/>
          </p:cNvPicPr>
          <p:nvPr/>
        </p:nvPicPr>
        <p:blipFill>
          <a:blip r:embed="rId2"/>
          <a:srcRect/>
          <a:stretch>
            <a:fillRect/>
          </a:stretch>
        </p:blipFill>
        <p:spPr bwMode="auto">
          <a:xfrm>
            <a:off x="5410200" y="3352800"/>
            <a:ext cx="2790825" cy="32289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Step 1:99.63% </a:t>
            </a:r>
            <a:r>
              <a:rPr lang="en-US" sz="2400" dirty="0" smtClean="0">
                <a:sym typeface="Wingdings"/>
              </a:rPr>
              <a:t></a:t>
            </a:r>
            <a:r>
              <a:rPr lang="en-US" sz="2400" dirty="0" smtClean="0"/>
              <a:t> 0.9963 N-14</a:t>
            </a:r>
            <a:br>
              <a:rPr lang="en-US" sz="2400" dirty="0" smtClean="0"/>
            </a:br>
            <a:r>
              <a:rPr lang="en-US" sz="2400" dirty="0" smtClean="0"/>
              <a:t>           0.37% </a:t>
            </a:r>
            <a:r>
              <a:rPr lang="en-US" sz="2400" dirty="0" smtClean="0">
                <a:sym typeface="Wingdings"/>
              </a:rPr>
              <a:t></a:t>
            </a:r>
            <a:r>
              <a:rPr lang="en-US" sz="2400" dirty="0" smtClean="0"/>
              <a:t> 0.0037 N-15</a:t>
            </a:r>
            <a:br>
              <a:rPr lang="en-US" sz="2400" dirty="0" smtClean="0"/>
            </a:br>
            <a:endParaRPr lang="en-US" sz="2400" dirty="0" smtClean="0"/>
          </a:p>
          <a:p>
            <a:r>
              <a:rPr lang="en-US" sz="2400" dirty="0" smtClean="0"/>
              <a:t>Step 2:0.9963 x 14.003 </a:t>
            </a:r>
            <a:r>
              <a:rPr lang="en-US" sz="2400" dirty="0" err="1" smtClean="0"/>
              <a:t>amu</a:t>
            </a:r>
            <a:r>
              <a:rPr lang="en-US" sz="2400" dirty="0" smtClean="0"/>
              <a:t> = 13.95 </a:t>
            </a:r>
            <a:r>
              <a:rPr lang="en-US" sz="2400" dirty="0" err="1" smtClean="0"/>
              <a:t>amu</a:t>
            </a:r>
            <a:r>
              <a:rPr lang="en-US" sz="2400" dirty="0" smtClean="0"/>
              <a:t/>
            </a:r>
            <a:br>
              <a:rPr lang="en-US" sz="2400" dirty="0" smtClean="0"/>
            </a:br>
            <a:r>
              <a:rPr lang="en-US" sz="2400" dirty="0" smtClean="0"/>
              <a:t>          0.0037 x 15.000 </a:t>
            </a:r>
            <a:r>
              <a:rPr lang="en-US" sz="2400" dirty="0" err="1" smtClean="0"/>
              <a:t>amu</a:t>
            </a:r>
            <a:r>
              <a:rPr lang="en-US" sz="2400" dirty="0" smtClean="0"/>
              <a:t> = 0.0555 </a:t>
            </a:r>
            <a:r>
              <a:rPr lang="en-US" sz="2400" dirty="0" err="1" smtClean="0"/>
              <a:t>amu</a:t>
            </a:r>
            <a:r>
              <a:rPr lang="en-US" sz="2400" dirty="0" smtClean="0"/>
              <a:t/>
            </a:r>
            <a:br>
              <a:rPr lang="en-US" sz="2400" dirty="0" smtClean="0"/>
            </a:br>
            <a:endParaRPr lang="en-US" sz="2400" dirty="0" smtClean="0"/>
          </a:p>
          <a:p>
            <a:r>
              <a:rPr lang="en-US" sz="2400" dirty="0" smtClean="0"/>
              <a:t>Step 3: 13.95 + 0.0555 = 14.01 </a:t>
            </a:r>
            <a:r>
              <a:rPr lang="en-US" sz="2400" dirty="0" err="1" smtClean="0"/>
              <a:t>amu</a:t>
            </a:r>
            <a:r>
              <a:rPr lang="en-US" sz="2400" dirty="0" smtClean="0"/>
              <a:t> </a:t>
            </a:r>
          </a:p>
          <a:p>
            <a:pPr>
              <a:buNone/>
            </a:pPr>
            <a:r>
              <a:rPr lang="en-US" sz="2400" dirty="0" smtClean="0"/>
              <a:t> </a:t>
            </a:r>
          </a:p>
          <a:p>
            <a:endParaRPr lang="en-US" sz="4400" dirty="0" smtClean="0"/>
          </a:p>
          <a:p>
            <a:endParaRPr lang="en-US" sz="4400" dirty="0" smtClean="0"/>
          </a:p>
          <a:p>
            <a:endParaRPr lang="en-US" sz="4400" dirty="0" smtClean="0"/>
          </a:p>
          <a:p>
            <a:endParaRPr lang="en-US" dirty="0"/>
          </a:p>
        </p:txBody>
      </p:sp>
      <p:sp>
        <p:nvSpPr>
          <p:cNvPr id="3" name="Title 2"/>
          <p:cNvSpPr>
            <a:spLocks noGrp="1"/>
          </p:cNvSpPr>
          <p:nvPr>
            <p:ph type="title"/>
          </p:nvPr>
        </p:nvSpPr>
        <p:spPr/>
        <p:txBody>
          <a:bodyPr/>
          <a:lstStyle/>
          <a:p>
            <a:r>
              <a:rPr lang="en-US" dirty="0" smtClean="0"/>
              <a:t>Answer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Period: horizontal row</a:t>
            </a:r>
          </a:p>
          <a:p>
            <a:r>
              <a:rPr lang="en-US" dirty="0" smtClean="0"/>
              <a:t>Group (Family): vertical row</a:t>
            </a:r>
          </a:p>
          <a:p>
            <a:pPr lvl="1"/>
            <a:r>
              <a:rPr lang="en-US" dirty="0" smtClean="0"/>
              <a:t>similar chemical and physical properties</a:t>
            </a:r>
          </a:p>
          <a:p>
            <a:endParaRPr lang="en-US" dirty="0"/>
          </a:p>
        </p:txBody>
      </p:sp>
      <p:sp>
        <p:nvSpPr>
          <p:cNvPr id="3" name="Title 2"/>
          <p:cNvSpPr>
            <a:spLocks noGrp="1"/>
          </p:cNvSpPr>
          <p:nvPr>
            <p:ph type="title"/>
          </p:nvPr>
        </p:nvSpPr>
        <p:spPr/>
        <p:txBody>
          <a:bodyPr/>
          <a:lstStyle/>
          <a:p>
            <a:r>
              <a:rPr lang="en-US" dirty="0" smtClean="0"/>
              <a:t>Periodic Table</a:t>
            </a:r>
            <a:endParaRPr lang="en-US" dirty="0"/>
          </a:p>
        </p:txBody>
      </p:sp>
      <p:pic>
        <p:nvPicPr>
          <p:cNvPr id="4" name="Picture 2" descr="PT_large"/>
          <p:cNvPicPr>
            <a:picLocks noChangeAspect="1" noChangeArrowheads="1"/>
          </p:cNvPicPr>
          <p:nvPr/>
        </p:nvPicPr>
        <p:blipFill>
          <a:blip r:embed="rId2"/>
          <a:srcRect/>
          <a:stretch>
            <a:fillRect/>
          </a:stretch>
        </p:blipFill>
        <p:spPr bwMode="auto">
          <a:xfrm>
            <a:off x="1447800" y="2895600"/>
            <a:ext cx="6096000" cy="36547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a:bodyPr>
          <a:lstStyle/>
          <a:p>
            <a:r>
              <a:rPr lang="en-US" dirty="0" smtClean="0"/>
              <a:t>(1766-1844): studied ratios in which elements combine in chemical reactions</a:t>
            </a:r>
          </a:p>
          <a:p>
            <a:pPr lvl="1"/>
            <a:r>
              <a:rPr lang="en-US" dirty="0" smtClean="0"/>
              <a:t>1- All elements are composed of tiny indivisible particles called atoms.</a:t>
            </a:r>
          </a:p>
          <a:p>
            <a:pPr lvl="1"/>
            <a:r>
              <a:rPr lang="en-US" dirty="0" smtClean="0"/>
              <a:t>2- Atoms of the same element are identical.  The atoms of one element are different from any other element. </a:t>
            </a:r>
          </a:p>
          <a:p>
            <a:endParaRPr lang="en-US" dirty="0"/>
          </a:p>
        </p:txBody>
      </p:sp>
      <p:sp>
        <p:nvSpPr>
          <p:cNvPr id="3" name="Title 2"/>
          <p:cNvSpPr>
            <a:spLocks noGrp="1"/>
          </p:cNvSpPr>
          <p:nvPr>
            <p:ph type="title"/>
          </p:nvPr>
        </p:nvSpPr>
        <p:spPr/>
        <p:txBody>
          <a:bodyPr/>
          <a:lstStyle/>
          <a:p>
            <a:r>
              <a:rPr lang="en-US" dirty="0" smtClean="0"/>
              <a:t>Dalton’s Atomic Theory</a:t>
            </a:r>
            <a:endParaRPr lang="en-US" dirty="0"/>
          </a:p>
        </p:txBody>
      </p:sp>
      <p:pic>
        <p:nvPicPr>
          <p:cNvPr id="14338" name="Picture 2" descr="http://antoine.frostburg.edu/chem/senese/101/atoms/images/dalton.gif"/>
          <p:cNvPicPr>
            <a:picLocks noChangeAspect="1" noChangeArrowheads="1"/>
          </p:cNvPicPr>
          <p:nvPr/>
        </p:nvPicPr>
        <p:blipFill>
          <a:blip r:embed="rId2"/>
          <a:srcRect/>
          <a:stretch>
            <a:fillRect/>
          </a:stretch>
        </p:blipFill>
        <p:spPr bwMode="auto">
          <a:xfrm>
            <a:off x="5181600" y="3962400"/>
            <a:ext cx="2209800" cy="255968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p:spPr>
        <p:txBody>
          <a:bodyPr>
            <a:normAutofit/>
          </a:bodyPr>
          <a:lstStyle/>
          <a:p>
            <a:pPr lvl="1"/>
            <a:r>
              <a:rPr lang="en-US" dirty="0" smtClean="0"/>
              <a:t>3- Atoms of different elements can physically mix together or chemically combine in simple whole-number ratios to form compounds</a:t>
            </a:r>
          </a:p>
          <a:p>
            <a:pPr lvl="1"/>
            <a:r>
              <a:rPr lang="en-US" dirty="0" smtClean="0"/>
              <a:t>4- Chemical reactions occur when atoms are separated, joined, or rearranged.  Atoms of one element, however, are never changed into atoms of another element as a result of a chemical reaction.  </a:t>
            </a:r>
          </a:p>
          <a:p>
            <a:r>
              <a:rPr lang="en-US" dirty="0" smtClean="0"/>
              <a:t>Atoms are divisible &amp; can change into different elements </a:t>
            </a:r>
          </a:p>
          <a:p>
            <a:endParaRPr lang="en-US" dirty="0"/>
          </a:p>
        </p:txBody>
      </p:sp>
      <p:sp>
        <p:nvSpPr>
          <p:cNvPr id="3" name="Title 2"/>
          <p:cNvSpPr>
            <a:spLocks noGrp="1"/>
          </p:cNvSpPr>
          <p:nvPr>
            <p:ph type="title"/>
          </p:nvPr>
        </p:nvSpPr>
        <p:spPr/>
        <p:txBody>
          <a:bodyPr/>
          <a:lstStyle/>
          <a:p>
            <a:r>
              <a:rPr lang="en-US" dirty="0" smtClean="0"/>
              <a:t>Dalton’s Atomic Theory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(1856-1940): the electron is a negatively charged particles</a:t>
            </a:r>
          </a:p>
          <a:p>
            <a:pPr lvl="1"/>
            <a:r>
              <a:rPr lang="en-US" dirty="0" smtClean="0"/>
              <a:t>Cathode-Ray Tube Experiment: passed electric current through gases at low pressure sealed in glass tubes fitted at both end with metal disks, or electrodes.  The anode was positively charged while the cathode was negatively charged.  </a:t>
            </a:r>
          </a:p>
          <a:p>
            <a:pPr lvl="1"/>
            <a:r>
              <a:rPr lang="en-US" dirty="0" smtClean="0"/>
              <a:t>Result: Cathode Ray: glowing beam that traveled from the cathode to the anode. </a:t>
            </a:r>
          </a:p>
          <a:p>
            <a:pPr lvl="1"/>
            <a:r>
              <a:rPr lang="en-US" dirty="0" smtClean="0"/>
              <a:t>Ray can be deflected by a magnet or charged metal plates.</a:t>
            </a:r>
          </a:p>
          <a:p>
            <a:pPr lvl="1"/>
            <a:r>
              <a:rPr lang="en-US" dirty="0" smtClean="0"/>
              <a:t>Because Thomas knew opposites attract, he hypothesized the cathode ray was a stream of tiny, negative particles moving at high speed, or electrons. </a:t>
            </a:r>
          </a:p>
          <a:p>
            <a:r>
              <a:rPr lang="en-US" dirty="0" smtClean="0"/>
              <a:t> </a:t>
            </a:r>
          </a:p>
          <a:p>
            <a:endParaRPr lang="en-US" dirty="0"/>
          </a:p>
        </p:txBody>
      </p:sp>
      <p:sp>
        <p:nvSpPr>
          <p:cNvPr id="3" name="Title 2"/>
          <p:cNvSpPr>
            <a:spLocks noGrp="1"/>
          </p:cNvSpPr>
          <p:nvPr>
            <p:ph type="title"/>
          </p:nvPr>
        </p:nvSpPr>
        <p:spPr/>
        <p:txBody>
          <a:bodyPr/>
          <a:lstStyle/>
          <a:p>
            <a:r>
              <a:rPr lang="en-US" dirty="0" smtClean="0"/>
              <a:t>J.J. Thomson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Cathode Ray Tube</a:t>
            </a:r>
            <a:endParaRPr lang="en-US" dirty="0"/>
          </a:p>
        </p:txBody>
      </p:sp>
      <p:pic>
        <p:nvPicPr>
          <p:cNvPr id="32770" name="Picture 2" descr="http://chemistry.twu.edu/tutorial/CRT.gif"/>
          <p:cNvPicPr>
            <a:picLocks noChangeAspect="1" noChangeArrowheads="1"/>
          </p:cNvPicPr>
          <p:nvPr/>
        </p:nvPicPr>
        <p:blipFill>
          <a:blip r:embed="rId2"/>
          <a:srcRect/>
          <a:stretch>
            <a:fillRect/>
          </a:stretch>
        </p:blipFill>
        <p:spPr bwMode="auto">
          <a:xfrm>
            <a:off x="685800" y="1828800"/>
            <a:ext cx="7894320" cy="2895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Robert A. Millikan (1868-1953): calculated the mass of an electron</a:t>
            </a:r>
          </a:p>
          <a:p>
            <a:pPr lvl="1"/>
            <a:r>
              <a:rPr lang="en-US" dirty="0" smtClean="0"/>
              <a:t>Electron: 1 negative charge and its mass is 1/1840 the mass of a hydrogen atom</a:t>
            </a:r>
          </a:p>
          <a:p>
            <a:pPr lvl="1"/>
            <a:endParaRPr lang="en-US" dirty="0" smtClean="0"/>
          </a:p>
          <a:p>
            <a:r>
              <a:rPr lang="en-US" dirty="0" smtClean="0"/>
              <a:t>Eugene Goldstein (1850-1930) observed the cathode ray tube and saw rays traveling in the opposite direction.</a:t>
            </a:r>
          </a:p>
          <a:p>
            <a:pPr lvl="1"/>
            <a:r>
              <a:rPr lang="en-US" dirty="0" smtClean="0"/>
              <a:t>Protons: positive particles; mass 1840 x an electron</a:t>
            </a:r>
          </a:p>
          <a:p>
            <a:pPr>
              <a:buNone/>
            </a:pPr>
            <a:endParaRPr lang="en-US" dirty="0" smtClean="0"/>
          </a:p>
          <a:p>
            <a:r>
              <a:rPr lang="en-US" dirty="0" smtClean="0"/>
              <a:t>James Chadwick (1891-1974)  Neutrons: no charge mass ~ protons</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Others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J.J. Thomson: Plum Pudding Model</a:t>
            </a:r>
          </a:p>
          <a:p>
            <a:r>
              <a:rPr lang="en-US" dirty="0" smtClean="0"/>
              <a:t>Electrons were evenly distributed throughout an atom filled uniformly with positively charged material.</a:t>
            </a:r>
          </a:p>
          <a:p>
            <a:pPr lvl="1"/>
            <a:r>
              <a:rPr lang="en-US" dirty="0" smtClean="0"/>
              <a:t>raisin in dough</a:t>
            </a:r>
          </a:p>
          <a:p>
            <a:endParaRPr lang="en-US" dirty="0"/>
          </a:p>
        </p:txBody>
      </p:sp>
      <p:sp>
        <p:nvSpPr>
          <p:cNvPr id="3" name="Title 2"/>
          <p:cNvSpPr>
            <a:spLocks noGrp="1"/>
          </p:cNvSpPr>
          <p:nvPr>
            <p:ph type="title"/>
          </p:nvPr>
        </p:nvSpPr>
        <p:spPr/>
        <p:txBody>
          <a:bodyPr/>
          <a:lstStyle/>
          <a:p>
            <a:r>
              <a:rPr lang="en-US" dirty="0" smtClean="0"/>
              <a:t>Atomic Structure</a:t>
            </a:r>
            <a:endParaRPr lang="en-US" dirty="0"/>
          </a:p>
        </p:txBody>
      </p:sp>
      <p:pic>
        <p:nvPicPr>
          <p:cNvPr id="11266" name="Picture 2" descr="http://www.webska.org/pictures/blog/2811/348px-Plum_pudding_atom.svg%5B1%5D.png"/>
          <p:cNvPicPr>
            <a:picLocks noChangeAspect="1" noChangeArrowheads="1"/>
          </p:cNvPicPr>
          <p:nvPr/>
        </p:nvPicPr>
        <p:blipFill>
          <a:blip r:embed="rId2"/>
          <a:srcRect/>
          <a:stretch>
            <a:fillRect/>
          </a:stretch>
        </p:blipFill>
        <p:spPr bwMode="auto">
          <a:xfrm>
            <a:off x="4267200" y="2895600"/>
            <a:ext cx="3314700" cy="33147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used alpha (α) particle: helium atoms that have lost its two electron and has a 2+ charge </a:t>
            </a:r>
          </a:p>
          <a:p>
            <a:pPr lvl="1"/>
            <a:r>
              <a:rPr lang="en-US" dirty="0" smtClean="0"/>
              <a:t>a narrow beam of alpha particles were directed at a very thin sheet of gold foil</a:t>
            </a:r>
          </a:p>
          <a:p>
            <a:pPr lvl="1"/>
            <a:r>
              <a:rPr lang="en-US" dirty="0" smtClean="0"/>
              <a:t>the α particles should have passed easily through the gold with only a slight deflection due to the positive charge throughout</a:t>
            </a:r>
          </a:p>
          <a:p>
            <a:pPr lvl="1"/>
            <a:r>
              <a:rPr lang="en-US" dirty="0" smtClean="0"/>
              <a:t>the particles actually passed straight through without deflection</a:t>
            </a:r>
          </a:p>
          <a:p>
            <a:pPr lvl="1"/>
            <a:r>
              <a:rPr lang="en-US" dirty="0" smtClean="0"/>
              <a:t>a small portion bounced off the gold at very large angles, some even straight toward the source</a:t>
            </a:r>
          </a:p>
          <a:p>
            <a:endParaRPr lang="en-US" dirty="0"/>
          </a:p>
        </p:txBody>
      </p:sp>
      <p:sp>
        <p:nvSpPr>
          <p:cNvPr id="3" name="Title 2"/>
          <p:cNvSpPr>
            <a:spLocks noGrp="1"/>
          </p:cNvSpPr>
          <p:nvPr>
            <p:ph type="title"/>
          </p:nvPr>
        </p:nvSpPr>
        <p:spPr/>
        <p:txBody>
          <a:bodyPr>
            <a:normAutofit/>
          </a:bodyPr>
          <a:lstStyle/>
          <a:p>
            <a:pPr algn="ctr"/>
            <a:r>
              <a:rPr lang="en-US" sz="3300" dirty="0" smtClean="0"/>
              <a:t>Rutherford’s Gold-Foil Experiment (1911)</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533</TotalTime>
  <Words>791</Words>
  <Application>Microsoft Office PowerPoint</Application>
  <PresentationFormat>On-screen Show (4:3)</PresentationFormat>
  <Paragraphs>94</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Concourse</vt:lpstr>
      <vt:lpstr>Equation</vt:lpstr>
      <vt:lpstr>Atomic Structure</vt:lpstr>
      <vt:lpstr>Atoms</vt:lpstr>
      <vt:lpstr>Dalton’s Atomic Theory</vt:lpstr>
      <vt:lpstr>Dalton’s Atomic Theory</vt:lpstr>
      <vt:lpstr>J.J. Thomson</vt:lpstr>
      <vt:lpstr>Cathode Ray Tube</vt:lpstr>
      <vt:lpstr>Others</vt:lpstr>
      <vt:lpstr>Atomic Structure</vt:lpstr>
      <vt:lpstr>Rutherford’s Gold-Foil Experiment (1911)</vt:lpstr>
      <vt:lpstr>Rutherford’s Gold-Foil Experiment (1911)</vt:lpstr>
      <vt:lpstr>Rutherford’s Model</vt:lpstr>
      <vt:lpstr>Slide 12</vt:lpstr>
      <vt:lpstr>Atomic Number, Atomic Mass, and Isotopes</vt:lpstr>
      <vt:lpstr>Important Numbers</vt:lpstr>
      <vt:lpstr>Isotopes</vt:lpstr>
      <vt:lpstr>Isotopic Calculations</vt:lpstr>
      <vt:lpstr>Ex: Chlorine</vt:lpstr>
      <vt:lpstr>Chlorine</vt:lpstr>
      <vt:lpstr>Atomic Mass Determination</vt:lpstr>
      <vt:lpstr>Answer</vt:lpstr>
      <vt:lpstr>Periodic Table</vt:lpstr>
    </vt:vector>
  </TitlesOfParts>
  <Company>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Structure</dc:title>
  <dc:creator>default</dc:creator>
  <cp:lastModifiedBy>default</cp:lastModifiedBy>
  <cp:revision>44</cp:revision>
  <dcterms:created xsi:type="dcterms:W3CDTF">2009-01-29T15:35:14Z</dcterms:created>
  <dcterms:modified xsi:type="dcterms:W3CDTF">2009-02-03T18:02:58Z</dcterms:modified>
</cp:coreProperties>
</file>