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8" r:id="rId4"/>
  </p:sldMasterIdLst>
  <p:notesMasterIdLst>
    <p:notesMasterId r:id="rId43"/>
  </p:notesMasterIdLst>
  <p:handoutMasterIdLst>
    <p:handoutMasterId r:id="rId44"/>
  </p:handoutMasterIdLst>
  <p:sldIdLst>
    <p:sldId id="306" r:id="rId5"/>
    <p:sldId id="298" r:id="rId6"/>
    <p:sldId id="299" r:id="rId7"/>
    <p:sldId id="300" r:id="rId8"/>
    <p:sldId id="301" r:id="rId9"/>
    <p:sldId id="302" r:id="rId10"/>
    <p:sldId id="303" r:id="rId11"/>
    <p:sldId id="304" r:id="rId12"/>
    <p:sldId id="305" r:id="rId13"/>
    <p:sldId id="257" r:id="rId14"/>
    <p:sldId id="259" r:id="rId15"/>
    <p:sldId id="260" r:id="rId16"/>
    <p:sldId id="261" r:id="rId17"/>
    <p:sldId id="262" r:id="rId18"/>
    <p:sldId id="263" r:id="rId19"/>
    <p:sldId id="264" r:id="rId20"/>
    <p:sldId id="269" r:id="rId21"/>
    <p:sldId id="267" r:id="rId22"/>
    <p:sldId id="275" r:id="rId23"/>
    <p:sldId id="276" r:id="rId24"/>
    <p:sldId id="277" r:id="rId25"/>
    <p:sldId id="278" r:id="rId26"/>
    <p:sldId id="279" r:id="rId27"/>
    <p:sldId id="280" r:id="rId28"/>
    <p:sldId id="281" r:id="rId29"/>
    <p:sldId id="282" r:id="rId30"/>
    <p:sldId id="285" r:id="rId31"/>
    <p:sldId id="287" r:id="rId32"/>
    <p:sldId id="288" r:id="rId33"/>
    <p:sldId id="289" r:id="rId34"/>
    <p:sldId id="290" r:id="rId35"/>
    <p:sldId id="291" r:id="rId36"/>
    <p:sldId id="292" r:id="rId37"/>
    <p:sldId id="293" r:id="rId38"/>
    <p:sldId id="294" r:id="rId39"/>
    <p:sldId id="295" r:id="rId40"/>
    <p:sldId id="296" r:id="rId41"/>
    <p:sldId id="297" r:id="rId4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6E5600"/>
    <a:srgbClr val="E84B02"/>
    <a:srgbClr val="BA0003"/>
    <a:srgbClr val="62139E"/>
    <a:srgbClr val="219797"/>
    <a:srgbClr val="E3CD74"/>
    <a:srgbClr val="488042"/>
    <a:srgbClr val="04041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Arial" charset="0"/>
                <a:ea typeface="+mn-ea"/>
                <a:cs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cs typeface="Arial" pitchFamily="34" charset="0"/>
              </a:defRPr>
            </a:lvl1pPr>
          </a:lstStyle>
          <a:p>
            <a:fld id="{B55E9554-B7FA-4752-B424-7FD4CB842D5A}" type="datetime1">
              <a:rPr lang="en-US"/>
              <a:pPr/>
              <a:t>2/21/2013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ea typeface="+mn-ea"/>
                <a:cs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cs typeface="Arial" pitchFamily="34" charset="0"/>
              </a:defRPr>
            </a:lvl1pPr>
          </a:lstStyle>
          <a:p>
            <a:fld id="{5425210E-F4E5-4496-A4D3-C8608E11B58B}"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618F34-2783-470C-9757-7D8ECE99B9DF}" type="datetimeFigureOut">
              <a:rPr lang="en-US" smtClean="0"/>
              <a:pPr/>
              <a:t>2/21/2013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2E293F-7A09-4D3A-B0E2-6B1431F0090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endParaRPr lang="en-US"/>
          </a:p>
        </p:txBody>
      </p:sp>
      <p:sp>
        <p:nvSpPr>
          <p:cNvPr id="19" name="Footer Placeholder 18"/>
          <p:cNvSpPr>
            <a:spLocks noGrp="1"/>
          </p:cNvSpPr>
          <p:nvPr>
            <p:ph type="ftr" sz="quarter" idx="11"/>
          </p:nvPr>
        </p:nvSpPr>
        <p:spPr/>
        <p:txBody>
          <a:bodyPr/>
          <a:lstStyle/>
          <a:p>
            <a:pPr>
              <a:defRPr/>
            </a:pPr>
            <a:endParaRPr lang="en-US"/>
          </a:p>
        </p:txBody>
      </p:sp>
      <p:sp>
        <p:nvSpPr>
          <p:cNvPr id="27" name="Slide Number Placeholder 26"/>
          <p:cNvSpPr>
            <a:spLocks noGrp="1"/>
          </p:cNvSpPr>
          <p:nvPr>
            <p:ph type="sldNum" sz="quarter" idx="12"/>
          </p:nvPr>
        </p:nvSpPr>
        <p:spPr/>
        <p:txBody>
          <a:bodyPr/>
          <a:lstStyle/>
          <a:p>
            <a:fld id="{23253FA5-8D9B-49F6-B2DE-DCE4F6A90A3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744B2B9-B5C0-4958-B8BB-944F9487A27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A86ADBF-46A5-4804-8F40-AC62837A6E9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F31779E-AD31-476A-9F62-3F26578F86E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8418685-B513-4928-8499-B8F9FFA658C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88C0E8B0-BDCF-4C53-9C7A-C57FE1DB650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298D24C9-8C86-498B-B4ED-CE657064E1A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5590AB41-5A7A-402F-AB88-6E73424F185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58F67469-88BC-4361-BC9D-ABC34505CCA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2659874E-2AB9-4BD2-AD72-2720D877043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F66C18EB-92AF-47FB-A783-FC9CFDE642D0}"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628A673-D490-4247-829B-4037EF6DCB10}"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Dorm vs. Apartments</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304800" y="457200"/>
            <a:ext cx="7924800" cy="1295400"/>
          </a:xfrm>
        </p:spPr>
        <p:txBody>
          <a:bodyPr/>
          <a:lstStyle/>
          <a:p>
            <a:pPr algn="ctr" eaLnBrk="1" hangingPunct="1"/>
            <a:r>
              <a:rPr lang="en-US" b="1" dirty="0" smtClean="0">
                <a:solidFill>
                  <a:schemeClr val="tx1"/>
                </a:solidFill>
                <a:latin typeface="Tahoma" pitchFamily="34" charset="0"/>
                <a:ea typeface="ＭＳ Ｐゴシック" charset="-128"/>
                <a:cs typeface="Tahoma" pitchFamily="34" charset="0"/>
              </a:rPr>
              <a:t>Living off Campus</a:t>
            </a:r>
            <a:endParaRPr lang="en-US" b="1" dirty="0" smtClean="0">
              <a:solidFill>
                <a:schemeClr val="tx1"/>
              </a:solidFill>
              <a:latin typeface="Tahoma" pitchFamily="34" charset="0"/>
              <a:ea typeface="ＭＳ Ｐゴシック" charset="-128"/>
              <a:cs typeface="Tahoma" pitchFamily="34" charset="0"/>
            </a:endParaRPr>
          </a:p>
        </p:txBody>
      </p:sp>
      <p:sp>
        <p:nvSpPr>
          <p:cNvPr id="15362" name="Content Placeholder 2"/>
          <p:cNvSpPr>
            <a:spLocks noGrp="1"/>
          </p:cNvSpPr>
          <p:nvPr>
            <p:ph idx="1"/>
          </p:nvPr>
        </p:nvSpPr>
        <p:spPr>
          <a:xfrm>
            <a:off x="304800" y="2514600"/>
            <a:ext cx="6781800" cy="3886200"/>
          </a:xfrm>
        </p:spPr>
        <p:txBody>
          <a:bodyPr>
            <a:normAutofit/>
          </a:bodyPr>
          <a:lstStyle/>
          <a:p>
            <a:pPr>
              <a:lnSpc>
                <a:spcPct val="150000"/>
              </a:lnSpc>
            </a:pPr>
            <a:r>
              <a:rPr lang="en-US" b="1" dirty="0" smtClean="0">
                <a:latin typeface="Tahoma" pitchFamily="34" charset="0"/>
                <a:ea typeface="ＭＳ Ｐゴシック" charset="-128"/>
                <a:cs typeface="Tahoma" pitchFamily="34" charset="0"/>
              </a:rPr>
              <a:t>YOUR </a:t>
            </a:r>
            <a:r>
              <a:rPr lang="en-US" b="1" dirty="0" smtClean="0">
                <a:latin typeface="Tahoma" pitchFamily="34" charset="0"/>
                <a:ea typeface="ＭＳ Ｐゴシック" charset="-128"/>
                <a:cs typeface="Tahoma" pitchFamily="34" charset="0"/>
              </a:rPr>
              <a:t>FIRSTQUESTIONS</a:t>
            </a:r>
            <a:endParaRPr lang="en-US" dirty="0" smtClean="0">
              <a:latin typeface="Tahoma" pitchFamily="34" charset="0"/>
              <a:ea typeface="ＭＳ Ｐゴシック" charset="-128"/>
              <a:cs typeface="Tahoma" pitchFamily="34" charset="0"/>
            </a:endParaRPr>
          </a:p>
          <a:p>
            <a:pPr eaLnBrk="1" hangingPunct="1">
              <a:lnSpc>
                <a:spcPct val="150000"/>
              </a:lnSpc>
            </a:pPr>
            <a:r>
              <a:rPr lang="en-US" dirty="0" smtClean="0">
                <a:latin typeface="Tahoma" pitchFamily="34" charset="0"/>
                <a:ea typeface="ＭＳ Ｐゴシック" charset="-128"/>
                <a:cs typeface="Tahoma" pitchFamily="34" charset="0"/>
              </a:rPr>
              <a:t>How </a:t>
            </a:r>
            <a:r>
              <a:rPr lang="en-US" dirty="0" smtClean="0">
                <a:latin typeface="Tahoma" pitchFamily="34" charset="0"/>
                <a:ea typeface="ＭＳ Ｐゴシック" charset="-128"/>
                <a:cs typeface="Tahoma" pitchFamily="34" charset="0"/>
              </a:rPr>
              <a:t>much rent can you afford?</a:t>
            </a:r>
          </a:p>
          <a:p>
            <a:pPr eaLnBrk="1" hangingPunct="1">
              <a:lnSpc>
                <a:spcPct val="150000"/>
              </a:lnSpc>
            </a:pPr>
            <a:r>
              <a:rPr lang="en-US" dirty="0" smtClean="0">
                <a:latin typeface="Tahoma" pitchFamily="34" charset="0"/>
                <a:ea typeface="ＭＳ Ｐゴシック" charset="-128"/>
                <a:cs typeface="Tahoma" pitchFamily="34" charset="0"/>
              </a:rPr>
              <a:t>Do you need a roommate?</a:t>
            </a:r>
          </a:p>
          <a:p>
            <a:pPr eaLnBrk="1" hangingPunct="1">
              <a:lnSpc>
                <a:spcPct val="150000"/>
              </a:lnSpc>
            </a:pPr>
            <a:r>
              <a:rPr lang="en-US" dirty="0" smtClean="0">
                <a:latin typeface="Tahoma" pitchFamily="34" charset="0"/>
                <a:ea typeface="ＭＳ Ｐゴシック" charset="-128"/>
                <a:cs typeface="Tahoma" pitchFamily="34" charset="0"/>
              </a:rPr>
              <a:t>Where do you want to live?</a:t>
            </a:r>
          </a:p>
          <a:p>
            <a:pPr eaLnBrk="1" hangingPunct="1">
              <a:lnSpc>
                <a:spcPct val="150000"/>
              </a:lnSpc>
            </a:pPr>
            <a:r>
              <a:rPr lang="en-US" dirty="0" smtClean="0">
                <a:latin typeface="Tahoma" pitchFamily="34" charset="0"/>
                <a:ea typeface="ＭＳ Ｐゴシック" charset="-128"/>
                <a:cs typeface="Tahoma" pitchFamily="34" charset="0"/>
              </a:rPr>
              <a:t>What are your housing needs?</a:t>
            </a:r>
          </a:p>
          <a:p>
            <a:pPr eaLnBrk="1" hangingPunct="1"/>
            <a:endParaRPr lang="en-US" dirty="0" smtClean="0">
              <a:latin typeface="Tahoma" pitchFamily="34" charset="0"/>
              <a:ea typeface="ＭＳ Ｐゴシック" charset="-128"/>
              <a:cs typeface="Tahoma" pitchFamily="34" charset="0"/>
            </a:endParaRPr>
          </a:p>
          <a:p>
            <a:pPr eaLnBrk="1" hangingPunct="1">
              <a:buFontTx/>
              <a:buNone/>
            </a:pPr>
            <a:endParaRPr lang="en-US" dirty="0" smtClean="0">
              <a:ea typeface="ＭＳ Ｐゴシック" charset="-128"/>
            </a:endParaRPr>
          </a:p>
          <a:p>
            <a:pPr eaLnBrk="1" hangingPunct="1"/>
            <a:endParaRPr lang="en-US" dirty="0" smtClean="0">
              <a:ea typeface="ＭＳ Ｐゴシック" charset="-128"/>
            </a:endParaRPr>
          </a:p>
        </p:txBody>
      </p:sp>
      <p:pic>
        <p:nvPicPr>
          <p:cNvPr id="15363" name="Picture 4" descr="questioning.jpg"/>
          <p:cNvPicPr>
            <a:picLocks noChangeAspect="1"/>
          </p:cNvPicPr>
          <p:nvPr/>
        </p:nvPicPr>
        <p:blipFill>
          <a:blip r:embed="rId2" cstate="print"/>
          <a:srcRect/>
          <a:stretch>
            <a:fillRect/>
          </a:stretch>
        </p:blipFill>
        <p:spPr bwMode="auto">
          <a:xfrm>
            <a:off x="5715000" y="2743200"/>
            <a:ext cx="2449513"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457200" y="152400"/>
            <a:ext cx="8229600" cy="685800"/>
          </a:xfrm>
        </p:spPr>
        <p:txBody>
          <a:bodyPr>
            <a:normAutofit fontScale="90000"/>
          </a:bodyPr>
          <a:lstStyle/>
          <a:p>
            <a:pPr algn="ctr" eaLnBrk="1" hangingPunct="1"/>
            <a:r>
              <a:rPr lang="en-US" b="1" smtClean="0">
                <a:solidFill>
                  <a:srgbClr val="0B0A99"/>
                </a:solidFill>
                <a:latin typeface="Tahoma" pitchFamily="34" charset="0"/>
                <a:ea typeface="ＭＳ Ｐゴシック" charset="-128"/>
                <a:cs typeface="Tahoma" pitchFamily="34" charset="0"/>
              </a:rPr>
              <a:t>YOUR ROOMMATES</a:t>
            </a:r>
          </a:p>
        </p:txBody>
      </p:sp>
      <p:sp>
        <p:nvSpPr>
          <p:cNvPr id="17410" name="Text Placeholder 3"/>
          <p:cNvSpPr>
            <a:spLocks noGrp="1"/>
          </p:cNvSpPr>
          <p:nvPr>
            <p:ph type="body" idx="1"/>
          </p:nvPr>
        </p:nvSpPr>
        <p:spPr>
          <a:xfrm>
            <a:off x="2209800" y="1143000"/>
            <a:ext cx="2514600" cy="457200"/>
          </a:xfrm>
        </p:spPr>
        <p:txBody>
          <a:bodyPr/>
          <a:lstStyle/>
          <a:p>
            <a:pPr algn="ctr" eaLnBrk="1" hangingPunct="1"/>
            <a:r>
              <a:rPr lang="ja-JP" altLang="en-US" smtClean="0">
                <a:latin typeface="Tahoma" pitchFamily="34" charset="0"/>
                <a:ea typeface="ＭＳ Ｐゴシック" charset="-128"/>
                <a:cs typeface="Tahoma" pitchFamily="34" charset="0"/>
              </a:rPr>
              <a:t>“</a:t>
            </a:r>
            <a:r>
              <a:rPr lang="en-US" altLang="ja-JP" smtClean="0">
                <a:latin typeface="Tahoma" pitchFamily="34" charset="0"/>
                <a:ea typeface="ＭＳ Ｐゴシック" charset="-128"/>
                <a:cs typeface="Tahoma" pitchFamily="34" charset="0"/>
              </a:rPr>
              <a:t>The Good</a:t>
            </a:r>
            <a:r>
              <a:rPr lang="ja-JP" altLang="en-US" smtClean="0">
                <a:latin typeface="Tahoma" pitchFamily="34" charset="0"/>
                <a:ea typeface="ＭＳ Ｐゴシック" charset="-128"/>
                <a:cs typeface="Tahoma" pitchFamily="34" charset="0"/>
              </a:rPr>
              <a:t>”</a:t>
            </a:r>
            <a:endParaRPr lang="en-US" smtClean="0">
              <a:latin typeface="Tahoma" pitchFamily="34" charset="0"/>
              <a:ea typeface="ＭＳ Ｐゴシック" charset="-128"/>
              <a:cs typeface="Tahoma" pitchFamily="34" charset="0"/>
            </a:endParaRPr>
          </a:p>
        </p:txBody>
      </p:sp>
      <p:sp>
        <p:nvSpPr>
          <p:cNvPr id="17412" name="Text Placeholder 4"/>
          <p:cNvSpPr>
            <a:spLocks noGrp="1"/>
          </p:cNvSpPr>
          <p:nvPr>
            <p:ph type="body" sz="half" idx="3"/>
          </p:nvPr>
        </p:nvSpPr>
        <p:spPr>
          <a:xfrm>
            <a:off x="4876800" y="4038600"/>
            <a:ext cx="1905000" cy="762000"/>
          </a:xfrm>
        </p:spPr>
        <p:txBody>
          <a:bodyPr/>
          <a:lstStyle/>
          <a:p>
            <a:pPr algn="ctr" eaLnBrk="1" hangingPunct="1"/>
            <a:r>
              <a:rPr lang="ja-JP" altLang="en-US" smtClean="0">
                <a:latin typeface="Tahoma" pitchFamily="34" charset="0"/>
                <a:ea typeface="ＭＳ Ｐゴシック" charset="-128"/>
                <a:cs typeface="Tahoma" pitchFamily="34" charset="0"/>
              </a:rPr>
              <a:t>“</a:t>
            </a:r>
            <a:r>
              <a:rPr lang="en-US" altLang="ja-JP" smtClean="0">
                <a:latin typeface="Tahoma" pitchFamily="34" charset="0"/>
                <a:ea typeface="ＭＳ Ｐゴシック" charset="-128"/>
                <a:cs typeface="Tahoma" pitchFamily="34" charset="0"/>
              </a:rPr>
              <a:t>The Bad</a:t>
            </a:r>
            <a:r>
              <a:rPr lang="ja-JP" altLang="en-US" smtClean="0">
                <a:latin typeface="Tahoma" pitchFamily="34" charset="0"/>
                <a:ea typeface="ＭＳ Ｐゴシック" charset="-128"/>
                <a:cs typeface="Tahoma" pitchFamily="34" charset="0"/>
              </a:rPr>
              <a:t>”</a:t>
            </a:r>
            <a:endParaRPr lang="en-US" smtClean="0">
              <a:latin typeface="Tahoma" pitchFamily="34" charset="0"/>
              <a:ea typeface="ＭＳ Ｐゴシック" charset="-128"/>
              <a:cs typeface="Tahoma" pitchFamily="34" charset="0"/>
            </a:endParaRPr>
          </a:p>
        </p:txBody>
      </p:sp>
      <p:sp>
        <p:nvSpPr>
          <p:cNvPr id="17411" name="Content Placeholder 2"/>
          <p:cNvSpPr>
            <a:spLocks noGrp="1"/>
          </p:cNvSpPr>
          <p:nvPr>
            <p:ph sz="quarter" idx="2"/>
          </p:nvPr>
        </p:nvSpPr>
        <p:spPr>
          <a:xfrm>
            <a:off x="1828800" y="1600200"/>
            <a:ext cx="2971800" cy="1676400"/>
          </a:xfrm>
        </p:spPr>
        <p:txBody>
          <a:bodyPr/>
          <a:lstStyle/>
          <a:p>
            <a:pPr algn="r" eaLnBrk="1" hangingPunct="1"/>
            <a:r>
              <a:rPr lang="en-US" sz="2200" smtClean="0">
                <a:latin typeface="Tahoma" pitchFamily="34" charset="0"/>
                <a:ea typeface="ＭＳ Ｐゴシック" charset="-128"/>
                <a:cs typeface="Tahoma" pitchFamily="34" charset="0"/>
              </a:rPr>
              <a:t>Share expenses</a:t>
            </a:r>
          </a:p>
          <a:p>
            <a:pPr algn="r" eaLnBrk="1" hangingPunct="1"/>
            <a:r>
              <a:rPr lang="en-US" sz="2200" smtClean="0">
                <a:latin typeface="Tahoma" pitchFamily="34" charset="0"/>
                <a:ea typeface="ＭＳ Ｐゴシック" charset="-128"/>
                <a:cs typeface="Tahoma" pitchFamily="34" charset="0"/>
              </a:rPr>
              <a:t>Share housework</a:t>
            </a:r>
          </a:p>
          <a:p>
            <a:pPr algn="r" eaLnBrk="1" hangingPunct="1"/>
            <a:r>
              <a:rPr lang="en-US" sz="2200" smtClean="0">
                <a:latin typeface="Tahoma" pitchFamily="34" charset="0"/>
                <a:ea typeface="ＭＳ Ｐゴシック" charset="-128"/>
                <a:cs typeface="Tahoma" pitchFamily="34" charset="0"/>
              </a:rPr>
              <a:t>Larger living space</a:t>
            </a:r>
          </a:p>
          <a:p>
            <a:pPr algn="r" eaLnBrk="1" hangingPunct="1"/>
            <a:r>
              <a:rPr lang="en-US" sz="2200" smtClean="0">
                <a:latin typeface="Tahoma" pitchFamily="34" charset="0"/>
                <a:ea typeface="ＭＳ Ｐゴシック" charset="-128"/>
                <a:cs typeface="Tahoma" pitchFamily="34" charset="0"/>
              </a:rPr>
              <a:t>Not being alone</a:t>
            </a:r>
          </a:p>
          <a:p>
            <a:pPr eaLnBrk="1" hangingPunct="1">
              <a:buFontTx/>
              <a:buNone/>
            </a:pPr>
            <a:endParaRPr lang="en-US" sz="2000" smtClean="0">
              <a:ea typeface="ＭＳ Ｐゴシック" charset="-128"/>
            </a:endParaRPr>
          </a:p>
        </p:txBody>
      </p:sp>
      <p:sp>
        <p:nvSpPr>
          <p:cNvPr id="17413" name="Content Placeholder 5"/>
          <p:cNvSpPr>
            <a:spLocks noGrp="1"/>
          </p:cNvSpPr>
          <p:nvPr>
            <p:ph sz="quarter" idx="4"/>
          </p:nvPr>
        </p:nvSpPr>
        <p:spPr>
          <a:xfrm>
            <a:off x="3810000" y="4876800"/>
            <a:ext cx="4876800" cy="1676400"/>
          </a:xfrm>
        </p:spPr>
        <p:txBody>
          <a:bodyPr/>
          <a:lstStyle/>
          <a:p>
            <a:pPr eaLnBrk="1" hangingPunct="1"/>
            <a:r>
              <a:rPr lang="en-US" sz="2200" smtClean="0">
                <a:latin typeface="Tahoma" pitchFamily="34" charset="0"/>
                <a:ea typeface="ＭＳ Ｐゴシック" charset="-128"/>
                <a:cs typeface="Tahoma" pitchFamily="34" charset="0"/>
              </a:rPr>
              <a:t>No privacy</a:t>
            </a:r>
          </a:p>
          <a:p>
            <a:pPr eaLnBrk="1" hangingPunct="1"/>
            <a:r>
              <a:rPr lang="en-US" sz="2200" smtClean="0">
                <a:latin typeface="Tahoma" pitchFamily="34" charset="0"/>
                <a:ea typeface="ＭＳ Ｐゴシック" charset="-128"/>
                <a:cs typeface="Tahoma" pitchFamily="34" charset="0"/>
              </a:rPr>
              <a:t>Roommate may run out of money</a:t>
            </a:r>
          </a:p>
          <a:p>
            <a:pPr eaLnBrk="1" hangingPunct="1"/>
            <a:r>
              <a:rPr lang="en-US" sz="2200" smtClean="0">
                <a:latin typeface="Tahoma" pitchFamily="34" charset="0"/>
                <a:ea typeface="ＭＳ Ｐゴシック" charset="-128"/>
                <a:cs typeface="Tahoma" pitchFamily="34" charset="0"/>
              </a:rPr>
              <a:t>Personal possessions/food issues</a:t>
            </a:r>
          </a:p>
          <a:p>
            <a:pPr eaLnBrk="1" hangingPunct="1"/>
            <a:r>
              <a:rPr lang="en-US" sz="2200" smtClean="0">
                <a:latin typeface="Tahoma" pitchFamily="34" charset="0"/>
                <a:ea typeface="ＭＳ Ｐゴシック" charset="-128"/>
                <a:cs typeface="Tahoma" pitchFamily="34" charset="0"/>
              </a:rPr>
              <a:t>You may not get along</a:t>
            </a:r>
          </a:p>
          <a:p>
            <a:pPr algn="r" eaLnBrk="1" hangingPunct="1">
              <a:buFontTx/>
              <a:buNone/>
            </a:pPr>
            <a:endParaRPr lang="en-US" sz="2200" smtClean="0">
              <a:latin typeface="Tahoma" pitchFamily="34" charset="0"/>
              <a:ea typeface="ＭＳ Ｐゴシック" charset="-128"/>
              <a:cs typeface="Tahoma" pitchFamily="34" charset="0"/>
            </a:endParaRPr>
          </a:p>
          <a:p>
            <a:pPr algn="r" eaLnBrk="1" hangingPunct="1"/>
            <a:endParaRPr lang="en-US" sz="2200" smtClean="0">
              <a:ea typeface="ＭＳ Ｐゴシック" charset="-128"/>
            </a:endParaRPr>
          </a:p>
        </p:txBody>
      </p:sp>
      <p:pic>
        <p:nvPicPr>
          <p:cNvPr id="17414" name="Picture 6" descr="roommates.jpg"/>
          <p:cNvPicPr>
            <a:picLocks noChangeAspect="1"/>
          </p:cNvPicPr>
          <p:nvPr/>
        </p:nvPicPr>
        <p:blipFill>
          <a:blip r:embed="rId2" cstate="print"/>
          <a:srcRect/>
          <a:stretch>
            <a:fillRect/>
          </a:stretch>
        </p:blipFill>
        <p:spPr bwMode="auto">
          <a:xfrm>
            <a:off x="5257800" y="1066800"/>
            <a:ext cx="2590800" cy="2601913"/>
          </a:xfrm>
          <a:prstGeom prst="rect">
            <a:avLst/>
          </a:prstGeom>
          <a:noFill/>
          <a:ln w="9525">
            <a:noFill/>
            <a:miter lim="800000"/>
            <a:headEnd/>
            <a:tailEnd/>
          </a:ln>
        </p:spPr>
      </p:pic>
      <p:pic>
        <p:nvPicPr>
          <p:cNvPr id="17415" name="Picture 7" descr="roommates-1.jpg"/>
          <p:cNvPicPr>
            <a:picLocks noChangeAspect="1"/>
          </p:cNvPicPr>
          <p:nvPr/>
        </p:nvPicPr>
        <p:blipFill>
          <a:blip r:embed="rId3" cstate="print"/>
          <a:srcRect/>
          <a:stretch>
            <a:fillRect/>
          </a:stretch>
        </p:blipFill>
        <p:spPr bwMode="auto">
          <a:xfrm>
            <a:off x="1066800" y="3200400"/>
            <a:ext cx="2286000" cy="3424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381000" y="152400"/>
            <a:ext cx="8262938" cy="1066800"/>
          </a:xfrm>
        </p:spPr>
        <p:txBody>
          <a:bodyPr>
            <a:normAutofit/>
          </a:bodyPr>
          <a:lstStyle/>
          <a:p>
            <a:pPr algn="ctr" eaLnBrk="1" hangingPunct="1"/>
            <a:r>
              <a:rPr lang="en-US" sz="4000" b="1" dirty="0" smtClean="0">
                <a:solidFill>
                  <a:srgbClr val="0B0A99"/>
                </a:solidFill>
                <a:latin typeface="Tahoma" pitchFamily="34" charset="0"/>
                <a:ea typeface="ＭＳ Ｐゴシック" charset="-128"/>
                <a:cs typeface="Tahoma" pitchFamily="34" charset="0"/>
              </a:rPr>
              <a:t>YOUR ROOMMATE QUESTIONS</a:t>
            </a:r>
          </a:p>
        </p:txBody>
      </p:sp>
      <p:sp>
        <p:nvSpPr>
          <p:cNvPr id="18434" name="Content Placeholder 6"/>
          <p:cNvSpPr>
            <a:spLocks noGrp="1"/>
          </p:cNvSpPr>
          <p:nvPr>
            <p:ph idx="1"/>
          </p:nvPr>
        </p:nvSpPr>
        <p:spPr>
          <a:xfrm>
            <a:off x="381000" y="1143000"/>
            <a:ext cx="7620000" cy="2895600"/>
          </a:xfrm>
        </p:spPr>
        <p:txBody>
          <a:bodyPr/>
          <a:lstStyle/>
          <a:p>
            <a:pPr indent="-346075" eaLnBrk="1" hangingPunct="1"/>
            <a:r>
              <a:rPr lang="en-US" sz="2400" smtClean="0">
                <a:latin typeface="Tahoma" pitchFamily="34" charset="0"/>
                <a:ea typeface="ＭＳ Ｐゴシック" charset="-128"/>
                <a:cs typeface="Tahoma" pitchFamily="34" charset="0"/>
              </a:rPr>
              <a:t>Are you neat or messy?</a:t>
            </a:r>
          </a:p>
          <a:p>
            <a:pPr indent="-346075" eaLnBrk="1" hangingPunct="1"/>
            <a:r>
              <a:rPr lang="en-US" sz="2400" smtClean="0">
                <a:latin typeface="Tahoma" pitchFamily="34" charset="0"/>
                <a:ea typeface="ＭＳ Ｐゴシック" charset="-128"/>
                <a:cs typeface="Tahoma" pitchFamily="34" charset="0"/>
              </a:rPr>
              <a:t>Do you pay bills on time?</a:t>
            </a:r>
          </a:p>
          <a:p>
            <a:pPr indent="-346075" eaLnBrk="1" hangingPunct="1"/>
            <a:r>
              <a:rPr lang="en-US" sz="2400" smtClean="0">
                <a:latin typeface="Tahoma" pitchFamily="34" charset="0"/>
                <a:ea typeface="ＭＳ Ｐゴシック" charset="-128"/>
                <a:cs typeface="Tahoma" pitchFamily="34" charset="0"/>
              </a:rPr>
              <a:t>How late or early do you go to bed?</a:t>
            </a:r>
          </a:p>
          <a:p>
            <a:pPr indent="-346075" eaLnBrk="1" hangingPunct="1"/>
            <a:r>
              <a:rPr lang="en-US" sz="2400" smtClean="0">
                <a:latin typeface="Tahoma" pitchFamily="34" charset="0"/>
                <a:ea typeface="ＭＳ Ｐゴシック" charset="-128"/>
                <a:cs typeface="Tahoma" pitchFamily="34" charset="0"/>
              </a:rPr>
              <a:t>Do you have a pet?</a:t>
            </a:r>
          </a:p>
          <a:p>
            <a:pPr indent="-346075" eaLnBrk="1" hangingPunct="1"/>
            <a:r>
              <a:rPr lang="en-US" sz="2400" smtClean="0">
                <a:latin typeface="Tahoma" pitchFamily="34" charset="0"/>
                <a:ea typeface="ＭＳ Ｐゴシック" charset="-128"/>
                <a:cs typeface="Tahoma" pitchFamily="34" charset="0"/>
              </a:rPr>
              <a:t>Can you agree on visits from friends,</a:t>
            </a:r>
          </a:p>
          <a:p>
            <a:pPr indent="-346075" eaLnBrk="1" hangingPunct="1">
              <a:buFontTx/>
              <a:buNone/>
            </a:pPr>
            <a:r>
              <a:rPr lang="en-US" sz="2400" smtClean="0">
                <a:latin typeface="Tahoma" pitchFamily="34" charset="0"/>
                <a:ea typeface="ＭＳ Ｐゴシック" charset="-128"/>
                <a:cs typeface="Tahoma" pitchFamily="34" charset="0"/>
              </a:rPr>
              <a:t>	study hours, grocery shopping, etc?</a:t>
            </a:r>
          </a:p>
          <a:p>
            <a:pPr indent="-346075" eaLnBrk="1" hangingPunct="1"/>
            <a:endParaRPr lang="en-US" sz="2400" smtClean="0">
              <a:latin typeface="Tahoma" pitchFamily="34" charset="0"/>
              <a:ea typeface="ＭＳ Ｐゴシック" charset="-128"/>
              <a:cs typeface="Tahoma" pitchFamily="34" charset="0"/>
            </a:endParaRPr>
          </a:p>
        </p:txBody>
      </p:sp>
      <p:sp>
        <p:nvSpPr>
          <p:cNvPr id="18435" name="TextBox 6"/>
          <p:cNvSpPr txBox="1">
            <a:spLocks noChangeArrowheads="1"/>
          </p:cNvSpPr>
          <p:nvPr/>
        </p:nvSpPr>
        <p:spPr bwMode="auto">
          <a:xfrm>
            <a:off x="304800" y="4876800"/>
            <a:ext cx="8382000" cy="1849438"/>
          </a:xfrm>
          <a:prstGeom prst="rect">
            <a:avLst/>
          </a:prstGeom>
          <a:noFill/>
          <a:ln w="9525">
            <a:noFill/>
            <a:miter lim="800000"/>
            <a:headEnd/>
            <a:tailEnd/>
          </a:ln>
        </p:spPr>
        <p:txBody>
          <a:bodyPr wrap="none"/>
          <a:lstStyle/>
          <a:p>
            <a:pPr>
              <a:spcAft>
                <a:spcPts val="1200"/>
              </a:spcAft>
            </a:pPr>
            <a:r>
              <a:rPr lang="en-US" sz="2400" i="1">
                <a:latin typeface="Tahoma" pitchFamily="34" charset="0"/>
              </a:rPr>
              <a:t>Meet in a public place and interview possible roommates.</a:t>
            </a:r>
          </a:p>
          <a:p>
            <a:pPr>
              <a:spcAft>
                <a:spcPts val="1200"/>
              </a:spcAft>
            </a:pPr>
            <a:r>
              <a:rPr lang="en-US" sz="2400" i="1">
                <a:latin typeface="Tahoma" pitchFamily="34" charset="0"/>
              </a:rPr>
              <a:t>You and your roommate should be well-matched.</a:t>
            </a:r>
          </a:p>
          <a:p>
            <a:pPr>
              <a:spcAft>
                <a:spcPts val="1200"/>
              </a:spcAft>
            </a:pPr>
            <a:r>
              <a:rPr lang="en-US" sz="2400" i="1">
                <a:latin typeface="Tahoma" pitchFamily="34" charset="0"/>
              </a:rPr>
              <a:t>Use a roommate contract. </a:t>
            </a:r>
          </a:p>
          <a:p>
            <a:endParaRPr lang="en-US" sz="2400"/>
          </a:p>
          <a:p>
            <a:endParaRPr lang="en-US"/>
          </a:p>
        </p:txBody>
      </p:sp>
      <p:pic>
        <p:nvPicPr>
          <p:cNvPr id="18436" name="Picture 6" descr="Housing_LivingRoom_2009.jpg"/>
          <p:cNvPicPr>
            <a:picLocks noChangeAspect="1"/>
          </p:cNvPicPr>
          <p:nvPr/>
        </p:nvPicPr>
        <p:blipFill>
          <a:blip r:embed="rId2" cstate="print"/>
          <a:srcRect/>
          <a:stretch>
            <a:fillRect/>
          </a:stretch>
        </p:blipFill>
        <p:spPr bwMode="auto">
          <a:xfrm>
            <a:off x="5867400" y="1752600"/>
            <a:ext cx="3086100"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457200" y="381000"/>
            <a:ext cx="8229600" cy="838200"/>
          </a:xfrm>
        </p:spPr>
        <p:txBody>
          <a:bodyPr>
            <a:normAutofit/>
          </a:bodyPr>
          <a:lstStyle/>
          <a:p>
            <a:pPr algn="ctr" eaLnBrk="1" hangingPunct="1"/>
            <a:r>
              <a:rPr lang="en-US" b="1" dirty="0" smtClean="0">
                <a:solidFill>
                  <a:srgbClr val="0B0A99"/>
                </a:solidFill>
                <a:latin typeface="Tahoma" pitchFamily="34" charset="0"/>
                <a:ea typeface="ＭＳ Ｐゴシック" charset="-128"/>
                <a:cs typeface="Tahoma" pitchFamily="34" charset="0"/>
              </a:rPr>
              <a:t>YOUR NEEDS</a:t>
            </a:r>
          </a:p>
        </p:txBody>
      </p:sp>
      <p:sp>
        <p:nvSpPr>
          <p:cNvPr id="19458" name="Content Placeholder 2"/>
          <p:cNvSpPr>
            <a:spLocks noGrp="1"/>
          </p:cNvSpPr>
          <p:nvPr>
            <p:ph idx="1"/>
          </p:nvPr>
        </p:nvSpPr>
        <p:spPr>
          <a:xfrm>
            <a:off x="457200" y="1295400"/>
            <a:ext cx="8153400" cy="4648200"/>
          </a:xfrm>
        </p:spPr>
        <p:txBody>
          <a:bodyPr>
            <a:normAutofit/>
          </a:bodyPr>
          <a:lstStyle/>
          <a:p>
            <a:pPr eaLnBrk="1" hangingPunct="1">
              <a:lnSpc>
                <a:spcPct val="150000"/>
              </a:lnSpc>
            </a:pPr>
            <a:r>
              <a:rPr lang="en-US" sz="2300" dirty="0" smtClean="0">
                <a:latin typeface="Tahoma" pitchFamily="34" charset="0"/>
                <a:ea typeface="ＭＳ Ｐゴシック" charset="-128"/>
                <a:cs typeface="Tahoma" pitchFamily="34" charset="0"/>
              </a:rPr>
              <a:t>An apartment, a house, or a rented room? </a:t>
            </a:r>
          </a:p>
          <a:p>
            <a:pPr eaLnBrk="1" hangingPunct="1">
              <a:lnSpc>
                <a:spcPct val="150000"/>
              </a:lnSpc>
            </a:pPr>
            <a:r>
              <a:rPr lang="en-US" sz="2300" dirty="0" smtClean="0">
                <a:latin typeface="Tahoma" pitchFamily="34" charset="0"/>
                <a:ea typeface="ＭＳ Ｐゴシック" charset="-128"/>
                <a:cs typeface="Tahoma" pitchFamily="34" charset="0"/>
              </a:rPr>
              <a:t>How many bedrooms and bathrooms?</a:t>
            </a:r>
          </a:p>
          <a:p>
            <a:pPr eaLnBrk="1" hangingPunct="1">
              <a:lnSpc>
                <a:spcPct val="150000"/>
              </a:lnSpc>
            </a:pPr>
            <a:r>
              <a:rPr lang="en-US" sz="2300" dirty="0" smtClean="0">
                <a:latin typeface="Tahoma" pitchFamily="34" charset="0"/>
                <a:ea typeface="ＭＳ Ｐゴシック" charset="-128"/>
                <a:cs typeface="Tahoma" pitchFamily="34" charset="0"/>
              </a:rPr>
              <a:t>Near a bus route or close to campus? </a:t>
            </a:r>
          </a:p>
          <a:p>
            <a:pPr eaLnBrk="1" hangingPunct="1">
              <a:lnSpc>
                <a:spcPct val="150000"/>
              </a:lnSpc>
            </a:pPr>
            <a:r>
              <a:rPr lang="en-US" sz="2300" dirty="0" smtClean="0">
                <a:latin typeface="Tahoma" pitchFamily="34" charset="0"/>
                <a:ea typeface="ＭＳ Ｐゴシック" charset="-128"/>
                <a:cs typeface="Tahoma" pitchFamily="34" charset="0"/>
              </a:rPr>
              <a:t>Upstairs or downstairs apartment; furnished or unfurnished?</a:t>
            </a:r>
          </a:p>
          <a:p>
            <a:pPr eaLnBrk="1" hangingPunct="1">
              <a:lnSpc>
                <a:spcPct val="150000"/>
              </a:lnSpc>
            </a:pPr>
            <a:r>
              <a:rPr lang="en-US" sz="2300" dirty="0" smtClean="0">
                <a:latin typeface="Tahoma" pitchFamily="34" charset="0"/>
                <a:ea typeface="ＭＳ Ｐゴシック" charset="-128"/>
                <a:cs typeface="Tahoma" pitchFamily="34" charset="0"/>
              </a:rPr>
              <a:t>What amenities, (dishwasher, central heat and air, microwave, washer and dryer)?</a:t>
            </a:r>
          </a:p>
          <a:p>
            <a:pPr eaLnBrk="1" hangingPunct="1">
              <a:lnSpc>
                <a:spcPct val="150000"/>
              </a:lnSpc>
            </a:pPr>
            <a:r>
              <a:rPr lang="en-US" sz="2300" dirty="0" smtClean="0">
                <a:latin typeface="Tahoma" pitchFamily="34" charset="0"/>
                <a:ea typeface="ＭＳ Ｐゴシック" charset="-128"/>
                <a:cs typeface="Tahoma" pitchFamily="34" charset="0"/>
              </a:rPr>
              <a:t>Pets?</a:t>
            </a:r>
          </a:p>
          <a:p>
            <a:pPr eaLnBrk="1" hangingPunct="1">
              <a:buFontTx/>
              <a:buNone/>
            </a:pPr>
            <a:endParaRPr lang="en-US" sz="2400" dirty="0" smtClean="0">
              <a:ea typeface="ＭＳ Ｐゴシック" charset="-128"/>
            </a:endParaRPr>
          </a:p>
        </p:txBody>
      </p:sp>
      <p:pic>
        <p:nvPicPr>
          <p:cNvPr id="19459" name="Picture 3" descr="puppies_kitties.jpg"/>
          <p:cNvPicPr>
            <a:picLocks noChangeAspect="1"/>
          </p:cNvPicPr>
          <p:nvPr/>
        </p:nvPicPr>
        <p:blipFill>
          <a:blip r:embed="rId2" cstate="print"/>
          <a:srcRect/>
          <a:stretch>
            <a:fillRect/>
          </a:stretch>
        </p:blipFill>
        <p:spPr bwMode="auto">
          <a:xfrm>
            <a:off x="6502400" y="4876800"/>
            <a:ext cx="2641600"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57200" y="304800"/>
            <a:ext cx="5105400" cy="1143000"/>
          </a:xfrm>
        </p:spPr>
        <p:txBody>
          <a:bodyPr/>
          <a:lstStyle/>
          <a:p>
            <a:pPr algn="ctr" eaLnBrk="1" hangingPunct="1"/>
            <a:r>
              <a:rPr lang="en-US" b="1" smtClean="0">
                <a:solidFill>
                  <a:srgbClr val="0B0A99"/>
                </a:solidFill>
                <a:latin typeface="Tahoma" pitchFamily="34" charset="0"/>
                <a:ea typeface="ＭＳ Ｐゴシック" charset="-128"/>
                <a:cs typeface="Tahoma" pitchFamily="34" charset="0"/>
              </a:rPr>
              <a:t>YOUR LEASE</a:t>
            </a:r>
          </a:p>
        </p:txBody>
      </p:sp>
      <p:sp>
        <p:nvSpPr>
          <p:cNvPr id="21506" name="Content Placeholder 2"/>
          <p:cNvSpPr>
            <a:spLocks noGrp="1"/>
          </p:cNvSpPr>
          <p:nvPr>
            <p:ph idx="1"/>
          </p:nvPr>
        </p:nvSpPr>
        <p:spPr>
          <a:xfrm>
            <a:off x="457200" y="1600200"/>
            <a:ext cx="8153400" cy="4876800"/>
          </a:xfrm>
        </p:spPr>
        <p:txBody>
          <a:bodyPr/>
          <a:lstStyle/>
          <a:p>
            <a:pPr eaLnBrk="1" hangingPunct="1">
              <a:lnSpc>
                <a:spcPct val="150000"/>
              </a:lnSpc>
            </a:pPr>
            <a:r>
              <a:rPr lang="en-US" sz="2300" smtClean="0">
                <a:latin typeface="Tahoma" pitchFamily="34" charset="0"/>
                <a:ea typeface="ＭＳ Ｐゴシック" charset="-128"/>
                <a:cs typeface="Tahoma" pitchFamily="34" charset="0"/>
              </a:rPr>
              <a:t>READ THE LEASE!</a:t>
            </a:r>
          </a:p>
          <a:p>
            <a:pPr eaLnBrk="1" hangingPunct="1">
              <a:lnSpc>
                <a:spcPct val="150000"/>
              </a:lnSpc>
            </a:pPr>
            <a:r>
              <a:rPr lang="en-US" sz="2300" smtClean="0">
                <a:latin typeface="Tahoma" pitchFamily="34" charset="0"/>
                <a:ea typeface="ＭＳ Ｐゴシック" charset="-128"/>
                <a:cs typeface="Tahoma" pitchFamily="34" charset="0"/>
              </a:rPr>
              <a:t>Amount of rent?</a:t>
            </a:r>
          </a:p>
          <a:p>
            <a:pPr eaLnBrk="1" hangingPunct="1">
              <a:lnSpc>
                <a:spcPct val="150000"/>
              </a:lnSpc>
            </a:pPr>
            <a:r>
              <a:rPr lang="en-US" sz="2300" smtClean="0">
                <a:latin typeface="Tahoma" pitchFamily="34" charset="0"/>
                <a:ea typeface="ＭＳ Ｐゴシック" charset="-128"/>
                <a:cs typeface="Tahoma" pitchFamily="34" charset="0"/>
              </a:rPr>
              <a:t>Length of lease?  </a:t>
            </a:r>
          </a:p>
          <a:p>
            <a:pPr eaLnBrk="1" hangingPunct="1">
              <a:lnSpc>
                <a:spcPct val="150000"/>
              </a:lnSpc>
            </a:pPr>
            <a:r>
              <a:rPr lang="en-US" sz="2300" smtClean="0">
                <a:latin typeface="Tahoma" pitchFamily="34" charset="0"/>
                <a:ea typeface="ＭＳ Ｐゴシック" charset="-128"/>
                <a:cs typeface="Tahoma" pitchFamily="34" charset="0"/>
              </a:rPr>
              <a:t>Furnished or unfurnished?</a:t>
            </a:r>
          </a:p>
          <a:p>
            <a:pPr eaLnBrk="1" hangingPunct="1">
              <a:lnSpc>
                <a:spcPct val="150000"/>
              </a:lnSpc>
            </a:pPr>
            <a:r>
              <a:rPr lang="en-US" sz="2300" smtClean="0">
                <a:latin typeface="Tahoma" pitchFamily="34" charset="0"/>
                <a:ea typeface="ＭＳ Ｐゴシック" charset="-128"/>
                <a:cs typeface="Tahoma" pitchFamily="34" charset="0"/>
              </a:rPr>
              <a:t>Appliances?  Is there a laundry mat on site? </a:t>
            </a:r>
          </a:p>
          <a:p>
            <a:pPr eaLnBrk="1" hangingPunct="1">
              <a:lnSpc>
                <a:spcPct val="150000"/>
              </a:lnSpc>
            </a:pPr>
            <a:r>
              <a:rPr lang="en-US" sz="2300" smtClean="0">
                <a:latin typeface="Tahoma" pitchFamily="34" charset="0"/>
                <a:ea typeface="ＭＳ Ｐゴシック" charset="-128"/>
                <a:cs typeface="Tahoma" pitchFamily="34" charset="0"/>
              </a:rPr>
              <a:t>Utilities (electricity, gas, cable, water, trash, internet)?</a:t>
            </a:r>
          </a:p>
          <a:p>
            <a:pPr eaLnBrk="1" hangingPunct="1">
              <a:lnSpc>
                <a:spcPct val="150000"/>
              </a:lnSpc>
            </a:pPr>
            <a:r>
              <a:rPr lang="en-US" sz="2300" smtClean="0">
                <a:latin typeface="Tahoma" pitchFamily="34" charset="0"/>
                <a:ea typeface="ＭＳ Ｐゴシック" charset="-128"/>
                <a:cs typeface="Tahoma" pitchFamily="34" charset="0"/>
              </a:rPr>
              <a:t>Lease automatically renewed?</a:t>
            </a:r>
          </a:p>
          <a:p>
            <a:pPr eaLnBrk="1" hangingPunct="1">
              <a:lnSpc>
                <a:spcPct val="150000"/>
              </a:lnSpc>
            </a:pPr>
            <a:r>
              <a:rPr lang="en-US" sz="2300" smtClean="0">
                <a:latin typeface="Tahoma" pitchFamily="34" charset="0"/>
                <a:ea typeface="ＭＳ Ｐゴシック" charset="-128"/>
                <a:cs typeface="Tahoma" pitchFamily="34" charset="0"/>
              </a:rPr>
              <a:t>Ask around to see if others have been happy living there.</a:t>
            </a:r>
          </a:p>
          <a:p>
            <a:pPr eaLnBrk="1" hangingPunct="1"/>
            <a:endParaRPr lang="en-US" sz="2400" smtClean="0">
              <a:ea typeface="ＭＳ Ｐゴシック" charset="-128"/>
            </a:endParaRPr>
          </a:p>
        </p:txBody>
      </p:sp>
      <p:pic>
        <p:nvPicPr>
          <p:cNvPr id="21507" name="Picture 3" descr="33327-35.jpg"/>
          <p:cNvPicPr>
            <a:picLocks noChangeAspect="1"/>
          </p:cNvPicPr>
          <p:nvPr/>
        </p:nvPicPr>
        <p:blipFill>
          <a:blip r:embed="rId2" cstate="print"/>
          <a:srcRect/>
          <a:stretch>
            <a:fillRect/>
          </a:stretch>
        </p:blipFill>
        <p:spPr bwMode="auto">
          <a:xfrm>
            <a:off x="6172200" y="381000"/>
            <a:ext cx="2438400"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Content Placeholder 2"/>
          <p:cNvSpPr>
            <a:spLocks noGrp="1"/>
          </p:cNvSpPr>
          <p:nvPr>
            <p:ph idx="1"/>
          </p:nvPr>
        </p:nvSpPr>
        <p:spPr>
          <a:xfrm>
            <a:off x="457200" y="609600"/>
            <a:ext cx="8153400" cy="5715000"/>
          </a:xfrm>
        </p:spPr>
        <p:txBody>
          <a:bodyPr/>
          <a:lstStyle/>
          <a:p>
            <a:pPr eaLnBrk="1" hangingPunct="1">
              <a:lnSpc>
                <a:spcPct val="150000"/>
              </a:lnSpc>
            </a:pPr>
            <a:r>
              <a:rPr lang="en-US" sz="2400" smtClean="0">
                <a:latin typeface="Tahoma" pitchFamily="34" charset="0"/>
                <a:ea typeface="ＭＳ Ｐゴシック" charset="-128"/>
                <a:cs typeface="Tahoma" pitchFamily="34" charset="0"/>
              </a:rPr>
              <a:t>Do you get the security deposit back when you move out?</a:t>
            </a:r>
          </a:p>
          <a:p>
            <a:pPr eaLnBrk="1" hangingPunct="1">
              <a:lnSpc>
                <a:spcPct val="150000"/>
              </a:lnSpc>
            </a:pPr>
            <a:r>
              <a:rPr lang="en-US" sz="2400" smtClean="0">
                <a:latin typeface="Tahoma" pitchFamily="34" charset="0"/>
                <a:ea typeface="ＭＳ Ｐゴシック" charset="-128"/>
                <a:cs typeface="Tahoma" pitchFamily="34" charset="0"/>
              </a:rPr>
              <a:t>If two or more people sign the lease, what happens if one person moves out?</a:t>
            </a:r>
          </a:p>
          <a:p>
            <a:pPr eaLnBrk="1" hangingPunct="1">
              <a:lnSpc>
                <a:spcPct val="150000"/>
              </a:lnSpc>
            </a:pPr>
            <a:r>
              <a:rPr lang="en-US" sz="2400" smtClean="0">
                <a:latin typeface="Tahoma" pitchFamily="34" charset="0"/>
                <a:ea typeface="ＭＳ Ｐゴシック" charset="-128"/>
                <a:cs typeface="Tahoma" pitchFamily="34" charset="0"/>
              </a:rPr>
              <a:t>Are there penalty fees for moving out early?</a:t>
            </a:r>
          </a:p>
          <a:p>
            <a:pPr eaLnBrk="1" hangingPunct="1">
              <a:lnSpc>
                <a:spcPct val="150000"/>
              </a:lnSpc>
            </a:pPr>
            <a:r>
              <a:rPr lang="en-US" sz="2400" smtClean="0">
                <a:latin typeface="Tahoma" pitchFamily="34" charset="0"/>
                <a:ea typeface="ＭＳ Ｐゴシック" charset="-128"/>
                <a:cs typeface="Tahoma" pitchFamily="34" charset="0"/>
              </a:rPr>
              <a:t>Who do you call for repairs?  How long </a:t>
            </a:r>
          </a:p>
          <a:p>
            <a:pPr eaLnBrk="1" hangingPunct="1">
              <a:lnSpc>
                <a:spcPct val="150000"/>
              </a:lnSpc>
              <a:buFontTx/>
              <a:buNone/>
            </a:pPr>
            <a:r>
              <a:rPr lang="en-US" sz="2400" smtClean="0">
                <a:latin typeface="Tahoma" pitchFamily="34" charset="0"/>
                <a:ea typeface="ＭＳ Ｐゴシック" charset="-128"/>
                <a:cs typeface="Tahoma" pitchFamily="34" charset="0"/>
              </a:rPr>
              <a:t>	will it take to be fixed?</a:t>
            </a:r>
          </a:p>
          <a:p>
            <a:pPr eaLnBrk="1" hangingPunct="1"/>
            <a:endParaRPr lang="en-US" sz="2400" smtClean="0">
              <a:latin typeface="Tahoma" pitchFamily="34" charset="0"/>
              <a:ea typeface="ＭＳ Ｐゴシック" charset="-128"/>
              <a:cs typeface="Tahoma" pitchFamily="34" charset="0"/>
            </a:endParaRPr>
          </a:p>
        </p:txBody>
      </p:sp>
      <p:pic>
        <p:nvPicPr>
          <p:cNvPr id="22530" name="Picture 3" descr="Sad-Phone.jpg"/>
          <p:cNvPicPr>
            <a:picLocks noChangeAspect="1"/>
          </p:cNvPicPr>
          <p:nvPr/>
        </p:nvPicPr>
        <p:blipFill>
          <a:blip r:embed="rId2" cstate="print"/>
          <a:srcRect/>
          <a:stretch>
            <a:fillRect/>
          </a:stretch>
        </p:blipFill>
        <p:spPr bwMode="auto">
          <a:xfrm>
            <a:off x="6781800" y="3276600"/>
            <a:ext cx="2133600" cy="3181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228600" y="152400"/>
            <a:ext cx="8415338" cy="914400"/>
          </a:xfrm>
        </p:spPr>
        <p:txBody>
          <a:bodyPr/>
          <a:lstStyle/>
          <a:p>
            <a:pPr algn="ctr" eaLnBrk="1" hangingPunct="1"/>
            <a:r>
              <a:rPr lang="en-US" b="1" smtClean="0">
                <a:solidFill>
                  <a:srgbClr val="0B0A99"/>
                </a:solidFill>
                <a:latin typeface="Tahoma" pitchFamily="34" charset="0"/>
                <a:ea typeface="ＭＳ Ｐゴシック" charset="-128"/>
                <a:cs typeface="Tahoma" pitchFamily="34" charset="0"/>
              </a:rPr>
              <a:t>YOUR MOVE-IN</a:t>
            </a:r>
          </a:p>
        </p:txBody>
      </p:sp>
      <p:sp>
        <p:nvSpPr>
          <p:cNvPr id="24578" name="Content Placeholder 2"/>
          <p:cNvSpPr>
            <a:spLocks noGrp="1"/>
          </p:cNvSpPr>
          <p:nvPr>
            <p:ph idx="1"/>
          </p:nvPr>
        </p:nvSpPr>
        <p:spPr>
          <a:xfrm>
            <a:off x="457200" y="1066800"/>
            <a:ext cx="8153400" cy="5562600"/>
          </a:xfrm>
        </p:spPr>
        <p:txBody>
          <a:bodyPr/>
          <a:lstStyle/>
          <a:p>
            <a:pPr eaLnBrk="1" hangingPunct="1"/>
            <a:r>
              <a:rPr lang="en-US" sz="2400" smtClean="0">
                <a:latin typeface="Tahoma" pitchFamily="34" charset="0"/>
                <a:ea typeface="ＭＳ Ｐゴシック" charset="-128"/>
                <a:cs typeface="Tahoma" pitchFamily="34" charset="0"/>
              </a:rPr>
              <a:t>Do a walk-through with the landlord.</a:t>
            </a:r>
          </a:p>
          <a:p>
            <a:pPr lvl="1" eaLnBrk="1" hangingPunct="1">
              <a:buFont typeface="Wingdings" pitchFamily="2" charset="2"/>
              <a:buChar char="Ø"/>
            </a:pPr>
            <a:r>
              <a:rPr lang="en-US" sz="2200" smtClean="0">
                <a:latin typeface="Tahoma" pitchFamily="34" charset="0"/>
                <a:ea typeface="ＭＳ Ｐゴシック" charset="-128"/>
                <a:cs typeface="Tahoma" pitchFamily="34" charset="0"/>
              </a:rPr>
              <a:t>Is it clean?  Is anything broken?  Do the locks work? </a:t>
            </a:r>
          </a:p>
          <a:p>
            <a:pPr lvl="1" eaLnBrk="1" hangingPunct="1">
              <a:buFont typeface="Wingdings" pitchFamily="2" charset="2"/>
              <a:buChar char="Ø"/>
            </a:pPr>
            <a:endParaRPr lang="en-US" sz="2000" smtClean="0">
              <a:latin typeface="Tahoma" pitchFamily="34" charset="0"/>
              <a:ea typeface="ＭＳ Ｐゴシック" charset="-128"/>
              <a:cs typeface="Tahoma" pitchFamily="34" charset="0"/>
            </a:endParaRPr>
          </a:p>
          <a:p>
            <a:pPr eaLnBrk="1" hangingPunct="1"/>
            <a:r>
              <a:rPr lang="en-US" sz="2400" smtClean="0">
                <a:latin typeface="Tahoma" pitchFamily="34" charset="0"/>
                <a:ea typeface="ＭＳ Ｐゴシック" charset="-128"/>
                <a:cs typeface="Tahoma" pitchFamily="34" charset="0"/>
              </a:rPr>
              <a:t>Write down problems and give to landlord. Date and sign. (keep a copy)</a:t>
            </a:r>
          </a:p>
          <a:p>
            <a:pPr eaLnBrk="1" hangingPunct="1"/>
            <a:endParaRPr lang="en-US" sz="2400" smtClean="0">
              <a:latin typeface="Tahoma" pitchFamily="34" charset="0"/>
              <a:ea typeface="ＭＳ Ｐゴシック" charset="-128"/>
              <a:cs typeface="Tahoma" pitchFamily="34" charset="0"/>
            </a:endParaRPr>
          </a:p>
          <a:p>
            <a:pPr eaLnBrk="1" hangingPunct="1"/>
            <a:r>
              <a:rPr lang="en-US" sz="2400" smtClean="0">
                <a:latin typeface="Tahoma" pitchFamily="34" charset="0"/>
                <a:ea typeface="ＭＳ Ｐゴシック" charset="-128"/>
                <a:cs typeface="Tahoma" pitchFamily="34" charset="0"/>
              </a:rPr>
              <a:t>Take dated pictures of each room before you move in </a:t>
            </a:r>
            <a:r>
              <a:rPr lang="en-US" sz="2400" u="sng" smtClean="0">
                <a:latin typeface="Tahoma" pitchFamily="34" charset="0"/>
                <a:ea typeface="ＭＳ Ｐゴシック" charset="-128"/>
                <a:cs typeface="Tahoma" pitchFamily="34" charset="0"/>
              </a:rPr>
              <a:t>and</a:t>
            </a:r>
            <a:r>
              <a:rPr lang="en-US" sz="2400" smtClean="0">
                <a:latin typeface="Tahoma" pitchFamily="34" charset="0"/>
                <a:ea typeface="ＭＳ Ｐゴシック" charset="-128"/>
                <a:cs typeface="Tahoma" pitchFamily="34" charset="0"/>
              </a:rPr>
              <a:t> before you move out. </a:t>
            </a:r>
          </a:p>
          <a:p>
            <a:pPr eaLnBrk="1" hangingPunct="1"/>
            <a:endParaRPr lang="en-US" sz="2400" smtClean="0">
              <a:ea typeface="ＭＳ Ｐゴシック" charset="-128"/>
            </a:endParaRPr>
          </a:p>
          <a:p>
            <a:pPr eaLnBrk="1" hangingPunct="1"/>
            <a:endParaRPr lang="en-US" sz="2400" smtClean="0">
              <a:ea typeface="ＭＳ Ｐゴシック" charset="-128"/>
            </a:endParaRPr>
          </a:p>
        </p:txBody>
      </p:sp>
      <p:pic>
        <p:nvPicPr>
          <p:cNvPr id="24579" name="Picture 3" descr="images-1.jpg"/>
          <p:cNvPicPr>
            <a:picLocks noChangeAspect="1"/>
          </p:cNvPicPr>
          <p:nvPr/>
        </p:nvPicPr>
        <p:blipFill>
          <a:blip r:embed="rId2" cstate="print"/>
          <a:srcRect/>
          <a:stretch>
            <a:fillRect/>
          </a:stretch>
        </p:blipFill>
        <p:spPr bwMode="auto">
          <a:xfrm>
            <a:off x="838200" y="4419600"/>
            <a:ext cx="2133600" cy="2143125"/>
          </a:xfrm>
          <a:prstGeom prst="rect">
            <a:avLst/>
          </a:prstGeom>
          <a:noFill/>
          <a:ln w="9525">
            <a:noFill/>
            <a:miter lim="800000"/>
            <a:headEnd/>
            <a:tailEnd/>
          </a:ln>
        </p:spPr>
      </p:pic>
      <p:pic>
        <p:nvPicPr>
          <p:cNvPr id="24580" name="Picture 4" descr="images.jpg"/>
          <p:cNvPicPr>
            <a:picLocks noChangeAspect="1"/>
          </p:cNvPicPr>
          <p:nvPr/>
        </p:nvPicPr>
        <p:blipFill>
          <a:blip r:embed="rId3" cstate="print"/>
          <a:srcRect/>
          <a:stretch>
            <a:fillRect/>
          </a:stretch>
        </p:blipFill>
        <p:spPr bwMode="auto">
          <a:xfrm>
            <a:off x="5715000" y="4572000"/>
            <a:ext cx="2921000" cy="1943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6"/>
          <p:cNvSpPr>
            <a:spLocks noGrp="1"/>
          </p:cNvSpPr>
          <p:nvPr>
            <p:ph type="title"/>
          </p:nvPr>
        </p:nvSpPr>
        <p:spPr>
          <a:xfrm>
            <a:off x="228600" y="228600"/>
            <a:ext cx="8382000" cy="914400"/>
          </a:xfrm>
        </p:spPr>
        <p:txBody>
          <a:bodyPr/>
          <a:lstStyle/>
          <a:p>
            <a:pPr algn="ctr"/>
            <a:r>
              <a:rPr lang="en-US" b="1" dirty="0" smtClean="0">
                <a:solidFill>
                  <a:schemeClr val="tx1"/>
                </a:solidFill>
                <a:latin typeface="Tahoma" pitchFamily="34" charset="0"/>
                <a:ea typeface="ＭＳ Ｐゴシック" charset="-128"/>
                <a:cs typeface="Tahoma" pitchFamily="34" charset="0"/>
              </a:rPr>
              <a:t>YOUR PLACE</a:t>
            </a:r>
          </a:p>
        </p:txBody>
      </p:sp>
      <p:sp>
        <p:nvSpPr>
          <p:cNvPr id="4" name="Rectangle 3"/>
          <p:cNvSpPr/>
          <p:nvPr/>
        </p:nvSpPr>
        <p:spPr>
          <a:xfrm>
            <a:off x="228600" y="152400"/>
            <a:ext cx="8610600" cy="6124753"/>
          </a:xfrm>
          <a:prstGeom prst="rect">
            <a:avLst/>
          </a:prstGeom>
        </p:spPr>
        <p:txBody>
          <a:bodyPr>
            <a:spAutoFit/>
          </a:bodyPr>
          <a:lstStyle/>
          <a:p>
            <a:pPr>
              <a:defRPr/>
            </a:pPr>
            <a:endParaRPr lang="en-US" sz="2400" dirty="0">
              <a:latin typeface="Tahoma" pitchFamily="-112" charset="0"/>
              <a:ea typeface="Tahoma" pitchFamily="-112" charset="0"/>
              <a:cs typeface="Tahoma" pitchFamily="-112" charset="0"/>
            </a:endParaRPr>
          </a:p>
          <a:p>
            <a:pPr>
              <a:defRPr/>
            </a:pPr>
            <a:endParaRPr lang="en-US" sz="2400" dirty="0">
              <a:latin typeface="Tahoma" pitchFamily="-112" charset="0"/>
              <a:ea typeface="Tahoma" pitchFamily="-112" charset="0"/>
              <a:cs typeface="Tahoma" pitchFamily="-112" charset="0"/>
            </a:endParaRPr>
          </a:p>
          <a:p>
            <a:pPr>
              <a:defRPr/>
            </a:pPr>
            <a:endParaRPr lang="en-US" sz="2400" dirty="0">
              <a:latin typeface="Tahoma" pitchFamily="-112" charset="0"/>
              <a:ea typeface="Tahoma" pitchFamily="-112" charset="0"/>
              <a:cs typeface="Tahoma" pitchFamily="-112" charset="0"/>
            </a:endParaRPr>
          </a:p>
          <a:p>
            <a:pPr>
              <a:buFont typeface="Arial"/>
              <a:buChar char="•"/>
              <a:defRPr/>
            </a:pPr>
            <a:r>
              <a:rPr lang="en-US" sz="2400" dirty="0">
                <a:latin typeface="Tahoma" pitchFamily="-112" charset="0"/>
                <a:ea typeface="Tahoma" pitchFamily="-112" charset="0"/>
                <a:cs typeface="Tahoma" pitchFamily="-112" charset="0"/>
              </a:rPr>
              <a:t>Keep your home clean and in</a:t>
            </a:r>
          </a:p>
          <a:p>
            <a:pPr>
              <a:defRPr/>
            </a:pPr>
            <a:r>
              <a:rPr lang="en-US" sz="2400" dirty="0">
                <a:latin typeface="Tahoma" pitchFamily="-112" charset="0"/>
                <a:ea typeface="Tahoma" pitchFamily="-112" charset="0"/>
                <a:cs typeface="Tahoma" pitchFamily="-112" charset="0"/>
              </a:rPr>
              <a:t>good condition.</a:t>
            </a:r>
          </a:p>
          <a:p>
            <a:pPr>
              <a:buFont typeface="Arial"/>
              <a:buChar char="•"/>
              <a:defRPr/>
            </a:pPr>
            <a:endParaRPr lang="en-US" sz="2400" dirty="0">
              <a:latin typeface="Tahoma" pitchFamily="-112" charset="0"/>
              <a:ea typeface="Tahoma" pitchFamily="-112" charset="0"/>
              <a:cs typeface="Tahoma" pitchFamily="-112" charset="0"/>
            </a:endParaRPr>
          </a:p>
          <a:p>
            <a:pPr>
              <a:buFont typeface="Arial"/>
              <a:buChar char="•"/>
              <a:defRPr/>
            </a:pPr>
            <a:r>
              <a:rPr lang="en-US" sz="2400" dirty="0">
                <a:latin typeface="Tahoma" pitchFamily="-112" charset="0"/>
                <a:ea typeface="Tahoma" pitchFamily="-112" charset="0"/>
                <a:cs typeface="Tahoma" pitchFamily="-112" charset="0"/>
              </a:rPr>
              <a:t>Pay rent by due date.</a:t>
            </a:r>
          </a:p>
          <a:p>
            <a:pPr>
              <a:buFont typeface="Arial"/>
              <a:buChar char="•"/>
              <a:defRPr/>
            </a:pPr>
            <a:endParaRPr lang="en-US" sz="2400" dirty="0">
              <a:latin typeface="Tahoma" pitchFamily="-112" charset="0"/>
              <a:ea typeface="Tahoma" pitchFamily="-112" charset="0"/>
              <a:cs typeface="Tahoma" pitchFamily="-112" charset="0"/>
            </a:endParaRPr>
          </a:p>
          <a:p>
            <a:pPr>
              <a:buFont typeface="Arial"/>
              <a:buChar char="•"/>
              <a:defRPr/>
            </a:pPr>
            <a:r>
              <a:rPr lang="en-US" sz="2400" dirty="0">
                <a:latin typeface="Tahoma" pitchFamily="-112" charset="0"/>
                <a:ea typeface="Tahoma" pitchFamily="-112" charset="0"/>
                <a:cs typeface="Tahoma" pitchFamily="-112" charset="0"/>
              </a:rPr>
              <a:t>Don’t allow other people to </a:t>
            </a:r>
          </a:p>
          <a:p>
            <a:pPr>
              <a:defRPr/>
            </a:pPr>
            <a:r>
              <a:rPr lang="en-US" sz="2400" dirty="0">
                <a:latin typeface="Tahoma" pitchFamily="-112" charset="0"/>
                <a:ea typeface="Tahoma" pitchFamily="-112" charset="0"/>
                <a:cs typeface="Tahoma" pitchFamily="-112" charset="0"/>
              </a:rPr>
              <a:t>live there if their name is not on the lease.</a:t>
            </a:r>
          </a:p>
          <a:p>
            <a:pPr>
              <a:defRPr/>
            </a:pPr>
            <a:endParaRPr lang="en-US" sz="2000" dirty="0">
              <a:latin typeface="Tahoma" pitchFamily="-112" charset="0"/>
              <a:ea typeface="Tahoma" pitchFamily="-112" charset="0"/>
              <a:cs typeface="Tahoma" pitchFamily="-112" charset="0"/>
            </a:endParaRPr>
          </a:p>
          <a:p>
            <a:pPr lvl="8" defTabSz="457200">
              <a:defRPr/>
            </a:pPr>
            <a:endParaRPr lang="en-US" sz="2000" dirty="0">
              <a:latin typeface="Tahoma" pitchFamily="-112" charset="0"/>
              <a:ea typeface="Tahoma" pitchFamily="-112" charset="0"/>
              <a:cs typeface="Tahoma" pitchFamily="-112" charset="0"/>
            </a:endParaRPr>
          </a:p>
          <a:p>
            <a:pPr lvl="8" defTabSz="457200">
              <a:defRPr/>
            </a:pPr>
            <a:endParaRPr lang="en-US" sz="2000" dirty="0">
              <a:latin typeface="Tahoma" pitchFamily="-112" charset="0"/>
              <a:ea typeface="Tahoma" pitchFamily="-112" charset="0"/>
              <a:cs typeface="Tahoma" pitchFamily="-112" charset="0"/>
            </a:endParaRPr>
          </a:p>
          <a:p>
            <a:pPr lvl="8" defTabSz="457200">
              <a:defRPr/>
            </a:pPr>
            <a:endParaRPr lang="en-US" sz="2000" dirty="0">
              <a:latin typeface="Tahoma" pitchFamily="-112" charset="0"/>
              <a:ea typeface="Tahoma" pitchFamily="-112" charset="0"/>
              <a:cs typeface="Tahoma" pitchFamily="-112" charset="0"/>
            </a:endParaRPr>
          </a:p>
          <a:p>
            <a:pPr lvl="8" defTabSz="457200">
              <a:buFont typeface="Arial"/>
              <a:buChar char="•"/>
              <a:defRPr/>
            </a:pPr>
            <a:r>
              <a:rPr lang="en-US" sz="2400" dirty="0">
                <a:latin typeface="Tahoma" pitchFamily="-112" charset="0"/>
                <a:ea typeface="Tahoma" pitchFamily="-112" charset="0"/>
                <a:cs typeface="Tahoma" pitchFamily="-112" charset="0"/>
              </a:rPr>
              <a:t>The lease is a </a:t>
            </a:r>
            <a:r>
              <a:rPr lang="en-US" sz="2400" u="sng" dirty="0">
                <a:latin typeface="Tahoma" pitchFamily="-112" charset="0"/>
                <a:ea typeface="Tahoma" pitchFamily="-112" charset="0"/>
                <a:cs typeface="Tahoma" pitchFamily="-112" charset="0"/>
              </a:rPr>
              <a:t>legal</a:t>
            </a:r>
            <a:r>
              <a:rPr lang="en-US" sz="2400" dirty="0">
                <a:latin typeface="Tahoma" pitchFamily="-112" charset="0"/>
                <a:ea typeface="Tahoma" pitchFamily="-112" charset="0"/>
                <a:cs typeface="Tahoma" pitchFamily="-112" charset="0"/>
              </a:rPr>
              <a:t>  document. By   signing it, you agree to obey its rules.  Be sure to keep a copy.</a:t>
            </a:r>
          </a:p>
        </p:txBody>
      </p:sp>
      <p:pic>
        <p:nvPicPr>
          <p:cNvPr id="25603" name="Picture 7" descr="artlife_rf_photo_of_woman_vacuuming.jpg"/>
          <p:cNvPicPr>
            <a:picLocks noChangeAspect="1"/>
          </p:cNvPicPr>
          <p:nvPr/>
        </p:nvPicPr>
        <p:blipFill>
          <a:blip r:embed="rId2" cstate="print"/>
          <a:srcRect/>
          <a:stretch>
            <a:fillRect/>
          </a:stretch>
        </p:blipFill>
        <p:spPr bwMode="auto">
          <a:xfrm>
            <a:off x="4648200" y="1066800"/>
            <a:ext cx="4121150" cy="2362200"/>
          </a:xfrm>
          <a:prstGeom prst="rect">
            <a:avLst/>
          </a:prstGeom>
          <a:noFill/>
          <a:ln w="9525">
            <a:noFill/>
            <a:miter lim="800000"/>
            <a:headEnd/>
            <a:tailEnd/>
          </a:ln>
        </p:spPr>
      </p:pic>
      <p:pic>
        <p:nvPicPr>
          <p:cNvPr id="25604" name="Picture 8" descr="landlord-tenant-lease-agreement.jpg"/>
          <p:cNvPicPr>
            <a:picLocks noChangeAspect="1"/>
          </p:cNvPicPr>
          <p:nvPr/>
        </p:nvPicPr>
        <p:blipFill>
          <a:blip r:embed="rId3" cstate="print"/>
          <a:srcRect/>
          <a:stretch>
            <a:fillRect/>
          </a:stretch>
        </p:blipFill>
        <p:spPr bwMode="auto">
          <a:xfrm>
            <a:off x="228600" y="4038600"/>
            <a:ext cx="3657600" cy="222885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304800"/>
            <a:ext cx="8186738" cy="838200"/>
          </a:xfrm>
        </p:spPr>
        <p:txBody>
          <a:bodyPr/>
          <a:lstStyle/>
          <a:p>
            <a:pPr algn="ctr" eaLnBrk="1" hangingPunct="1"/>
            <a:r>
              <a:rPr lang="en-US" b="1" smtClean="0">
                <a:solidFill>
                  <a:srgbClr val="0B0A99"/>
                </a:solidFill>
                <a:latin typeface="Tahoma" pitchFamily="34" charset="0"/>
                <a:ea typeface="ＭＳ Ｐゴシック" charset="-128"/>
                <a:cs typeface="Tahoma" pitchFamily="34" charset="0"/>
              </a:rPr>
              <a:t>YOUR MOVE-OUT</a:t>
            </a:r>
          </a:p>
        </p:txBody>
      </p:sp>
      <p:sp>
        <p:nvSpPr>
          <p:cNvPr id="26626" name="Content Placeholder 2"/>
          <p:cNvSpPr>
            <a:spLocks noGrp="1"/>
          </p:cNvSpPr>
          <p:nvPr>
            <p:ph idx="1"/>
          </p:nvPr>
        </p:nvSpPr>
        <p:spPr>
          <a:xfrm>
            <a:off x="457200" y="1219200"/>
            <a:ext cx="8153400" cy="5334000"/>
          </a:xfrm>
        </p:spPr>
        <p:txBody>
          <a:bodyPr/>
          <a:lstStyle/>
          <a:p>
            <a:pPr indent="0" eaLnBrk="1" hangingPunct="1">
              <a:lnSpc>
                <a:spcPct val="150000"/>
              </a:lnSpc>
            </a:pPr>
            <a:r>
              <a:rPr lang="en-US" sz="2400" smtClean="0">
                <a:solidFill>
                  <a:srgbClr val="000090"/>
                </a:solidFill>
                <a:latin typeface="Tahoma" pitchFamily="34" charset="0"/>
                <a:ea typeface="ＭＳ Ｐゴシック" charset="-128"/>
                <a:cs typeface="Tahoma" pitchFamily="34" charset="0"/>
              </a:rPr>
              <a:t>Consult your lease and give required notice.</a:t>
            </a:r>
          </a:p>
          <a:p>
            <a:pPr indent="0" eaLnBrk="1" hangingPunct="1">
              <a:lnSpc>
                <a:spcPct val="150000"/>
              </a:lnSpc>
            </a:pPr>
            <a:r>
              <a:rPr lang="en-US" sz="2400" smtClean="0">
                <a:solidFill>
                  <a:srgbClr val="000090"/>
                </a:solidFill>
                <a:latin typeface="Tahoma" pitchFamily="34" charset="0"/>
                <a:ea typeface="ＭＳ Ｐゴシック" charset="-128"/>
                <a:cs typeface="Tahoma" pitchFamily="34" charset="0"/>
              </a:rPr>
              <a:t>Leave the property in the same or better condition as when you moved in.</a:t>
            </a:r>
          </a:p>
          <a:p>
            <a:pPr indent="0" eaLnBrk="1" hangingPunct="1">
              <a:lnSpc>
                <a:spcPct val="150000"/>
              </a:lnSpc>
            </a:pPr>
            <a:r>
              <a:rPr lang="en-US" sz="2400" smtClean="0">
                <a:solidFill>
                  <a:srgbClr val="000090"/>
                </a:solidFill>
                <a:latin typeface="Tahoma" pitchFamily="34" charset="0"/>
                <a:ea typeface="ＭＳ Ｐゴシック" charset="-128"/>
                <a:cs typeface="Tahoma" pitchFamily="34" charset="0"/>
              </a:rPr>
              <a:t>Do a walk-through with your landlord to check for any damages.  </a:t>
            </a:r>
          </a:p>
          <a:p>
            <a:pPr indent="0" eaLnBrk="1" hangingPunct="1">
              <a:lnSpc>
                <a:spcPct val="150000"/>
              </a:lnSpc>
            </a:pPr>
            <a:r>
              <a:rPr lang="en-US" sz="2400" smtClean="0">
                <a:solidFill>
                  <a:srgbClr val="000090"/>
                </a:solidFill>
                <a:latin typeface="Tahoma" pitchFamily="34" charset="0"/>
                <a:ea typeface="ＭＳ Ｐゴシック" charset="-128"/>
                <a:cs typeface="Tahoma" pitchFamily="34" charset="0"/>
              </a:rPr>
              <a:t>Use the dated photos you took when moving in as documentation.</a:t>
            </a:r>
          </a:p>
          <a:p>
            <a:pPr indent="0" eaLnBrk="1" hangingPunct="1">
              <a:buFontTx/>
              <a:buNone/>
            </a:pPr>
            <a:endParaRPr lang="en-US" sz="2400" smtClean="0">
              <a:solidFill>
                <a:srgbClr val="000090"/>
              </a:solidFill>
              <a:latin typeface="Tahoma" pitchFamily="34" charset="0"/>
              <a:ea typeface="ＭＳ Ｐゴシック" charset="-128"/>
              <a:cs typeface="Tahoma"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r>
              <a:rPr lang="en-US" sz="5000" b="1" i="1">
                <a:latin typeface="Tahoma" pitchFamily="34" charset="0"/>
              </a:rPr>
              <a:t>Being a Good Citizen</a:t>
            </a:r>
          </a:p>
        </p:txBody>
      </p:sp>
      <p:sp>
        <p:nvSpPr>
          <p:cNvPr id="5123" name="Rectangle 3"/>
          <p:cNvSpPr>
            <a:spLocks noGrp="1" noChangeArrowheads="1"/>
          </p:cNvSpPr>
          <p:nvPr>
            <p:ph idx="1"/>
          </p:nvPr>
        </p:nvSpPr>
        <p:spPr/>
        <p:txBody>
          <a:bodyPr/>
          <a:lstStyle/>
          <a:p>
            <a:r>
              <a:rPr lang="en-US">
                <a:latin typeface="Tahoma" pitchFamily="34" charset="0"/>
              </a:rPr>
              <a:t>YOU are responsible for your own safety.</a:t>
            </a:r>
          </a:p>
          <a:p>
            <a:pPr lvl="1"/>
            <a:r>
              <a:rPr lang="en-US">
                <a:latin typeface="Tahoma" pitchFamily="34" charset="0"/>
              </a:rPr>
              <a:t>Know emergency contact information</a:t>
            </a:r>
          </a:p>
          <a:p>
            <a:pPr lvl="1"/>
            <a:r>
              <a:rPr lang="en-US">
                <a:latin typeface="Tahoma" pitchFamily="34" charset="0"/>
              </a:rPr>
              <a:t>Lock your doors and windows</a:t>
            </a:r>
          </a:p>
          <a:p>
            <a:pPr lvl="1"/>
            <a:r>
              <a:rPr lang="en-US">
                <a:latin typeface="Tahoma" pitchFamily="34" charset="0"/>
              </a:rPr>
              <a:t>Don’t travel alone, especially at night</a:t>
            </a:r>
          </a:p>
          <a:p>
            <a:pPr lvl="1"/>
            <a:r>
              <a:rPr lang="en-US">
                <a:latin typeface="Tahoma" pitchFamily="34" charset="0"/>
              </a:rPr>
              <a:t>Report any crime by calling 911</a:t>
            </a:r>
          </a:p>
          <a:p>
            <a:pPr lvl="1"/>
            <a:r>
              <a:rPr lang="en-US">
                <a:latin typeface="Tahoma" pitchFamily="34" charset="0"/>
              </a:rPr>
              <a:t>Never use a basement or attic as a bedroom, these are traps in a fire.</a:t>
            </a:r>
          </a:p>
          <a:p>
            <a:pPr lvl="1"/>
            <a:endParaRPr lang="en-US">
              <a:latin typeface="Tahoma"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04800" y="152400"/>
            <a:ext cx="8839200" cy="990600"/>
          </a:xfrm>
        </p:spPr>
        <p:txBody>
          <a:bodyPr>
            <a:normAutofit/>
          </a:bodyPr>
          <a:lstStyle/>
          <a:p>
            <a:pPr eaLnBrk="1" hangingPunct="1"/>
            <a:r>
              <a:rPr lang="en-US" sz="4500" dirty="0" smtClean="0">
                <a:latin typeface="Arial Black" pitchFamily="34" charset="0"/>
                <a:ea typeface="Abadi MT Condensed Extra Bold" pitchFamily="-112" charset="0"/>
              </a:rPr>
              <a:t>Why Live On Campus?</a:t>
            </a:r>
          </a:p>
        </p:txBody>
      </p:sp>
      <p:pic>
        <p:nvPicPr>
          <p:cNvPr id="18436" name="Picture 9" descr="miami-students-studing-on-own2"/>
          <p:cNvPicPr>
            <a:picLocks noChangeAspect="1" noChangeArrowheads="1"/>
          </p:cNvPicPr>
          <p:nvPr/>
        </p:nvPicPr>
        <p:blipFill>
          <a:blip r:embed="rId2" cstate="print"/>
          <a:srcRect/>
          <a:stretch>
            <a:fillRect/>
          </a:stretch>
        </p:blipFill>
        <p:spPr bwMode="auto">
          <a:xfrm>
            <a:off x="5715000" y="1447800"/>
            <a:ext cx="3048000" cy="3170238"/>
          </a:xfrm>
          <a:prstGeom prst="rect">
            <a:avLst/>
          </a:prstGeom>
          <a:noFill/>
          <a:ln w="9525">
            <a:noFill/>
            <a:miter lim="800000"/>
            <a:headEnd/>
            <a:tailEnd/>
          </a:ln>
        </p:spPr>
      </p:pic>
      <p:sp>
        <p:nvSpPr>
          <p:cNvPr id="18437" name="Text Box 10"/>
          <p:cNvSpPr txBox="1">
            <a:spLocks noChangeArrowheads="1"/>
          </p:cNvSpPr>
          <p:nvPr/>
        </p:nvSpPr>
        <p:spPr bwMode="auto">
          <a:xfrm>
            <a:off x="381000" y="1981200"/>
            <a:ext cx="5257800" cy="2678113"/>
          </a:xfrm>
          <a:prstGeom prst="rect">
            <a:avLst/>
          </a:prstGeom>
          <a:noFill/>
          <a:ln w="9525">
            <a:noFill/>
            <a:miter lim="800000"/>
            <a:headEnd/>
            <a:tailEnd/>
          </a:ln>
        </p:spPr>
        <p:txBody>
          <a:bodyPr>
            <a:spAutoFit/>
          </a:bodyPr>
          <a:lstStyle/>
          <a:p>
            <a:pPr>
              <a:spcBef>
                <a:spcPct val="50000"/>
              </a:spcBef>
            </a:pPr>
            <a:r>
              <a:rPr lang="en-US" sz="2800">
                <a:latin typeface="Arial Narrow" pitchFamily="34" charset="0"/>
                <a:ea typeface="Abadi MT Condensed Light" pitchFamily="-112" charset="0"/>
              </a:rPr>
              <a:t>Students who live on campus statistically achieve higher academic success, are more engaged with faculty, more connected with campus, more likely to return for a second year, and go on to graduate.</a:t>
            </a:r>
          </a:p>
        </p:txBody>
      </p:sp>
      <p:pic>
        <p:nvPicPr>
          <p:cNvPr id="18438" name="Picture 8" descr="GC and Housing with Tag WHITE.eps"/>
          <p:cNvPicPr>
            <a:picLocks noChangeAspect="1"/>
          </p:cNvPicPr>
          <p:nvPr/>
        </p:nvPicPr>
        <p:blipFill>
          <a:blip r:embed="rId3" cstate="print"/>
          <a:srcRect/>
          <a:stretch>
            <a:fillRect/>
          </a:stretch>
        </p:blipFill>
        <p:spPr bwMode="auto">
          <a:xfrm>
            <a:off x="2057400" y="5226050"/>
            <a:ext cx="4648200" cy="1357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atin typeface="Tahoma" pitchFamily="34" charset="0"/>
              </a:rPr>
              <a:t>Fire</a:t>
            </a:r>
          </a:p>
        </p:txBody>
      </p:sp>
      <p:sp>
        <p:nvSpPr>
          <p:cNvPr id="6147" name="Rectangle 3"/>
          <p:cNvSpPr>
            <a:spLocks noGrp="1" noChangeArrowheads="1"/>
          </p:cNvSpPr>
          <p:nvPr>
            <p:ph idx="1"/>
          </p:nvPr>
        </p:nvSpPr>
        <p:spPr/>
        <p:txBody>
          <a:bodyPr/>
          <a:lstStyle/>
          <a:p>
            <a:r>
              <a:rPr lang="en-US">
                <a:latin typeface="Tahoma" pitchFamily="34" charset="0"/>
              </a:rPr>
              <a:t>80% of student fatalities due to fire occur in off-campus housing.</a:t>
            </a:r>
          </a:p>
          <a:p>
            <a:r>
              <a:rPr lang="en-US">
                <a:latin typeface="Tahoma" pitchFamily="34" charset="0"/>
              </a:rPr>
              <a:t>Know the location and proper use of fire extinguishers.</a:t>
            </a:r>
          </a:p>
          <a:p>
            <a:r>
              <a:rPr lang="en-US">
                <a:latin typeface="Tahoma" pitchFamily="34" charset="0"/>
              </a:rPr>
              <a:t>By law your landlord must provide fire alarms but you must test and maintain them.</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atin typeface="Tahoma" pitchFamily="34" charset="0"/>
              </a:rPr>
              <a:t>Fire Safety Check-list</a:t>
            </a:r>
          </a:p>
        </p:txBody>
      </p:sp>
      <p:sp>
        <p:nvSpPr>
          <p:cNvPr id="7171" name="Rectangle 3"/>
          <p:cNvSpPr>
            <a:spLocks noGrp="1" noChangeArrowheads="1"/>
          </p:cNvSpPr>
          <p:nvPr>
            <p:ph idx="1"/>
          </p:nvPr>
        </p:nvSpPr>
        <p:spPr/>
        <p:txBody>
          <a:bodyPr/>
          <a:lstStyle/>
          <a:p>
            <a:r>
              <a:rPr lang="en-US">
                <a:latin typeface="Tahoma" pitchFamily="34" charset="0"/>
                <a:cs typeface="Times New Roman" pitchFamily="18" charset="0"/>
              </a:rPr>
              <a:t>Smoke Alarms</a:t>
            </a:r>
            <a:r>
              <a:rPr lang="en-US">
                <a:latin typeface="Tahoma" pitchFamily="34" charset="0"/>
              </a:rPr>
              <a:t> </a:t>
            </a:r>
          </a:p>
          <a:p>
            <a:pPr lvl="1"/>
            <a:r>
              <a:rPr lang="en-US">
                <a:latin typeface="Tahoma" pitchFamily="34" charset="0"/>
                <a:cs typeface="Times New Roman" pitchFamily="18" charset="0"/>
              </a:rPr>
              <a:t>alarms are clean and in good working condition</a:t>
            </a:r>
            <a:r>
              <a:rPr lang="en-US">
                <a:latin typeface="Tahoma" pitchFamily="34" charset="0"/>
              </a:rPr>
              <a:t> </a:t>
            </a:r>
          </a:p>
          <a:p>
            <a:pPr lvl="1"/>
            <a:r>
              <a:rPr lang="en-US">
                <a:latin typeface="Tahoma" pitchFamily="34" charset="0"/>
                <a:cs typeface="Times New Roman" pitchFamily="18" charset="0"/>
              </a:rPr>
              <a:t>alarms are tested once a week</a:t>
            </a:r>
            <a:r>
              <a:rPr lang="en-US">
                <a:latin typeface="Tahoma" pitchFamily="34" charset="0"/>
              </a:rPr>
              <a:t> </a:t>
            </a:r>
          </a:p>
          <a:p>
            <a:pPr lvl="1"/>
            <a:r>
              <a:rPr lang="en-US">
                <a:latin typeface="Tahoma" pitchFamily="34" charset="0"/>
                <a:cs typeface="Times New Roman" pitchFamily="18" charset="0"/>
              </a:rPr>
              <a:t>alarms are installed in every bedroom, the kitchen, the attic, the basement, and on each floor of the building</a:t>
            </a:r>
            <a:r>
              <a:rPr lang="en-US">
                <a:latin typeface="Tahoma" pitchFamily="34" charset="0"/>
              </a:rPr>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atin typeface="Tahoma" pitchFamily="34" charset="0"/>
              </a:rPr>
              <a:t>Fire Safety Check-list</a:t>
            </a:r>
          </a:p>
        </p:txBody>
      </p:sp>
      <p:sp>
        <p:nvSpPr>
          <p:cNvPr id="8195" name="Rectangle 3"/>
          <p:cNvSpPr>
            <a:spLocks noGrp="1" noChangeArrowheads="1"/>
          </p:cNvSpPr>
          <p:nvPr>
            <p:ph idx="1"/>
          </p:nvPr>
        </p:nvSpPr>
        <p:spPr/>
        <p:txBody>
          <a:bodyPr/>
          <a:lstStyle/>
          <a:p>
            <a:pPr>
              <a:lnSpc>
                <a:spcPct val="90000"/>
              </a:lnSpc>
            </a:pPr>
            <a:r>
              <a:rPr lang="en-US">
                <a:latin typeface="Tahoma" pitchFamily="34" charset="0"/>
                <a:cs typeface="Times New Roman" pitchFamily="18" charset="0"/>
              </a:rPr>
              <a:t>Kitchen</a:t>
            </a:r>
          </a:p>
          <a:p>
            <a:pPr lvl="1">
              <a:lnSpc>
                <a:spcPct val="90000"/>
              </a:lnSpc>
            </a:pPr>
            <a:r>
              <a:rPr lang="en-US">
                <a:latin typeface="Tahoma" pitchFamily="34" charset="0"/>
                <a:cs typeface="Times New Roman" pitchFamily="18" charset="0"/>
              </a:rPr>
              <a:t>there is a fire extinguisher in the immediate area and you are familiar with its operation</a:t>
            </a:r>
            <a:r>
              <a:rPr lang="en-US">
                <a:latin typeface="Tahoma" pitchFamily="34" charset="0"/>
              </a:rPr>
              <a:t> </a:t>
            </a:r>
          </a:p>
          <a:p>
            <a:pPr lvl="1">
              <a:lnSpc>
                <a:spcPct val="90000"/>
              </a:lnSpc>
            </a:pPr>
            <a:r>
              <a:rPr lang="en-US">
                <a:latin typeface="Tahoma" pitchFamily="34" charset="0"/>
                <a:cs typeface="Times New Roman" pitchFamily="18" charset="0"/>
              </a:rPr>
              <a:t>flammable materials are away from the stove and other heating elements</a:t>
            </a:r>
            <a:r>
              <a:rPr lang="en-US">
                <a:latin typeface="Tahoma" pitchFamily="34" charset="0"/>
              </a:rPr>
              <a:t> </a:t>
            </a:r>
          </a:p>
          <a:p>
            <a:pPr lvl="1">
              <a:lnSpc>
                <a:spcPct val="90000"/>
              </a:lnSpc>
            </a:pPr>
            <a:r>
              <a:rPr lang="en-US">
                <a:latin typeface="Tahoma" pitchFamily="34" charset="0"/>
              </a:rPr>
              <a:t> </a:t>
            </a:r>
            <a:r>
              <a:rPr lang="en-US">
                <a:latin typeface="Tahoma" pitchFamily="34" charset="0"/>
                <a:cs typeface="Times New Roman" pitchFamily="18" charset="0"/>
              </a:rPr>
              <a:t>you know how to work all cooking appliances</a:t>
            </a:r>
            <a:r>
              <a:rPr lang="en-US">
                <a:latin typeface="Tahoma" pitchFamily="34" charset="0"/>
              </a:rPr>
              <a:t> </a:t>
            </a:r>
          </a:p>
          <a:p>
            <a:pPr lvl="1">
              <a:lnSpc>
                <a:spcPct val="90000"/>
              </a:lnSpc>
            </a:pPr>
            <a:r>
              <a:rPr lang="en-US">
                <a:latin typeface="Tahoma" pitchFamily="34" charset="0"/>
                <a:cs typeface="Times New Roman" pitchFamily="18" charset="0"/>
              </a:rPr>
              <a:t>the cooking areas are clean of grease</a:t>
            </a:r>
            <a:r>
              <a:rPr lang="en-US">
                <a:latin typeface="Tahoma" pitchFamily="34" charset="0"/>
              </a:rPr>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atin typeface="Tahoma" pitchFamily="34" charset="0"/>
              </a:rPr>
              <a:t>Fire Safety Check-list</a:t>
            </a:r>
          </a:p>
        </p:txBody>
      </p:sp>
      <p:sp>
        <p:nvSpPr>
          <p:cNvPr id="9219" name="Rectangle 3"/>
          <p:cNvSpPr>
            <a:spLocks noGrp="1" noChangeArrowheads="1"/>
          </p:cNvSpPr>
          <p:nvPr>
            <p:ph idx="1"/>
          </p:nvPr>
        </p:nvSpPr>
        <p:spPr/>
        <p:txBody>
          <a:bodyPr/>
          <a:lstStyle/>
          <a:p>
            <a:r>
              <a:rPr lang="en-US" sz="2700">
                <a:latin typeface="Tahoma" pitchFamily="34" charset="0"/>
                <a:cs typeface="Times New Roman" pitchFamily="18" charset="0"/>
              </a:rPr>
              <a:t>Electrical</a:t>
            </a:r>
            <a:r>
              <a:rPr lang="en-US" sz="2700">
                <a:latin typeface="Tahoma" pitchFamily="34" charset="0"/>
              </a:rPr>
              <a:t> </a:t>
            </a:r>
          </a:p>
          <a:p>
            <a:pPr lvl="1"/>
            <a:r>
              <a:rPr lang="en-US" sz="2200">
                <a:latin typeface="Tahoma" pitchFamily="34" charset="0"/>
              </a:rPr>
              <a:t>No </a:t>
            </a:r>
            <a:r>
              <a:rPr lang="en-US" sz="2200">
                <a:latin typeface="Tahoma" pitchFamily="34" charset="0"/>
                <a:cs typeface="Times New Roman" pitchFamily="18" charset="0"/>
              </a:rPr>
              <a:t>signs of frayed, exposed, burnt or otherwise damaged insulation and/or wiring</a:t>
            </a:r>
          </a:p>
          <a:p>
            <a:pPr lvl="1"/>
            <a:r>
              <a:rPr lang="en-US" sz="2200">
                <a:latin typeface="Tahoma" pitchFamily="34" charset="0"/>
                <a:cs typeface="Times New Roman" pitchFamily="18" charset="0"/>
              </a:rPr>
              <a:t>outlets and surge protectors are not overloaded</a:t>
            </a:r>
            <a:r>
              <a:rPr lang="en-US" sz="2200">
                <a:latin typeface="Tahoma" pitchFamily="34" charset="0"/>
              </a:rPr>
              <a:t> </a:t>
            </a:r>
          </a:p>
          <a:p>
            <a:pPr lvl="1"/>
            <a:r>
              <a:rPr lang="en-US" sz="2200">
                <a:latin typeface="Tahoma" pitchFamily="34" charset="0"/>
                <a:cs typeface="Times New Roman" pitchFamily="18" charset="0"/>
              </a:rPr>
              <a:t>extension cords are only used temporarily and are capable of handling the required current</a:t>
            </a:r>
            <a:r>
              <a:rPr lang="en-US" sz="2200">
                <a:latin typeface="Tahoma" pitchFamily="34" charset="0"/>
              </a:rPr>
              <a:t> </a:t>
            </a:r>
          </a:p>
          <a:p>
            <a:pPr lvl="1"/>
            <a:r>
              <a:rPr lang="en-US" sz="2200">
                <a:latin typeface="Tahoma" pitchFamily="34" charset="0"/>
                <a:cs typeface="Times New Roman" pitchFamily="18" charset="0"/>
              </a:rPr>
              <a:t>outlet plates adequately cover all wiring and are completely intact</a:t>
            </a:r>
            <a:r>
              <a:rPr lang="en-US" sz="2200">
                <a:latin typeface="Tahoma" pitchFamily="34" charset="0"/>
              </a:rPr>
              <a:t>  </a:t>
            </a:r>
          </a:p>
          <a:p>
            <a:pPr lvl="1"/>
            <a:endParaRPr lang="en-US" sz="2200">
              <a:latin typeface="Tahoma"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atin typeface="Tahoma" pitchFamily="34" charset="0"/>
              </a:rPr>
              <a:t>Fire Safety Check-list</a:t>
            </a:r>
          </a:p>
        </p:txBody>
      </p:sp>
      <p:sp>
        <p:nvSpPr>
          <p:cNvPr id="10243" name="Rectangle 3"/>
          <p:cNvSpPr>
            <a:spLocks noGrp="1" noChangeArrowheads="1"/>
          </p:cNvSpPr>
          <p:nvPr>
            <p:ph idx="1"/>
          </p:nvPr>
        </p:nvSpPr>
        <p:spPr/>
        <p:txBody>
          <a:bodyPr/>
          <a:lstStyle/>
          <a:p>
            <a:pPr>
              <a:lnSpc>
                <a:spcPct val="90000"/>
              </a:lnSpc>
            </a:pPr>
            <a:r>
              <a:rPr lang="en-US" sz="2700">
                <a:latin typeface="Tahoma" pitchFamily="34" charset="0"/>
                <a:cs typeface="Times New Roman" pitchFamily="18" charset="0"/>
              </a:rPr>
              <a:t>Exits</a:t>
            </a:r>
            <a:r>
              <a:rPr lang="en-US" sz="2700">
                <a:latin typeface="Tahoma" pitchFamily="34" charset="0"/>
              </a:rPr>
              <a:t> </a:t>
            </a:r>
          </a:p>
          <a:p>
            <a:pPr lvl="1">
              <a:lnSpc>
                <a:spcPct val="90000"/>
              </a:lnSpc>
            </a:pPr>
            <a:r>
              <a:rPr lang="en-US" sz="2200">
                <a:latin typeface="Tahoma" pitchFamily="34" charset="0"/>
              </a:rPr>
              <a:t>emergency </a:t>
            </a:r>
            <a:r>
              <a:rPr lang="en-US" sz="2200">
                <a:latin typeface="Tahoma" pitchFamily="34" charset="0"/>
                <a:cs typeface="Times New Roman" pitchFamily="18" charset="0"/>
              </a:rPr>
              <a:t>exits are easily accessible and unobstructed</a:t>
            </a:r>
            <a:r>
              <a:rPr lang="en-US" sz="2200">
                <a:latin typeface="Tahoma" pitchFamily="34" charset="0"/>
              </a:rPr>
              <a:t> </a:t>
            </a:r>
          </a:p>
          <a:p>
            <a:pPr lvl="1">
              <a:lnSpc>
                <a:spcPct val="90000"/>
              </a:lnSpc>
            </a:pPr>
            <a:r>
              <a:rPr lang="en-US" sz="2200">
                <a:latin typeface="Tahoma" pitchFamily="34" charset="0"/>
              </a:rPr>
              <a:t>exit </a:t>
            </a:r>
            <a:r>
              <a:rPr lang="en-US" sz="2200">
                <a:latin typeface="Tahoma" pitchFamily="34" charset="0"/>
                <a:cs typeface="Times New Roman" pitchFamily="18" charset="0"/>
              </a:rPr>
              <a:t>doors are operable from inside without a key</a:t>
            </a:r>
            <a:r>
              <a:rPr lang="en-US" sz="2200">
                <a:latin typeface="Tahoma" pitchFamily="34" charset="0"/>
              </a:rPr>
              <a:t> </a:t>
            </a:r>
          </a:p>
          <a:p>
            <a:pPr lvl="1">
              <a:lnSpc>
                <a:spcPct val="90000"/>
              </a:lnSpc>
            </a:pPr>
            <a:r>
              <a:rPr lang="en-US" sz="2200">
                <a:latin typeface="Tahoma" pitchFamily="34" charset="0"/>
              </a:rPr>
              <a:t>escape </a:t>
            </a:r>
            <a:r>
              <a:rPr lang="en-US" sz="2200">
                <a:latin typeface="Tahoma" pitchFamily="34" charset="0"/>
                <a:cs typeface="Times New Roman" pitchFamily="18" charset="0"/>
              </a:rPr>
              <a:t>windows can easily be opened</a:t>
            </a:r>
            <a:r>
              <a:rPr lang="en-US" sz="2200">
                <a:latin typeface="Tahoma" pitchFamily="34" charset="0"/>
              </a:rPr>
              <a:t> </a:t>
            </a:r>
          </a:p>
          <a:p>
            <a:pPr lvl="1">
              <a:lnSpc>
                <a:spcPct val="90000"/>
              </a:lnSpc>
            </a:pPr>
            <a:r>
              <a:rPr lang="en-US" sz="2200">
                <a:latin typeface="Tahoma" pitchFamily="34" charset="0"/>
              </a:rPr>
              <a:t>there</a:t>
            </a:r>
            <a:r>
              <a:rPr lang="en-US" sz="2200">
                <a:latin typeface="Tahoma" pitchFamily="34" charset="0"/>
                <a:cs typeface="Times New Roman" pitchFamily="18" charset="0"/>
              </a:rPr>
              <a:t> is an evacuation plan for each room</a:t>
            </a:r>
            <a:r>
              <a:rPr lang="en-US" sz="2200">
                <a:latin typeface="Tahoma" pitchFamily="34" charset="0"/>
              </a:rPr>
              <a:t> </a:t>
            </a:r>
          </a:p>
          <a:p>
            <a:pPr>
              <a:lnSpc>
                <a:spcPct val="90000"/>
              </a:lnSpc>
            </a:pPr>
            <a:r>
              <a:rPr lang="en-US" sz="2700">
                <a:latin typeface="Tahoma" pitchFamily="34" charset="0"/>
              </a:rPr>
              <a:t>Living Spaces</a:t>
            </a:r>
          </a:p>
          <a:p>
            <a:pPr lvl="1">
              <a:lnSpc>
                <a:spcPct val="90000"/>
              </a:lnSpc>
            </a:pPr>
            <a:r>
              <a:rPr lang="en-US" sz="2200">
                <a:latin typeface="Tahoma" pitchFamily="34" charset="0"/>
              </a:rPr>
              <a:t>Smoke detectors </a:t>
            </a:r>
            <a:r>
              <a:rPr lang="en-US" sz="2200">
                <a:latin typeface="Tahoma" pitchFamily="34" charset="0"/>
                <a:cs typeface="Times New Roman" pitchFamily="18" charset="0"/>
              </a:rPr>
              <a:t>are installed in each room</a:t>
            </a:r>
            <a:r>
              <a:rPr lang="en-US" sz="2200">
                <a:latin typeface="Tahoma" pitchFamily="34" charset="0"/>
              </a:rPr>
              <a:t> </a:t>
            </a:r>
          </a:p>
          <a:p>
            <a:pPr lvl="1">
              <a:lnSpc>
                <a:spcPct val="90000"/>
              </a:lnSpc>
            </a:pPr>
            <a:r>
              <a:rPr lang="en-US" sz="2200">
                <a:latin typeface="Tahoma" pitchFamily="34" charset="0"/>
              </a:rPr>
              <a:t>Flammable </a:t>
            </a:r>
            <a:r>
              <a:rPr lang="en-US" sz="2200">
                <a:latin typeface="Tahoma" pitchFamily="34" charset="0"/>
                <a:cs typeface="Times New Roman" pitchFamily="18" charset="0"/>
              </a:rPr>
              <a:t>items are at least 3 ft. away from heat sources</a:t>
            </a:r>
            <a:r>
              <a:rPr lang="en-US" sz="2200">
                <a:latin typeface="Tahoma" pitchFamily="34" charset="0"/>
              </a:rPr>
              <a:t> </a:t>
            </a:r>
          </a:p>
          <a:p>
            <a:pPr lvl="1">
              <a:lnSpc>
                <a:spcPct val="90000"/>
              </a:lnSpc>
              <a:buFont typeface="Wingdings" pitchFamily="2" charset="2"/>
              <a:buNone/>
            </a:pPr>
            <a:endParaRPr lang="en-US" sz="2200">
              <a:latin typeface="Tahoma" pitchFamily="34"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pPr>
              <a:lnSpc>
                <a:spcPct val="90000"/>
              </a:lnSpc>
            </a:pPr>
            <a:r>
              <a:rPr lang="en-US" dirty="0" smtClean="0">
                <a:latin typeface="Tahoma" pitchFamily="34" charset="0"/>
                <a:cs typeface="Times New Roman" pitchFamily="18" charset="0"/>
              </a:rPr>
              <a:t>Unreasonable noise prohibited.	</a:t>
            </a:r>
            <a:endParaRPr lang="en-US" dirty="0">
              <a:latin typeface="Tahoma" pitchFamily="34" charset="0"/>
              <a:cs typeface="Times New Roman" pitchFamily="18" charset="0"/>
            </a:endParaRPr>
          </a:p>
        </p:txBody>
      </p:sp>
      <p:sp>
        <p:nvSpPr>
          <p:cNvPr id="11267" name="Rectangle 3"/>
          <p:cNvSpPr>
            <a:spLocks noGrp="1" noChangeArrowheads="1"/>
          </p:cNvSpPr>
          <p:nvPr>
            <p:ph idx="1"/>
          </p:nvPr>
        </p:nvSpPr>
        <p:spPr/>
        <p:txBody>
          <a:bodyPr/>
          <a:lstStyle/>
          <a:p>
            <a:pPr>
              <a:lnSpc>
                <a:spcPct val="90000"/>
              </a:lnSpc>
            </a:pPr>
            <a:r>
              <a:rPr lang="en-US" dirty="0" smtClean="0">
                <a:latin typeface="Tahoma" pitchFamily="34" charset="0"/>
                <a:cs typeface="Times New Roman" pitchFamily="18" charset="0"/>
              </a:rPr>
              <a:t>The </a:t>
            </a:r>
            <a:r>
              <a:rPr lang="en-US" dirty="0">
                <a:latin typeface="Tahoma" pitchFamily="34" charset="0"/>
                <a:cs typeface="Times New Roman" pitchFamily="18" charset="0"/>
              </a:rPr>
              <a:t>creation of any unreasonable noise is prohibited. Unreasonable noise shall be any excessive or unusually loud sound which either annoys, disturbs, injures or endangers the comfort, repose, health, peace or safety of a reasonable person of normal sensibilities.</a:t>
            </a:r>
            <a:r>
              <a:rPr lang="en-US" dirty="0">
                <a:latin typeface="Tahoma" pitchFamily="34" charset="0"/>
              </a:rPr>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r>
              <a:rPr lang="en-US" sz="4000" dirty="0">
                <a:latin typeface="Tahoma" pitchFamily="34" charset="0"/>
              </a:rPr>
              <a:t>Examples of “Unreasonable Noises</a:t>
            </a:r>
            <a:r>
              <a:rPr lang="en-US" sz="4000" dirty="0" smtClean="0">
                <a:latin typeface="Tahoma" pitchFamily="34" charset="0"/>
              </a:rPr>
              <a:t>”</a:t>
            </a:r>
            <a:endParaRPr lang="en-US" sz="4000" dirty="0">
              <a:latin typeface="Tahoma" pitchFamily="34" charset="0"/>
            </a:endParaRPr>
          </a:p>
        </p:txBody>
      </p:sp>
      <p:sp>
        <p:nvSpPr>
          <p:cNvPr id="12291" name="Rectangle 3"/>
          <p:cNvSpPr>
            <a:spLocks noGrp="1" noChangeArrowheads="1"/>
          </p:cNvSpPr>
          <p:nvPr>
            <p:ph idx="1"/>
          </p:nvPr>
        </p:nvSpPr>
        <p:spPr/>
        <p:txBody>
          <a:bodyPr/>
          <a:lstStyle/>
          <a:p>
            <a:pPr>
              <a:lnSpc>
                <a:spcPct val="90000"/>
              </a:lnSpc>
            </a:pPr>
            <a:r>
              <a:rPr lang="en-US" sz="2200">
                <a:latin typeface="Tahoma" pitchFamily="34" charset="0"/>
              </a:rPr>
              <a:t>Vehicles: horns, loud engines, broken mufflers, etc.</a:t>
            </a:r>
          </a:p>
          <a:p>
            <a:pPr>
              <a:lnSpc>
                <a:spcPct val="90000"/>
              </a:lnSpc>
            </a:pPr>
            <a:r>
              <a:rPr lang="en-US" sz="2200">
                <a:latin typeface="Tahoma" pitchFamily="34" charset="0"/>
              </a:rPr>
              <a:t>Interference with activity: schools, institutions, places of worship, businesses, etc.</a:t>
            </a:r>
          </a:p>
          <a:p>
            <a:pPr>
              <a:lnSpc>
                <a:spcPct val="90000"/>
              </a:lnSpc>
            </a:pPr>
            <a:r>
              <a:rPr lang="en-US" sz="2200">
                <a:latin typeface="Tahoma" pitchFamily="34" charset="0"/>
              </a:rPr>
              <a:t>Use of loud tools, machinery equipment, etc, is prohibited 9pm-7am.</a:t>
            </a:r>
          </a:p>
          <a:p>
            <a:pPr>
              <a:lnSpc>
                <a:spcPct val="90000"/>
              </a:lnSpc>
            </a:pPr>
            <a:r>
              <a:rPr lang="en-US" sz="2200">
                <a:latin typeface="Tahoma" pitchFamily="34" charset="0"/>
              </a:rPr>
              <a:t>Screaming, parties, singing, social gatherings, animals/pets, etc.</a:t>
            </a:r>
          </a:p>
          <a:p>
            <a:pPr>
              <a:lnSpc>
                <a:spcPct val="90000"/>
              </a:lnSpc>
            </a:pPr>
            <a:r>
              <a:rPr lang="en-US" sz="2200">
                <a:latin typeface="Tahoma" pitchFamily="34" charset="0"/>
              </a:rPr>
              <a:t>No loud instruments (like drums), sound amplifiers, loud speakers, radio/stereo, television.</a:t>
            </a:r>
          </a:p>
          <a:p>
            <a:pPr lvl="1">
              <a:lnSpc>
                <a:spcPct val="90000"/>
              </a:lnSpc>
            </a:pPr>
            <a:endParaRPr lang="en-US" sz="1100">
              <a:latin typeface="Tahoma" pitchFamily="34" charset="0"/>
            </a:endParaRPr>
          </a:p>
          <a:p>
            <a:pPr lvl="1" algn="ctr">
              <a:lnSpc>
                <a:spcPct val="90000"/>
              </a:lnSpc>
              <a:buFont typeface="Wingdings" pitchFamily="2" charset="2"/>
              <a:buNone/>
            </a:pPr>
            <a:r>
              <a:rPr lang="en-US" sz="2000">
                <a:latin typeface="Tahoma" pitchFamily="34" charset="0"/>
              </a:rPr>
              <a:t>*Sounds should not be heard inside of any dwelling </a:t>
            </a:r>
          </a:p>
          <a:p>
            <a:pPr lvl="1" algn="ctr">
              <a:lnSpc>
                <a:spcPct val="90000"/>
              </a:lnSpc>
              <a:buFont typeface="Wingdings" pitchFamily="2" charset="2"/>
              <a:buNone/>
            </a:pPr>
            <a:r>
              <a:rPr lang="en-US" sz="2000">
                <a:latin typeface="Tahoma" pitchFamily="34" charset="0"/>
              </a:rPr>
              <a:t>that is across property boundaries*</a:t>
            </a:r>
            <a:r>
              <a:rPr lang="en-US" sz="2200">
                <a:latin typeface="Tahoma" pitchFamily="34" charset="0"/>
              </a:rPr>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r>
              <a:rPr lang="en-US" sz="5000" b="1" i="1">
                <a:latin typeface="Tahoma" pitchFamily="34" charset="0"/>
              </a:rPr>
              <a:t>Being a Good Tenant</a:t>
            </a:r>
          </a:p>
        </p:txBody>
      </p:sp>
      <p:sp>
        <p:nvSpPr>
          <p:cNvPr id="15363" name="Rectangle 3"/>
          <p:cNvSpPr>
            <a:spLocks noGrp="1" noChangeArrowheads="1"/>
          </p:cNvSpPr>
          <p:nvPr>
            <p:ph idx="1"/>
          </p:nvPr>
        </p:nvSpPr>
        <p:spPr/>
        <p:txBody>
          <a:bodyPr/>
          <a:lstStyle/>
          <a:p>
            <a:r>
              <a:rPr lang="en-US">
                <a:latin typeface="Tahoma" pitchFamily="34" charset="0"/>
              </a:rPr>
              <a:t>As a tenant you have many rights as well as responsibilities.</a:t>
            </a:r>
          </a:p>
          <a:p>
            <a:r>
              <a:rPr lang="en-US">
                <a:latin typeface="Tahoma" pitchFamily="34" charset="0"/>
              </a:rPr>
              <a:t>It is important you are familiar with both ends of the spectrum-know your rights as a tenant but also making sure you are fulfilling your responsibilities to your landlord.</a:t>
            </a:r>
          </a:p>
          <a:p>
            <a:pPr>
              <a:buFont typeface="Wingdings" pitchFamily="2" charset="2"/>
              <a:buNone/>
            </a:pPr>
            <a:endParaRPr lang="en-US">
              <a:latin typeface="Tahoma"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r>
              <a:rPr lang="en-US">
                <a:latin typeface="Tahoma" pitchFamily="34" charset="0"/>
              </a:rPr>
              <a:t>Common Things to Look Out For</a:t>
            </a:r>
          </a:p>
        </p:txBody>
      </p:sp>
      <p:sp>
        <p:nvSpPr>
          <p:cNvPr id="17411" name="Rectangle 3"/>
          <p:cNvSpPr>
            <a:spLocks noGrp="1" noChangeArrowheads="1"/>
          </p:cNvSpPr>
          <p:nvPr>
            <p:ph idx="1"/>
          </p:nvPr>
        </p:nvSpPr>
        <p:spPr/>
        <p:txBody>
          <a:bodyPr/>
          <a:lstStyle/>
          <a:p>
            <a:pPr>
              <a:lnSpc>
                <a:spcPct val="90000"/>
              </a:lnSpc>
            </a:pPr>
            <a:r>
              <a:rPr lang="en-US" sz="2700">
                <a:latin typeface="Tahoma" pitchFamily="34" charset="0"/>
              </a:rPr>
              <a:t>You are entitled to your privacy. Before entry, the landlord must provide you with advanced notice, usually at least 24 hours in advance and during reasonable hours.</a:t>
            </a:r>
          </a:p>
          <a:p>
            <a:pPr>
              <a:lnSpc>
                <a:spcPct val="90000"/>
              </a:lnSpc>
            </a:pPr>
            <a:r>
              <a:rPr lang="en-US" sz="2700">
                <a:latin typeface="Tahoma" pitchFamily="34" charset="0"/>
              </a:rPr>
              <a:t>It is illegal for a landlord to rent you a room in a basement or an attic unless equipped with a fire escape. Additionally, there must be a fire alarm in each bedroom.</a:t>
            </a:r>
          </a:p>
          <a:p>
            <a:pPr>
              <a:lnSpc>
                <a:spcPct val="90000"/>
              </a:lnSpc>
            </a:pPr>
            <a:r>
              <a:rPr lang="en-US" sz="2700">
                <a:latin typeface="Tahoma" pitchFamily="34" charset="0"/>
              </a:rPr>
              <a:t>Learn the difference between damage and “normal wear and tear”.</a:t>
            </a:r>
          </a:p>
          <a:p>
            <a:pPr>
              <a:lnSpc>
                <a:spcPct val="90000"/>
              </a:lnSpc>
            </a:pPr>
            <a:endParaRPr lang="en-US" sz="2700">
              <a:latin typeface="Tahoma"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atin typeface="Tahoma" pitchFamily="34" charset="0"/>
              </a:rPr>
              <a:t>Landlords</a:t>
            </a:r>
          </a:p>
        </p:txBody>
      </p:sp>
      <p:sp>
        <p:nvSpPr>
          <p:cNvPr id="18435" name="Rectangle 3"/>
          <p:cNvSpPr>
            <a:spLocks noGrp="1" noChangeArrowheads="1"/>
          </p:cNvSpPr>
          <p:nvPr>
            <p:ph idx="1"/>
          </p:nvPr>
        </p:nvSpPr>
        <p:spPr/>
        <p:txBody>
          <a:bodyPr/>
          <a:lstStyle/>
          <a:p>
            <a:r>
              <a:rPr lang="en-US">
                <a:latin typeface="Tahoma" pitchFamily="34" charset="0"/>
              </a:rPr>
              <a:t>The relationship between you and your landlord is business first.</a:t>
            </a:r>
          </a:p>
          <a:p>
            <a:r>
              <a:rPr lang="en-US">
                <a:latin typeface="Tahoma" pitchFamily="34" charset="0"/>
              </a:rPr>
              <a:t>Get everything in writing and keep copies of all correspondences.</a:t>
            </a:r>
          </a:p>
          <a:p>
            <a:pPr lvl="1"/>
            <a:r>
              <a:rPr lang="en-US">
                <a:latin typeface="Tahoma" pitchFamily="34" charset="0"/>
              </a:rPr>
              <a:t>This ensure you can hold your landlord accountable for things like repairs.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28600" y="76200"/>
            <a:ext cx="8915400" cy="1143000"/>
          </a:xfrm>
        </p:spPr>
        <p:txBody>
          <a:bodyPr/>
          <a:lstStyle/>
          <a:p>
            <a:pPr eaLnBrk="1" hangingPunct="1"/>
            <a:r>
              <a:rPr lang="en-US" dirty="0" smtClean="0">
                <a:latin typeface="Arial Black" pitchFamily="34" charset="0"/>
                <a:ea typeface="Abadi MT Condensed Extra Bold" pitchFamily="-112" charset="0"/>
              </a:rPr>
              <a:t>Why Live On Campus?</a:t>
            </a:r>
          </a:p>
        </p:txBody>
      </p:sp>
      <p:sp>
        <p:nvSpPr>
          <p:cNvPr id="19459" name="Rectangle 3"/>
          <p:cNvSpPr>
            <a:spLocks noGrp="1" noChangeArrowheads="1"/>
          </p:cNvSpPr>
          <p:nvPr>
            <p:ph idx="1"/>
          </p:nvPr>
        </p:nvSpPr>
        <p:spPr>
          <a:xfrm>
            <a:off x="304800" y="1371600"/>
            <a:ext cx="3810000" cy="3581400"/>
          </a:xfrm>
        </p:spPr>
        <p:txBody>
          <a:bodyPr/>
          <a:lstStyle/>
          <a:p>
            <a:pPr eaLnBrk="1" hangingPunct="1"/>
            <a:r>
              <a:rPr lang="en-US" dirty="0" smtClean="0">
                <a:latin typeface="Arial Narrow" pitchFamily="34" charset="0"/>
                <a:ea typeface="Abadi MT Condensed Light" pitchFamily="-112" charset="0"/>
              </a:rPr>
              <a:t>Develop time management skills</a:t>
            </a:r>
          </a:p>
          <a:p>
            <a:pPr eaLnBrk="1" hangingPunct="1">
              <a:buFontTx/>
              <a:buNone/>
            </a:pPr>
            <a:endParaRPr lang="en-US" dirty="0" smtClean="0">
              <a:latin typeface="Arial Narrow" pitchFamily="34" charset="0"/>
              <a:ea typeface="Abadi MT Condensed Light" pitchFamily="-112" charset="0"/>
            </a:endParaRPr>
          </a:p>
          <a:p>
            <a:pPr eaLnBrk="1" hangingPunct="1"/>
            <a:r>
              <a:rPr lang="en-US" dirty="0" smtClean="0">
                <a:latin typeface="Arial Narrow" pitchFamily="34" charset="0"/>
                <a:ea typeface="Abadi MT Condensed Light" pitchFamily="-112" charset="0"/>
              </a:rPr>
              <a:t>Living with peers and forming new friendships</a:t>
            </a:r>
          </a:p>
        </p:txBody>
      </p:sp>
      <p:pic>
        <p:nvPicPr>
          <p:cNvPr id="19461" name="Picture 5" descr="dsc0731"/>
          <p:cNvPicPr>
            <a:picLocks noChangeAspect="1" noChangeArrowheads="1"/>
          </p:cNvPicPr>
          <p:nvPr/>
        </p:nvPicPr>
        <p:blipFill>
          <a:blip r:embed="rId2" cstate="print"/>
          <a:srcRect/>
          <a:stretch>
            <a:fillRect/>
          </a:stretch>
        </p:blipFill>
        <p:spPr bwMode="auto">
          <a:xfrm>
            <a:off x="4038600" y="2514600"/>
            <a:ext cx="4724400" cy="3143250"/>
          </a:xfrm>
          <a:prstGeom prst="rect">
            <a:avLst/>
          </a:prstGeom>
          <a:noFill/>
          <a:ln w="9525">
            <a:noFill/>
            <a:miter lim="800000"/>
            <a:headEnd/>
            <a:tailEnd/>
          </a:ln>
        </p:spPr>
      </p:pic>
      <p:pic>
        <p:nvPicPr>
          <p:cNvPr id="19462" name="Picture 7" descr="GC and Housing with Tag WHITE.eps"/>
          <p:cNvPicPr>
            <a:picLocks noChangeAspect="1"/>
          </p:cNvPicPr>
          <p:nvPr/>
        </p:nvPicPr>
        <p:blipFill>
          <a:blip r:embed="rId3" cstate="print"/>
          <a:srcRect/>
          <a:stretch>
            <a:fillRect/>
          </a:stretch>
        </p:blipFill>
        <p:spPr bwMode="auto">
          <a:xfrm>
            <a:off x="2057400" y="5226050"/>
            <a:ext cx="4648200" cy="1357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atin typeface="Tahoma" pitchFamily="34" charset="0"/>
              </a:rPr>
              <a:t>Renter’s Insurance</a:t>
            </a:r>
          </a:p>
        </p:txBody>
      </p:sp>
      <p:sp>
        <p:nvSpPr>
          <p:cNvPr id="19459" name="Rectangle 3"/>
          <p:cNvSpPr>
            <a:spLocks noGrp="1" noChangeArrowheads="1"/>
          </p:cNvSpPr>
          <p:nvPr>
            <p:ph idx="1"/>
          </p:nvPr>
        </p:nvSpPr>
        <p:spPr/>
        <p:txBody>
          <a:bodyPr/>
          <a:lstStyle/>
          <a:p>
            <a:r>
              <a:rPr lang="en-US">
                <a:latin typeface="Tahoma" pitchFamily="34" charset="0"/>
              </a:rPr>
              <a:t>It is CHEAP; as little as $12/month</a:t>
            </a:r>
          </a:p>
          <a:p>
            <a:r>
              <a:rPr lang="en-US">
                <a:latin typeface="Tahoma" pitchFamily="34" charset="0"/>
              </a:rPr>
              <a:t>It can cover:</a:t>
            </a:r>
          </a:p>
          <a:p>
            <a:pPr lvl="1"/>
            <a:r>
              <a:rPr lang="en-US">
                <a:latin typeface="Tahoma" pitchFamily="34" charset="0"/>
              </a:rPr>
              <a:t>Stolen belongings (from your car as well as your home</a:t>
            </a:r>
          </a:p>
          <a:p>
            <a:pPr lvl="1"/>
            <a:r>
              <a:rPr lang="en-US">
                <a:latin typeface="Tahoma" pitchFamily="34" charset="0"/>
              </a:rPr>
              <a:t>Property damaged in a fire</a:t>
            </a:r>
          </a:p>
          <a:p>
            <a:pPr lvl="1"/>
            <a:r>
              <a:rPr lang="en-US">
                <a:latin typeface="Tahoma" pitchFamily="34" charset="0"/>
              </a:rPr>
              <a:t>Liability claims (your dog bites someone, someone falls in your home)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atin typeface="Tahoma" pitchFamily="34" charset="0"/>
              </a:rPr>
              <a:t>Tenant’s Responsibilities</a:t>
            </a:r>
          </a:p>
        </p:txBody>
      </p:sp>
      <p:sp>
        <p:nvSpPr>
          <p:cNvPr id="20483" name="Rectangle 3"/>
          <p:cNvSpPr>
            <a:spLocks noGrp="1" noChangeArrowheads="1"/>
          </p:cNvSpPr>
          <p:nvPr>
            <p:ph idx="1"/>
          </p:nvPr>
        </p:nvSpPr>
        <p:spPr/>
        <p:txBody>
          <a:bodyPr/>
          <a:lstStyle/>
          <a:p>
            <a:pPr>
              <a:lnSpc>
                <a:spcPct val="80000"/>
              </a:lnSpc>
            </a:pPr>
            <a:r>
              <a:rPr lang="en-US" sz="2400">
                <a:latin typeface="Tahoma" pitchFamily="34" charset="0"/>
              </a:rPr>
              <a:t>Keep any space you use clean and in good condition.</a:t>
            </a:r>
          </a:p>
          <a:p>
            <a:pPr>
              <a:lnSpc>
                <a:spcPct val="80000"/>
              </a:lnSpc>
            </a:pPr>
            <a:r>
              <a:rPr lang="en-US" sz="2400">
                <a:latin typeface="Tahoma" pitchFamily="34" charset="0"/>
              </a:rPr>
              <a:t>Maintain the smoke detector, fire extinguisher and carbon monoxide detector.  </a:t>
            </a:r>
          </a:p>
          <a:p>
            <a:pPr>
              <a:lnSpc>
                <a:spcPct val="80000"/>
              </a:lnSpc>
            </a:pPr>
            <a:r>
              <a:rPr lang="en-US" sz="2400">
                <a:latin typeface="Tahoma" pitchFamily="34" charset="0"/>
              </a:rPr>
              <a:t>Be respectful of the property, your landlord, your room/housemates and the neighbors. </a:t>
            </a:r>
          </a:p>
          <a:p>
            <a:pPr>
              <a:lnSpc>
                <a:spcPct val="80000"/>
              </a:lnSpc>
            </a:pPr>
            <a:r>
              <a:rPr lang="en-US" sz="2400">
                <a:latin typeface="Tahoma" pitchFamily="34" charset="0"/>
              </a:rPr>
              <a:t>Notify the landlord if you will be away for an extended period of time. You must still pay rent while away. </a:t>
            </a:r>
          </a:p>
          <a:p>
            <a:pPr>
              <a:lnSpc>
                <a:spcPct val="80000"/>
              </a:lnSpc>
            </a:pPr>
            <a:r>
              <a:rPr lang="en-US" sz="2400">
                <a:latin typeface="Tahoma" pitchFamily="34" charset="0"/>
              </a:rPr>
              <a:t>Repair any damage occurring to the apartment you or your guests have caused. Notify the landlord of such damages when the occur.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atin typeface="Tahoma" pitchFamily="34" charset="0"/>
              </a:rPr>
              <a:t>Tenant’s Responsibilities</a:t>
            </a:r>
          </a:p>
        </p:txBody>
      </p:sp>
      <p:sp>
        <p:nvSpPr>
          <p:cNvPr id="23555" name="Rectangle 3"/>
          <p:cNvSpPr>
            <a:spLocks noGrp="1" noChangeArrowheads="1"/>
          </p:cNvSpPr>
          <p:nvPr>
            <p:ph idx="1"/>
          </p:nvPr>
        </p:nvSpPr>
        <p:spPr/>
        <p:txBody>
          <a:bodyPr/>
          <a:lstStyle/>
          <a:p>
            <a:pPr>
              <a:lnSpc>
                <a:spcPct val="80000"/>
              </a:lnSpc>
            </a:pPr>
            <a:r>
              <a:rPr lang="en-US" sz="2300">
                <a:latin typeface="Tahoma" pitchFamily="34" charset="0"/>
              </a:rPr>
              <a:t>Give the landlord permission to enter the apartment at reasonable times and with advance notice (24 hours is common) to inspect or to make necessary repairs. </a:t>
            </a:r>
          </a:p>
          <a:p>
            <a:pPr>
              <a:lnSpc>
                <a:spcPct val="80000"/>
              </a:lnSpc>
            </a:pPr>
            <a:r>
              <a:rPr lang="en-US" sz="2300">
                <a:latin typeface="Tahoma" pitchFamily="34" charset="0"/>
              </a:rPr>
              <a:t>Know your lease agreement for the terms of moving out and return the key promptly thereafter.</a:t>
            </a:r>
          </a:p>
          <a:p>
            <a:pPr>
              <a:lnSpc>
                <a:spcPct val="80000"/>
              </a:lnSpc>
            </a:pPr>
            <a:r>
              <a:rPr lang="en-US" sz="2300">
                <a:latin typeface="Tahoma" pitchFamily="34" charset="0"/>
              </a:rPr>
              <a:t>Do not move additional people in without landlord approval. </a:t>
            </a:r>
          </a:p>
          <a:p>
            <a:pPr>
              <a:lnSpc>
                <a:spcPct val="80000"/>
              </a:lnSpc>
            </a:pPr>
            <a:r>
              <a:rPr lang="en-US" sz="2300">
                <a:latin typeface="Tahoma" pitchFamily="34" charset="0"/>
              </a:rPr>
              <a:t>Never sneak in a pet. It violates the terms of the rental agreement and isn’t fair to the animal. </a:t>
            </a:r>
          </a:p>
          <a:p>
            <a:pPr>
              <a:lnSpc>
                <a:spcPct val="80000"/>
              </a:lnSpc>
            </a:pPr>
            <a:r>
              <a:rPr lang="en-US" sz="2300">
                <a:latin typeface="Tahoma" pitchFamily="34" charset="0"/>
              </a:rPr>
              <a:t>Immediately notify the landlord if the apartment needs repair with a phone call and in writing.</a:t>
            </a:r>
          </a:p>
          <a:p>
            <a:pPr>
              <a:lnSpc>
                <a:spcPct val="80000"/>
              </a:lnSpc>
            </a:pPr>
            <a:r>
              <a:rPr lang="en-US" sz="2300">
                <a:latin typeface="Tahoma" pitchFamily="34" charset="0"/>
              </a:rPr>
              <a:t>Pay the rent on time. Failure to pay rent on time may result in late fees and can be the basis for eviction.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atin typeface="Tahoma" pitchFamily="34" charset="0"/>
              </a:rPr>
              <a:t>Money</a:t>
            </a:r>
          </a:p>
        </p:txBody>
      </p:sp>
      <p:sp>
        <p:nvSpPr>
          <p:cNvPr id="21507" name="Rectangle 3"/>
          <p:cNvSpPr>
            <a:spLocks noGrp="1" noChangeArrowheads="1"/>
          </p:cNvSpPr>
          <p:nvPr>
            <p:ph idx="1"/>
          </p:nvPr>
        </p:nvSpPr>
        <p:spPr/>
        <p:txBody>
          <a:bodyPr/>
          <a:lstStyle/>
          <a:p>
            <a:pPr>
              <a:lnSpc>
                <a:spcPct val="80000"/>
              </a:lnSpc>
            </a:pPr>
            <a:r>
              <a:rPr lang="en-US" sz="2800">
                <a:latin typeface="Tahoma" pitchFamily="34" charset="0"/>
              </a:rPr>
              <a:t>Create a budget:</a:t>
            </a:r>
          </a:p>
          <a:p>
            <a:pPr lvl="1">
              <a:lnSpc>
                <a:spcPct val="80000"/>
              </a:lnSpc>
            </a:pPr>
            <a:r>
              <a:rPr lang="en-US" sz="2200">
                <a:latin typeface="Tahoma" pitchFamily="34" charset="0"/>
              </a:rPr>
              <a:t>1.  Gather every financial statement you can—the more information you have concerning your income and expenses the better.</a:t>
            </a:r>
          </a:p>
          <a:p>
            <a:pPr lvl="1">
              <a:lnSpc>
                <a:spcPct val="80000"/>
              </a:lnSpc>
            </a:pPr>
            <a:r>
              <a:rPr lang="en-US" sz="2200">
                <a:latin typeface="Tahoma" pitchFamily="34" charset="0"/>
              </a:rPr>
              <a:t>2.  Record all sources of income you have, remember to account for taxes.</a:t>
            </a:r>
          </a:p>
          <a:p>
            <a:pPr lvl="1">
              <a:lnSpc>
                <a:spcPct val="80000"/>
              </a:lnSpc>
            </a:pPr>
            <a:r>
              <a:rPr lang="en-US" sz="2200">
                <a:latin typeface="Tahoma" pitchFamily="34" charset="0"/>
              </a:rPr>
              <a:t>3.  Create a list of monthly expenses (everything from tuition and grocery costs to movie tickets and cell phone bills).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atin typeface="Tahoma" pitchFamily="34" charset="0"/>
              </a:rPr>
              <a:t>Money</a:t>
            </a:r>
          </a:p>
        </p:txBody>
      </p:sp>
      <p:sp>
        <p:nvSpPr>
          <p:cNvPr id="24579" name="Rectangle 3"/>
          <p:cNvSpPr>
            <a:spLocks noGrp="1" noChangeArrowheads="1"/>
          </p:cNvSpPr>
          <p:nvPr>
            <p:ph idx="1"/>
          </p:nvPr>
        </p:nvSpPr>
        <p:spPr/>
        <p:txBody>
          <a:bodyPr/>
          <a:lstStyle/>
          <a:p>
            <a:pPr lvl="1">
              <a:lnSpc>
                <a:spcPct val="80000"/>
              </a:lnSpc>
            </a:pPr>
            <a:r>
              <a:rPr lang="en-US" sz="2200">
                <a:latin typeface="Tahoma" pitchFamily="34" charset="0"/>
              </a:rPr>
              <a:t>4.  Break expenses into two categories: fixed and variable. Fixed expenses are generally the same and can’t be changed from month to month (ex: payment plan for tuition, car insurance). Variable expenses can change from month to month (ex: entertainment costs, ordering food).</a:t>
            </a:r>
          </a:p>
          <a:p>
            <a:pPr lvl="1">
              <a:lnSpc>
                <a:spcPct val="80000"/>
              </a:lnSpc>
            </a:pPr>
            <a:r>
              <a:rPr lang="en-US" sz="2200">
                <a:latin typeface="Tahoma" pitchFamily="34" charset="0"/>
              </a:rPr>
              <a:t>5.  Total your monthly income and your monthly expenses.</a:t>
            </a:r>
          </a:p>
          <a:p>
            <a:pPr lvl="1">
              <a:lnSpc>
                <a:spcPct val="80000"/>
              </a:lnSpc>
            </a:pPr>
            <a:r>
              <a:rPr lang="en-US" sz="2200">
                <a:latin typeface="Tahoma" pitchFamily="34" charset="0"/>
              </a:rPr>
              <a:t>6.  Adjust expenses as necessary to make sure they fall within your means.  Usually you can cut some variable expenses—these are more likely to be the things that you waste money on.  </a:t>
            </a:r>
          </a:p>
          <a:p>
            <a:pPr lvl="1">
              <a:lnSpc>
                <a:spcPct val="80000"/>
              </a:lnSpc>
            </a:pPr>
            <a:r>
              <a:rPr lang="en-US" sz="2200">
                <a:latin typeface="Tahoma" pitchFamily="34" charset="0"/>
              </a:rPr>
              <a:t>7.  Review your budget monthly to make sure your actual expenses match your estimates and edit as needed.</a:t>
            </a:r>
          </a:p>
          <a:p>
            <a:pPr>
              <a:lnSpc>
                <a:spcPct val="80000"/>
              </a:lnSpc>
            </a:pPr>
            <a:endParaRPr lang="en-US" sz="22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a:bodyPr>
          <a:lstStyle/>
          <a:p>
            <a:r>
              <a:rPr lang="en-US" sz="5000" b="1" i="1">
                <a:latin typeface="Tahoma" pitchFamily="34" charset="0"/>
              </a:rPr>
              <a:t>Being a Good Neighbor</a:t>
            </a:r>
          </a:p>
        </p:txBody>
      </p:sp>
      <p:sp>
        <p:nvSpPr>
          <p:cNvPr id="22531" name="Rectangle 3"/>
          <p:cNvSpPr>
            <a:spLocks noGrp="1" noChangeArrowheads="1"/>
          </p:cNvSpPr>
          <p:nvPr>
            <p:ph idx="1"/>
          </p:nvPr>
        </p:nvSpPr>
        <p:spPr/>
        <p:txBody>
          <a:bodyPr/>
          <a:lstStyle/>
          <a:p>
            <a:r>
              <a:rPr lang="en-US" sz="2700">
                <a:latin typeface="Tahoma" pitchFamily="34" charset="0"/>
              </a:rPr>
              <a:t>Replace anything that belongs to your neighbor that you, your friends, or your pets break, dirty, or ruin.</a:t>
            </a:r>
          </a:p>
          <a:p>
            <a:r>
              <a:rPr lang="en-US" sz="2700">
                <a:latin typeface="Tahoma" pitchFamily="34" charset="0"/>
              </a:rPr>
              <a:t>Interact with and learn from neighbors who have different cultural backgrounds from your own.</a:t>
            </a:r>
          </a:p>
          <a:p>
            <a:r>
              <a:rPr lang="en-US" sz="2700">
                <a:latin typeface="Tahoma" pitchFamily="34" charset="0"/>
              </a:rPr>
              <a:t>Minimize the noise produced from your property especially at night and on weekdays.</a:t>
            </a:r>
            <a:endParaRPr lang="en-US" sz="2700" b="1">
              <a:latin typeface="Tahoma" pitchFamily="34" charset="0"/>
            </a:endParaRPr>
          </a:p>
          <a:p>
            <a:endParaRPr lang="en-US" sz="27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b="1">
                <a:latin typeface="Tahoma" pitchFamily="34" charset="0"/>
              </a:rPr>
              <a:t>Planning a Get Together</a:t>
            </a:r>
          </a:p>
        </p:txBody>
      </p:sp>
      <p:sp>
        <p:nvSpPr>
          <p:cNvPr id="3075" name="Rectangle 3"/>
          <p:cNvSpPr>
            <a:spLocks noGrp="1" noChangeArrowheads="1"/>
          </p:cNvSpPr>
          <p:nvPr>
            <p:ph idx="1"/>
          </p:nvPr>
        </p:nvSpPr>
        <p:spPr/>
        <p:txBody>
          <a:bodyPr/>
          <a:lstStyle/>
          <a:p>
            <a:pPr>
              <a:lnSpc>
                <a:spcPct val="80000"/>
              </a:lnSpc>
            </a:pPr>
            <a:r>
              <a:rPr lang="en-US" sz="2800">
                <a:latin typeface="Tahoma" pitchFamily="34" charset="0"/>
              </a:rPr>
              <a:t>Make sure cars are parked in appropriate areas.</a:t>
            </a:r>
          </a:p>
          <a:p>
            <a:pPr>
              <a:lnSpc>
                <a:spcPct val="80000"/>
              </a:lnSpc>
            </a:pPr>
            <a:r>
              <a:rPr lang="en-US" sz="2800">
                <a:latin typeface="Tahoma" pitchFamily="34" charset="0"/>
              </a:rPr>
              <a:t>Let your neighbors know when you are planning something and find out their concerns. Give them your phone number so they can call you (before they call the police) if it gets too loud.</a:t>
            </a:r>
          </a:p>
          <a:p>
            <a:pPr>
              <a:lnSpc>
                <a:spcPct val="80000"/>
              </a:lnSpc>
            </a:pPr>
            <a:r>
              <a:rPr lang="en-US" sz="2800">
                <a:latin typeface="Tahoma" pitchFamily="34" charset="0"/>
              </a:rPr>
              <a:t>If alcohol is present, make sure everyone can legally drink. Serve food and make non-alcoholic drinks available. If people under 21 are present and drinking, you may be held legally responsible and arrested.</a:t>
            </a:r>
          </a:p>
          <a:p>
            <a:pPr>
              <a:lnSpc>
                <a:spcPct val="80000"/>
              </a:lnSpc>
            </a:pPr>
            <a:endParaRPr lang="en-US" sz="28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b="1">
                <a:latin typeface="Tahoma" pitchFamily="34" charset="0"/>
              </a:rPr>
              <a:t>Planning a Get Together</a:t>
            </a:r>
          </a:p>
        </p:txBody>
      </p:sp>
      <p:sp>
        <p:nvSpPr>
          <p:cNvPr id="25603" name="Rectangle 3"/>
          <p:cNvSpPr>
            <a:spLocks noGrp="1" noChangeArrowheads="1"/>
          </p:cNvSpPr>
          <p:nvPr>
            <p:ph idx="1"/>
          </p:nvPr>
        </p:nvSpPr>
        <p:spPr/>
        <p:txBody>
          <a:bodyPr/>
          <a:lstStyle/>
          <a:p>
            <a:pPr>
              <a:lnSpc>
                <a:spcPct val="90000"/>
              </a:lnSpc>
            </a:pPr>
            <a:r>
              <a:rPr lang="en-US" sz="2700">
                <a:latin typeface="Tahoma" pitchFamily="34" charset="0"/>
              </a:rPr>
              <a:t>Throughout the event go outside and check how loud it is. If you cross your property line and can hear noise, by law, it is too loud.</a:t>
            </a:r>
          </a:p>
          <a:p>
            <a:pPr>
              <a:lnSpc>
                <a:spcPct val="90000"/>
              </a:lnSpc>
            </a:pPr>
            <a:r>
              <a:rPr lang="en-US" sz="2700">
                <a:latin typeface="Tahoma" pitchFamily="34" charset="0"/>
              </a:rPr>
              <a:t>Discourage guests and friends from wandering away from your apartment/house.</a:t>
            </a:r>
          </a:p>
          <a:p>
            <a:pPr>
              <a:lnSpc>
                <a:spcPct val="90000"/>
              </a:lnSpc>
            </a:pPr>
            <a:r>
              <a:rPr lang="en-US" sz="2700">
                <a:latin typeface="Tahoma" pitchFamily="34" charset="0"/>
              </a:rPr>
              <a:t>Clean up any mess after your get together and generally maintain your property.</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z="5000" b="1" i="1">
                <a:latin typeface="Tahoma" pitchFamily="34" charset="0"/>
              </a:rPr>
              <a:t>Being a Good Student</a:t>
            </a:r>
          </a:p>
        </p:txBody>
      </p:sp>
      <p:sp>
        <p:nvSpPr>
          <p:cNvPr id="26627" name="Rectangle 3"/>
          <p:cNvSpPr>
            <a:spLocks noGrp="1" noChangeArrowheads="1"/>
          </p:cNvSpPr>
          <p:nvPr>
            <p:ph idx="1"/>
          </p:nvPr>
        </p:nvSpPr>
        <p:spPr/>
        <p:txBody>
          <a:bodyPr/>
          <a:lstStyle/>
          <a:p>
            <a:r>
              <a:rPr lang="en-US" sz="2700">
                <a:latin typeface="Tahoma" pitchFamily="34" charset="0"/>
              </a:rPr>
              <a:t>Remember that ultimately you are still here for your education.</a:t>
            </a:r>
          </a:p>
          <a:p>
            <a:r>
              <a:rPr lang="en-US" sz="2700">
                <a:latin typeface="Tahoma" pitchFamily="34" charset="0"/>
              </a:rPr>
              <a:t>But also keep in mind that ALL student services are still available to you:</a:t>
            </a:r>
          </a:p>
          <a:p>
            <a:pPr lvl="1"/>
            <a:r>
              <a:rPr lang="en-US" sz="2200">
                <a:latin typeface="Tahoma" pitchFamily="34" charset="0"/>
              </a:rPr>
              <a:t>Counseling Center</a:t>
            </a:r>
          </a:p>
          <a:p>
            <a:pPr lvl="1"/>
            <a:r>
              <a:rPr lang="en-US" sz="2200">
                <a:latin typeface="Tahoma" pitchFamily="34" charset="0"/>
              </a:rPr>
              <a:t>Gym</a:t>
            </a:r>
          </a:p>
          <a:p>
            <a:pPr lvl="1"/>
            <a:r>
              <a:rPr lang="en-US" sz="2200">
                <a:latin typeface="Tahoma" pitchFamily="34" charset="0"/>
              </a:rPr>
              <a:t>Health Center</a:t>
            </a:r>
          </a:p>
          <a:p>
            <a:pPr lvl="1"/>
            <a:r>
              <a:rPr lang="en-US" sz="2200">
                <a:latin typeface="Tahoma" pitchFamily="34" charset="0"/>
              </a:rPr>
              <a:t>Meal Plans</a:t>
            </a:r>
          </a:p>
          <a:p>
            <a:pPr lvl="1"/>
            <a:r>
              <a:rPr lang="en-US" sz="2200">
                <a:latin typeface="Tahoma" pitchFamily="34" charset="0"/>
              </a:rPr>
              <a:t>Career Resource Center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76200"/>
            <a:ext cx="7772400" cy="1143000"/>
          </a:xfrm>
        </p:spPr>
        <p:txBody>
          <a:bodyPr/>
          <a:lstStyle/>
          <a:p>
            <a:pPr eaLnBrk="1" hangingPunct="1"/>
            <a:r>
              <a:rPr lang="en-US" smtClean="0">
                <a:latin typeface="Arial Black" pitchFamily="34" charset="0"/>
                <a:ea typeface="Abadi MT Condensed Extra Bold" pitchFamily="-112" charset="0"/>
              </a:rPr>
              <a:t>Why Live On Campus?</a:t>
            </a:r>
          </a:p>
        </p:txBody>
      </p:sp>
      <p:sp>
        <p:nvSpPr>
          <p:cNvPr id="20483" name="Rectangle 3"/>
          <p:cNvSpPr>
            <a:spLocks noGrp="1" noChangeArrowheads="1"/>
          </p:cNvSpPr>
          <p:nvPr>
            <p:ph idx="1"/>
          </p:nvPr>
        </p:nvSpPr>
        <p:spPr>
          <a:xfrm>
            <a:off x="4114800" y="1295400"/>
            <a:ext cx="4724400" cy="3962400"/>
          </a:xfrm>
        </p:spPr>
        <p:txBody>
          <a:bodyPr/>
          <a:lstStyle/>
          <a:p>
            <a:pPr eaLnBrk="1" hangingPunct="1"/>
            <a:r>
              <a:rPr lang="en-US" smtClean="0">
                <a:latin typeface="Arial Narrow" pitchFamily="34" charset="0"/>
                <a:ea typeface="Abadi MT Condensed Light" pitchFamily="-112" charset="0"/>
              </a:rPr>
              <a:t>Students are in the classroom only 16 of the 168 hours in a week</a:t>
            </a:r>
          </a:p>
          <a:p>
            <a:pPr eaLnBrk="1" hangingPunct="1"/>
            <a:r>
              <a:rPr lang="en-US" smtClean="0">
                <a:latin typeface="Arial Narrow" pitchFamily="34" charset="0"/>
                <a:ea typeface="Abadi MT Condensed Light" pitchFamily="-112" charset="0"/>
              </a:rPr>
              <a:t>Getting involved outside the classroom is important</a:t>
            </a:r>
          </a:p>
          <a:p>
            <a:pPr eaLnBrk="1" hangingPunct="1">
              <a:buFontTx/>
              <a:buNone/>
            </a:pPr>
            <a:endParaRPr lang="en-US" smtClean="0">
              <a:latin typeface="Baskerville Old Face" pitchFamily="18" charset="0"/>
            </a:endParaRPr>
          </a:p>
        </p:txBody>
      </p:sp>
      <p:pic>
        <p:nvPicPr>
          <p:cNvPr id="20485" name="Picture 6" descr="_DSC6207"/>
          <p:cNvPicPr>
            <a:picLocks noChangeAspect="1" noChangeArrowheads="1"/>
          </p:cNvPicPr>
          <p:nvPr/>
        </p:nvPicPr>
        <p:blipFill>
          <a:blip r:embed="rId2" cstate="print"/>
          <a:srcRect/>
          <a:stretch>
            <a:fillRect/>
          </a:stretch>
        </p:blipFill>
        <p:spPr bwMode="auto">
          <a:xfrm>
            <a:off x="914400" y="1524000"/>
            <a:ext cx="2590800" cy="3897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76200"/>
            <a:ext cx="7772400" cy="1143000"/>
          </a:xfrm>
        </p:spPr>
        <p:txBody>
          <a:bodyPr/>
          <a:lstStyle/>
          <a:p>
            <a:pPr eaLnBrk="1" hangingPunct="1"/>
            <a:r>
              <a:rPr lang="en-US" sz="3900" smtClean="0">
                <a:latin typeface="Arial Black" pitchFamily="34" charset="0"/>
                <a:ea typeface="Abadi MT Condensed Extra Bold" pitchFamily="-112" charset="0"/>
              </a:rPr>
              <a:t>Service and Convenience</a:t>
            </a:r>
          </a:p>
        </p:txBody>
      </p:sp>
      <p:sp>
        <p:nvSpPr>
          <p:cNvPr id="21507" name="Rectangle 3"/>
          <p:cNvSpPr>
            <a:spLocks noGrp="1" noChangeArrowheads="1"/>
          </p:cNvSpPr>
          <p:nvPr>
            <p:ph idx="1"/>
          </p:nvPr>
        </p:nvSpPr>
        <p:spPr>
          <a:xfrm>
            <a:off x="228600" y="1219200"/>
            <a:ext cx="4724400" cy="4343400"/>
          </a:xfrm>
        </p:spPr>
        <p:txBody>
          <a:bodyPr/>
          <a:lstStyle/>
          <a:p>
            <a:pPr eaLnBrk="1" hangingPunct="1"/>
            <a:r>
              <a:rPr lang="en-US" sz="3600" smtClean="0">
                <a:latin typeface="Arial Narrow" pitchFamily="34" charset="0"/>
                <a:ea typeface="Abadi MT Condensed Light" pitchFamily="-112" charset="0"/>
              </a:rPr>
              <a:t>One bill that includes:</a:t>
            </a:r>
            <a:endParaRPr lang="en-US" smtClean="0">
              <a:latin typeface="Arial Narrow" pitchFamily="34" charset="0"/>
              <a:ea typeface="Abadi MT Condensed Light" pitchFamily="-112" charset="0"/>
            </a:endParaRPr>
          </a:p>
          <a:p>
            <a:pPr lvl="1" eaLnBrk="1" hangingPunct="1"/>
            <a:r>
              <a:rPr lang="en-US" sz="3200" smtClean="0">
                <a:latin typeface="Arial Narrow" pitchFamily="34" charset="0"/>
                <a:ea typeface="Abadi MT Condensed Light" pitchFamily="-112" charset="0"/>
              </a:rPr>
              <a:t>All utilities (no caps)</a:t>
            </a:r>
          </a:p>
          <a:p>
            <a:pPr lvl="1" eaLnBrk="1" hangingPunct="1"/>
            <a:r>
              <a:rPr lang="en-US" sz="3200" smtClean="0">
                <a:latin typeface="Arial Narrow" pitchFamily="34" charset="0"/>
                <a:ea typeface="Abadi MT Condensed Light" pitchFamily="-112" charset="0"/>
              </a:rPr>
              <a:t>Local telephone services </a:t>
            </a:r>
          </a:p>
          <a:p>
            <a:pPr lvl="1" eaLnBrk="1" hangingPunct="1"/>
            <a:r>
              <a:rPr lang="en-US" sz="3200" smtClean="0">
                <a:latin typeface="Arial Narrow" pitchFamily="34" charset="0"/>
                <a:ea typeface="Abadi MT Condensed Light" pitchFamily="-112" charset="0"/>
              </a:rPr>
              <a:t>High-speed Internet</a:t>
            </a:r>
          </a:p>
          <a:p>
            <a:pPr lvl="1" eaLnBrk="1" hangingPunct="1"/>
            <a:r>
              <a:rPr lang="en-US" sz="3200" smtClean="0">
                <a:latin typeface="Arial Narrow" pitchFamily="34" charset="0"/>
                <a:ea typeface="Abadi MT Condensed Light" pitchFamily="-112" charset="0"/>
              </a:rPr>
              <a:t>Expanded cable television</a:t>
            </a:r>
            <a:endParaRPr lang="en-US" smtClean="0">
              <a:latin typeface="Arial Narrow" pitchFamily="34" charset="0"/>
              <a:ea typeface="Abadi MT Condensed Light" pitchFamily="-112" charset="0"/>
            </a:endParaRPr>
          </a:p>
        </p:txBody>
      </p:sp>
      <p:pic>
        <p:nvPicPr>
          <p:cNvPr id="21509" name="Picture 5" descr="DSC0788"/>
          <p:cNvPicPr>
            <a:picLocks noChangeAspect="1" noChangeArrowheads="1"/>
          </p:cNvPicPr>
          <p:nvPr/>
        </p:nvPicPr>
        <p:blipFill>
          <a:blip r:embed="rId2" cstate="print"/>
          <a:srcRect/>
          <a:stretch>
            <a:fillRect/>
          </a:stretch>
        </p:blipFill>
        <p:spPr bwMode="auto">
          <a:xfrm>
            <a:off x="5486400" y="1752600"/>
            <a:ext cx="2635250"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76200"/>
            <a:ext cx="7772400" cy="1143000"/>
          </a:xfrm>
        </p:spPr>
        <p:txBody>
          <a:bodyPr/>
          <a:lstStyle/>
          <a:p>
            <a:pPr eaLnBrk="1" hangingPunct="1"/>
            <a:r>
              <a:rPr lang="en-US" sz="4100" smtClean="0">
                <a:latin typeface="Arial Black" pitchFamily="34" charset="0"/>
                <a:ea typeface="Abadi MT Condensed Extra Bold" pitchFamily="-112" charset="0"/>
              </a:rPr>
              <a:t>Service and Convenience</a:t>
            </a:r>
          </a:p>
        </p:txBody>
      </p:sp>
      <p:sp>
        <p:nvSpPr>
          <p:cNvPr id="22531" name="Rectangle 3"/>
          <p:cNvSpPr>
            <a:spLocks noGrp="1" noChangeArrowheads="1"/>
          </p:cNvSpPr>
          <p:nvPr>
            <p:ph idx="1"/>
          </p:nvPr>
        </p:nvSpPr>
        <p:spPr>
          <a:xfrm>
            <a:off x="381000" y="1143000"/>
            <a:ext cx="3276600" cy="4114800"/>
          </a:xfrm>
        </p:spPr>
        <p:txBody>
          <a:bodyPr/>
          <a:lstStyle/>
          <a:p>
            <a:pPr eaLnBrk="1" hangingPunct="1"/>
            <a:r>
              <a:rPr lang="en-US" dirty="0" smtClean="0">
                <a:latin typeface="Arial Narrow" pitchFamily="34" charset="0"/>
                <a:ea typeface="Abadi MT Condensed Light" pitchFamily="-112" charset="0"/>
              </a:rPr>
              <a:t>Prompt maintenance response</a:t>
            </a:r>
          </a:p>
          <a:p>
            <a:pPr eaLnBrk="1" hangingPunct="1"/>
            <a:r>
              <a:rPr lang="en-US" dirty="0" smtClean="0">
                <a:latin typeface="Arial Narrow" pitchFamily="34" charset="0"/>
                <a:ea typeface="Abadi MT Condensed Light" pitchFamily="-112" charset="0"/>
              </a:rPr>
              <a:t>No need to hunt for </a:t>
            </a:r>
            <a:r>
              <a:rPr lang="en-US" dirty="0" smtClean="0">
                <a:latin typeface="Arial Narrow" pitchFamily="34" charset="0"/>
                <a:ea typeface="Abadi MT Condensed Light" pitchFamily="-112" charset="0"/>
              </a:rPr>
              <a:t>parking</a:t>
            </a:r>
          </a:p>
          <a:p>
            <a:r>
              <a:rPr lang="en-US" dirty="0" smtClean="0">
                <a:latin typeface="Arial Black" pitchFamily="34" charset="0"/>
                <a:ea typeface="Abadi MT Condensed Extra Bold" pitchFamily="-112" charset="0"/>
              </a:rPr>
              <a:t>Laundry</a:t>
            </a:r>
          </a:p>
          <a:p>
            <a:r>
              <a:rPr lang="en-US" dirty="0" smtClean="0">
                <a:latin typeface="Arial Narrow" pitchFamily="34" charset="0"/>
                <a:ea typeface="Abadi MT Condensed Light" pitchFamily="-112" charset="0"/>
              </a:rPr>
              <a:t>$1.25 to wash, $0.50 per cycle to dry</a:t>
            </a:r>
          </a:p>
          <a:p>
            <a:r>
              <a:rPr lang="en-US" dirty="0" smtClean="0">
                <a:latin typeface="Arial Narrow" pitchFamily="34" charset="0"/>
                <a:ea typeface="Abadi MT Condensed Light" pitchFamily="-112" charset="0"/>
              </a:rPr>
              <a:t>High-efficiency washers</a:t>
            </a:r>
          </a:p>
          <a:p>
            <a:endParaRPr lang="en-US" dirty="0" smtClean="0">
              <a:latin typeface="Arial Narrow" pitchFamily="34" charset="0"/>
              <a:ea typeface="Abadi MT Condensed Light" pitchFamily="-112" charset="0"/>
            </a:endParaRPr>
          </a:p>
        </p:txBody>
      </p:sp>
      <p:pic>
        <p:nvPicPr>
          <p:cNvPr id="22533" name="Picture 7" descr="_DSC4285.jpg"/>
          <p:cNvPicPr>
            <a:picLocks noChangeAspect="1"/>
          </p:cNvPicPr>
          <p:nvPr/>
        </p:nvPicPr>
        <p:blipFill>
          <a:blip r:embed="rId2" cstate="print"/>
          <a:srcRect l="16806"/>
          <a:stretch>
            <a:fillRect/>
          </a:stretch>
        </p:blipFill>
        <p:spPr bwMode="auto">
          <a:xfrm>
            <a:off x="3886200" y="2057400"/>
            <a:ext cx="4330700" cy="3460750"/>
          </a:xfrm>
          <a:prstGeom prst="rect">
            <a:avLst/>
          </a:prstGeom>
          <a:noFill/>
          <a:ln w="9525">
            <a:noFill/>
            <a:miter lim="800000"/>
            <a:headEnd/>
            <a:tailEnd/>
          </a:ln>
        </p:spPr>
      </p:pic>
      <p:pic>
        <p:nvPicPr>
          <p:cNvPr id="22534" name="Picture 8" descr="GC and Housing with Tag WHITE.eps"/>
          <p:cNvPicPr>
            <a:picLocks noChangeAspect="1"/>
          </p:cNvPicPr>
          <p:nvPr/>
        </p:nvPicPr>
        <p:blipFill>
          <a:blip r:embed="rId3" cstate="print"/>
          <a:srcRect/>
          <a:stretch>
            <a:fillRect/>
          </a:stretch>
        </p:blipFill>
        <p:spPr bwMode="auto">
          <a:xfrm>
            <a:off x="2057400" y="5226050"/>
            <a:ext cx="4648200" cy="1357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76200"/>
            <a:ext cx="7772400" cy="1143000"/>
          </a:xfrm>
        </p:spPr>
        <p:txBody>
          <a:bodyPr/>
          <a:lstStyle/>
          <a:p>
            <a:pPr eaLnBrk="1" hangingPunct="1"/>
            <a:r>
              <a:rPr lang="en-US" smtClean="0">
                <a:latin typeface="Arial Black" pitchFamily="34" charset="0"/>
                <a:ea typeface="Abadi MT Condensed Extra Bold" pitchFamily="-112" charset="0"/>
              </a:rPr>
              <a:t>Safety and Security</a:t>
            </a:r>
          </a:p>
        </p:txBody>
      </p:sp>
      <p:sp>
        <p:nvSpPr>
          <p:cNvPr id="25603" name="Rectangle 3"/>
          <p:cNvSpPr>
            <a:spLocks noGrp="1" noChangeArrowheads="1"/>
          </p:cNvSpPr>
          <p:nvPr>
            <p:ph idx="1"/>
          </p:nvPr>
        </p:nvSpPr>
        <p:spPr>
          <a:xfrm>
            <a:off x="304800" y="1447800"/>
            <a:ext cx="3886200" cy="3733800"/>
          </a:xfrm>
        </p:spPr>
        <p:txBody>
          <a:bodyPr/>
          <a:lstStyle/>
          <a:p>
            <a:pPr eaLnBrk="1" hangingPunct="1">
              <a:lnSpc>
                <a:spcPct val="90000"/>
              </a:lnSpc>
            </a:pPr>
            <a:r>
              <a:rPr lang="en-US" dirty="0" smtClean="0">
                <a:latin typeface="Arial Narrow" pitchFamily="34" charset="0"/>
                <a:ea typeface="Abadi MT Condensed Light" pitchFamily="-112" charset="0"/>
              </a:rPr>
              <a:t>Emergency </a:t>
            </a:r>
            <a:r>
              <a:rPr lang="en-US" dirty="0" smtClean="0">
                <a:latin typeface="Arial Narrow" pitchFamily="34" charset="0"/>
                <a:ea typeface="Abadi MT Condensed Light" pitchFamily="-112" charset="0"/>
              </a:rPr>
              <a:t>notification buttons</a:t>
            </a:r>
          </a:p>
          <a:p>
            <a:pPr eaLnBrk="1" hangingPunct="1">
              <a:lnSpc>
                <a:spcPct val="90000"/>
              </a:lnSpc>
            </a:pPr>
            <a:r>
              <a:rPr lang="en-US" dirty="0" smtClean="0">
                <a:latin typeface="Arial Narrow" pitchFamily="34" charset="0"/>
                <a:ea typeface="Abadi MT Condensed Light" pitchFamily="-112" charset="0"/>
              </a:rPr>
              <a:t>Blue light emergency phones </a:t>
            </a:r>
          </a:p>
          <a:p>
            <a:pPr eaLnBrk="1" hangingPunct="1">
              <a:lnSpc>
                <a:spcPct val="90000"/>
              </a:lnSpc>
            </a:pPr>
            <a:r>
              <a:rPr lang="en-US" dirty="0" smtClean="0">
                <a:latin typeface="Arial Narrow" pitchFamily="34" charset="0"/>
                <a:ea typeface="Abadi MT Condensed Light" pitchFamily="-112" charset="0"/>
              </a:rPr>
              <a:t>Cameras</a:t>
            </a:r>
          </a:p>
          <a:p>
            <a:pPr eaLnBrk="1" hangingPunct="1">
              <a:lnSpc>
                <a:spcPct val="90000"/>
              </a:lnSpc>
            </a:pPr>
            <a:r>
              <a:rPr lang="en-US" dirty="0" smtClean="0">
                <a:latin typeface="Arial Narrow" pitchFamily="34" charset="0"/>
                <a:ea typeface="Abadi MT Condensed Light" pitchFamily="-112" charset="0"/>
              </a:rPr>
              <a:t>Public Safety</a:t>
            </a:r>
          </a:p>
        </p:txBody>
      </p:sp>
      <p:pic>
        <p:nvPicPr>
          <p:cNvPr id="25605" name="Picture 7" descr="_DSC2140 Central Campus @ dusk.jpg"/>
          <p:cNvPicPr>
            <a:picLocks noChangeAspect="1"/>
          </p:cNvPicPr>
          <p:nvPr/>
        </p:nvPicPr>
        <p:blipFill>
          <a:blip r:embed="rId2" cstate="print"/>
          <a:srcRect/>
          <a:stretch>
            <a:fillRect/>
          </a:stretch>
        </p:blipFill>
        <p:spPr bwMode="auto">
          <a:xfrm>
            <a:off x="4191000" y="2209800"/>
            <a:ext cx="4486275" cy="2971800"/>
          </a:xfrm>
          <a:prstGeom prst="rect">
            <a:avLst/>
          </a:prstGeom>
          <a:noFill/>
          <a:ln w="9525">
            <a:noFill/>
            <a:miter lim="800000"/>
            <a:headEnd/>
            <a:tailEnd/>
          </a:ln>
        </p:spPr>
      </p:pic>
      <p:pic>
        <p:nvPicPr>
          <p:cNvPr id="25606" name="Picture 8" descr="GC and Housing with Tag WHITE.eps"/>
          <p:cNvPicPr>
            <a:picLocks noChangeAspect="1"/>
          </p:cNvPicPr>
          <p:nvPr/>
        </p:nvPicPr>
        <p:blipFill>
          <a:blip r:embed="rId3" cstate="print"/>
          <a:srcRect/>
          <a:stretch>
            <a:fillRect/>
          </a:stretch>
        </p:blipFill>
        <p:spPr bwMode="auto">
          <a:xfrm>
            <a:off x="2057400" y="5226050"/>
            <a:ext cx="4648200" cy="1357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76200"/>
            <a:ext cx="7772400" cy="1143000"/>
          </a:xfrm>
        </p:spPr>
        <p:txBody>
          <a:bodyPr>
            <a:normAutofit fontScale="90000"/>
          </a:bodyPr>
          <a:lstStyle/>
          <a:p>
            <a:pPr eaLnBrk="1" hangingPunct="1"/>
            <a:r>
              <a:rPr lang="en-US" smtClean="0">
                <a:latin typeface="Arial Black" pitchFamily="34" charset="0"/>
                <a:ea typeface="Abadi MT Condensed Extra Bold" pitchFamily="-112" charset="0"/>
              </a:rPr>
              <a:t>Living With a Roommate</a:t>
            </a:r>
          </a:p>
        </p:txBody>
      </p:sp>
      <p:sp>
        <p:nvSpPr>
          <p:cNvPr id="27651" name="Rectangle 3"/>
          <p:cNvSpPr>
            <a:spLocks noGrp="1" noChangeArrowheads="1"/>
          </p:cNvSpPr>
          <p:nvPr>
            <p:ph idx="1"/>
          </p:nvPr>
        </p:nvSpPr>
        <p:spPr>
          <a:xfrm>
            <a:off x="685800" y="1219200"/>
            <a:ext cx="4267200" cy="4114800"/>
          </a:xfrm>
        </p:spPr>
        <p:txBody>
          <a:bodyPr/>
          <a:lstStyle/>
          <a:p>
            <a:pPr eaLnBrk="1" hangingPunct="1"/>
            <a:r>
              <a:rPr lang="en-US" dirty="0" smtClean="0">
                <a:latin typeface="Arial Narrow" pitchFamily="34" charset="0"/>
                <a:ea typeface="Abadi MT Condensed Light" pitchFamily="-112" charset="0"/>
              </a:rPr>
              <a:t>Make plans over the summer, determine what to bring to avoid duplication</a:t>
            </a:r>
          </a:p>
          <a:p>
            <a:pPr eaLnBrk="1" hangingPunct="1"/>
            <a:r>
              <a:rPr lang="en-US" dirty="0" smtClean="0">
                <a:latin typeface="Arial Narrow" pitchFamily="34" charset="0"/>
                <a:ea typeface="Abadi MT Condensed Light" pitchFamily="-112" charset="0"/>
              </a:rPr>
              <a:t>Communicate with each other</a:t>
            </a:r>
          </a:p>
          <a:p>
            <a:r>
              <a:rPr lang="en-US" dirty="0" smtClean="0">
                <a:latin typeface="Arial Narrow" pitchFamily="34" charset="0"/>
                <a:ea typeface="Abadi MT Condensed Light" pitchFamily="-112" charset="0"/>
              </a:rPr>
              <a:t>Be careful judging a roommate based upon </a:t>
            </a:r>
            <a:r>
              <a:rPr lang="en-US" dirty="0" err="1" smtClean="0">
                <a:latin typeface="Arial Narrow" pitchFamily="34" charset="0"/>
                <a:ea typeface="Abadi MT Condensed Light" pitchFamily="-112" charset="0"/>
              </a:rPr>
              <a:t>Facebook</a:t>
            </a:r>
            <a:r>
              <a:rPr lang="en-US" dirty="0" smtClean="0">
                <a:latin typeface="Arial Narrow" pitchFamily="34" charset="0"/>
                <a:ea typeface="Abadi MT Condensed Light" pitchFamily="-112" charset="0"/>
              </a:rPr>
              <a:t> or MySpace</a:t>
            </a:r>
          </a:p>
          <a:p>
            <a:r>
              <a:rPr lang="en-US" dirty="0" smtClean="0">
                <a:latin typeface="Arial Narrow" pitchFamily="34" charset="0"/>
                <a:ea typeface="Abadi MT Condensed Light" pitchFamily="-112" charset="0"/>
              </a:rPr>
              <a:t>Treasure diversity and learn from it</a:t>
            </a:r>
          </a:p>
          <a:p>
            <a:pPr eaLnBrk="1" hangingPunct="1"/>
            <a:endParaRPr lang="en-US" dirty="0" smtClean="0">
              <a:latin typeface="Arial Narrow" pitchFamily="34" charset="0"/>
              <a:ea typeface="Abadi MT Condensed Light" pitchFamily="-112" charset="0"/>
            </a:endParaRPr>
          </a:p>
        </p:txBody>
      </p:sp>
      <p:pic>
        <p:nvPicPr>
          <p:cNvPr id="27653" name="Picture 6" descr="_DSC3818"/>
          <p:cNvPicPr>
            <a:picLocks noChangeAspect="1" noChangeArrowheads="1"/>
          </p:cNvPicPr>
          <p:nvPr/>
        </p:nvPicPr>
        <p:blipFill>
          <a:blip r:embed="rId2" cstate="print"/>
          <a:srcRect/>
          <a:stretch>
            <a:fillRect/>
          </a:stretch>
        </p:blipFill>
        <p:spPr bwMode="auto">
          <a:xfrm>
            <a:off x="5486400" y="1143000"/>
            <a:ext cx="2538413" cy="3810000"/>
          </a:xfrm>
          <a:prstGeom prst="rect">
            <a:avLst/>
          </a:prstGeom>
          <a:noFill/>
          <a:ln w="9525">
            <a:noFill/>
            <a:miter lim="800000"/>
            <a:headEnd/>
            <a:tailEnd/>
          </a:ln>
        </p:spPr>
      </p:pic>
      <p:pic>
        <p:nvPicPr>
          <p:cNvPr id="27654" name="Picture 7" descr="GC and Housing with Tag WHITE.eps"/>
          <p:cNvPicPr>
            <a:picLocks noChangeAspect="1"/>
          </p:cNvPicPr>
          <p:nvPr/>
        </p:nvPicPr>
        <p:blipFill>
          <a:blip r:embed="rId3" cstate="print"/>
          <a:srcRect/>
          <a:stretch>
            <a:fillRect/>
          </a:stretch>
        </p:blipFill>
        <p:spPr bwMode="auto">
          <a:xfrm>
            <a:off x="2057400" y="5226050"/>
            <a:ext cx="4648200" cy="1357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2"/>
          <p:cNvSpPr>
            <a:spLocks noGrp="1" noChangeArrowheads="1"/>
          </p:cNvSpPr>
          <p:nvPr>
            <p:ph type="title"/>
          </p:nvPr>
        </p:nvSpPr>
        <p:spPr>
          <a:xfrm>
            <a:off x="685800" y="76200"/>
            <a:ext cx="7772400" cy="1143000"/>
          </a:xfrm>
        </p:spPr>
        <p:txBody>
          <a:bodyPr>
            <a:normAutofit fontScale="90000"/>
          </a:bodyPr>
          <a:lstStyle/>
          <a:p>
            <a:pPr eaLnBrk="1" hangingPunct="1"/>
            <a:r>
              <a:rPr lang="en-US" smtClean="0">
                <a:latin typeface="Arial Black" pitchFamily="34" charset="0"/>
                <a:ea typeface="Abadi MT Condensed Extra Bold" pitchFamily="-112" charset="0"/>
              </a:rPr>
              <a:t>Living With a Roommate</a:t>
            </a:r>
          </a:p>
        </p:txBody>
      </p:sp>
      <p:sp>
        <p:nvSpPr>
          <p:cNvPr id="29698" name="Rectangle 3"/>
          <p:cNvSpPr>
            <a:spLocks noGrp="1" noChangeArrowheads="1"/>
          </p:cNvSpPr>
          <p:nvPr>
            <p:ph idx="1"/>
          </p:nvPr>
        </p:nvSpPr>
        <p:spPr>
          <a:xfrm>
            <a:off x="228600" y="1219200"/>
            <a:ext cx="3886200" cy="4114800"/>
          </a:xfrm>
        </p:spPr>
        <p:txBody>
          <a:bodyPr/>
          <a:lstStyle/>
          <a:p>
            <a:pPr eaLnBrk="1" hangingPunct="1"/>
            <a:r>
              <a:rPr lang="en-US" smtClean="0">
                <a:latin typeface="Arial Narrow" pitchFamily="34" charset="0"/>
                <a:ea typeface="Abadi MT Condensed Light" pitchFamily="-112" charset="0"/>
              </a:rPr>
              <a:t>Utilize the roommate/suitemate agreement </a:t>
            </a:r>
          </a:p>
          <a:p>
            <a:pPr eaLnBrk="1" hangingPunct="1">
              <a:buFontTx/>
              <a:buNone/>
            </a:pPr>
            <a:r>
              <a:rPr lang="en-US" smtClean="0">
                <a:latin typeface="Arial Narrow" pitchFamily="34" charset="0"/>
                <a:ea typeface="Abadi MT Condensed Light" pitchFamily="-112" charset="0"/>
              </a:rPr>
              <a:t>	(available online)</a:t>
            </a:r>
          </a:p>
          <a:p>
            <a:pPr eaLnBrk="1" hangingPunct="1"/>
            <a:r>
              <a:rPr lang="en-US" smtClean="0">
                <a:latin typeface="Arial Narrow" pitchFamily="34" charset="0"/>
                <a:ea typeface="Abadi MT Condensed Light" pitchFamily="-112" charset="0"/>
              </a:rPr>
              <a:t>The building staff is there to a assist if needed</a:t>
            </a:r>
          </a:p>
        </p:txBody>
      </p:sp>
      <p:pic>
        <p:nvPicPr>
          <p:cNvPr id="29700" name="Picture 6" descr="_DSC3174"/>
          <p:cNvPicPr>
            <a:picLocks noChangeAspect="1" noChangeArrowheads="1"/>
          </p:cNvPicPr>
          <p:nvPr/>
        </p:nvPicPr>
        <p:blipFill>
          <a:blip r:embed="rId2" cstate="print"/>
          <a:srcRect/>
          <a:stretch>
            <a:fillRect/>
          </a:stretch>
        </p:blipFill>
        <p:spPr bwMode="auto">
          <a:xfrm>
            <a:off x="4114800" y="1406525"/>
            <a:ext cx="4883150" cy="3089275"/>
          </a:xfrm>
          <a:prstGeom prst="rect">
            <a:avLst/>
          </a:prstGeom>
          <a:noFill/>
          <a:ln w="9525">
            <a:noFill/>
            <a:miter lim="800000"/>
            <a:headEnd/>
            <a:tailEnd/>
          </a:ln>
        </p:spPr>
      </p:pic>
      <p:pic>
        <p:nvPicPr>
          <p:cNvPr id="29702" name="Picture 9" descr="GC and Housing with Tag WHITE.eps"/>
          <p:cNvPicPr>
            <a:picLocks noChangeAspect="1"/>
          </p:cNvPicPr>
          <p:nvPr/>
        </p:nvPicPr>
        <p:blipFill>
          <a:blip r:embed="rId3" cstate="print"/>
          <a:srcRect/>
          <a:stretch>
            <a:fillRect/>
          </a:stretch>
        </p:blipFill>
        <p:spPr bwMode="auto">
          <a:xfrm>
            <a:off x="2057400" y="5226050"/>
            <a:ext cx="4648200" cy="1357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624FEAC59BE1F4DBE6F08AC0E555C8C" ma:contentTypeVersion="0" ma:contentTypeDescription="Create a new document." ma:contentTypeScope="" ma:versionID="0ac239ccfadbf4427ef57507302722c5">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C7CC4F60-68B5-4DCE-B065-86E5A32A33DF}">
  <ds:schemaRefs>
    <ds:schemaRef ds:uri="http://schemas.microsoft.com/sharepoint/v3/contenttype/forms"/>
  </ds:schemaRefs>
</ds:datastoreItem>
</file>

<file path=customXml/itemProps2.xml><?xml version="1.0" encoding="utf-8"?>
<ds:datastoreItem xmlns:ds="http://schemas.openxmlformats.org/officeDocument/2006/customXml" ds:itemID="{D083FC6C-2AC9-46C5-A824-FCBA6BBA43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D27DFA9D-F34E-4085-8C46-4A3CBE168929}">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Flow</Template>
  <TotalTime>923</TotalTime>
  <Words>1859</Words>
  <Application>Microsoft Office PowerPoint</Application>
  <PresentationFormat>On-screen Show (4:3)</PresentationFormat>
  <Paragraphs>221</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Flow</vt:lpstr>
      <vt:lpstr>Dorm vs. Apartments</vt:lpstr>
      <vt:lpstr>Why Live On Campus?</vt:lpstr>
      <vt:lpstr>Why Live On Campus?</vt:lpstr>
      <vt:lpstr>Why Live On Campus?</vt:lpstr>
      <vt:lpstr>Service and Convenience</vt:lpstr>
      <vt:lpstr>Service and Convenience</vt:lpstr>
      <vt:lpstr>Safety and Security</vt:lpstr>
      <vt:lpstr>Living With a Roommate</vt:lpstr>
      <vt:lpstr>Living With a Roommate</vt:lpstr>
      <vt:lpstr>Living off Campus</vt:lpstr>
      <vt:lpstr>YOUR ROOMMATES</vt:lpstr>
      <vt:lpstr>YOUR ROOMMATE QUESTIONS</vt:lpstr>
      <vt:lpstr>YOUR NEEDS</vt:lpstr>
      <vt:lpstr>YOUR LEASE</vt:lpstr>
      <vt:lpstr>Slide 15</vt:lpstr>
      <vt:lpstr>YOUR MOVE-IN</vt:lpstr>
      <vt:lpstr>YOUR PLACE</vt:lpstr>
      <vt:lpstr>YOUR MOVE-OUT</vt:lpstr>
      <vt:lpstr>Being a Good Citizen</vt:lpstr>
      <vt:lpstr>Fire</vt:lpstr>
      <vt:lpstr>Fire Safety Check-list</vt:lpstr>
      <vt:lpstr>Fire Safety Check-list</vt:lpstr>
      <vt:lpstr>Fire Safety Check-list</vt:lpstr>
      <vt:lpstr>Fire Safety Check-list</vt:lpstr>
      <vt:lpstr>Unreasonable noise prohibited. </vt:lpstr>
      <vt:lpstr>Examples of “Unreasonable Noises”</vt:lpstr>
      <vt:lpstr>Being a Good Tenant</vt:lpstr>
      <vt:lpstr>Common Things to Look Out For</vt:lpstr>
      <vt:lpstr>Landlords</vt:lpstr>
      <vt:lpstr>Renter’s Insurance</vt:lpstr>
      <vt:lpstr>Tenant’s Responsibilities</vt:lpstr>
      <vt:lpstr>Tenant’s Responsibilities</vt:lpstr>
      <vt:lpstr>Money</vt:lpstr>
      <vt:lpstr>Money</vt:lpstr>
      <vt:lpstr>Being a Good Neighbor</vt:lpstr>
      <vt:lpstr>Planning a Get Together</vt:lpstr>
      <vt:lpstr>Planning a Get Together</vt:lpstr>
      <vt:lpstr>Being a Good Student</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Not living on Campus?</dc:title>
  <dc:creator>Susan Eubanks</dc:creator>
  <cp:keywords/>
  <cp:lastModifiedBy>SCS</cp:lastModifiedBy>
  <cp:revision>64</cp:revision>
  <cp:lastPrinted>1601-01-01T00:00:00Z</cp:lastPrinted>
  <dcterms:created xsi:type="dcterms:W3CDTF">2010-08-06T19:18:02Z</dcterms:created>
  <dcterms:modified xsi:type="dcterms:W3CDTF">2013-02-21T13:00:09Z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TC010721471033</vt:lpwstr>
  </property>
  <property fmtid="{D5CDD505-2E9C-101B-9397-08002B2CF9AE}" pid="3" name="ContentTypeId">
    <vt:lpwstr>0x0101006624FEAC59BE1F4DBE6F08AC0E555C8C</vt:lpwstr>
  </property>
</Properties>
</file>