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59" r:id="rId8"/>
    <p:sldId id="268" r:id="rId9"/>
    <p:sldId id="269" r:id="rId10"/>
    <p:sldId id="270" r:id="rId11"/>
    <p:sldId id="260" r:id="rId12"/>
    <p:sldId id="271" r:id="rId13"/>
    <p:sldId id="272" r:id="rId14"/>
    <p:sldId id="261" r:id="rId15"/>
    <p:sldId id="273" r:id="rId16"/>
    <p:sldId id="262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Lucida Handwriting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Lucida Handwriting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Lucida Handwriting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Lucida Handwriting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Lucida Handwriting" pitchFamily="66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Lucida Handwriting" pitchFamily="66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Lucida Handwriting" pitchFamily="66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Lucida Handwriting" pitchFamily="66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Lucida Handwriting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3" autoAdjust="0"/>
  </p:normalViewPr>
  <p:slideViewPr>
    <p:cSldViewPr>
      <p:cViewPr>
        <p:scale>
          <a:sx n="91" d="100"/>
          <a:sy n="91" d="100"/>
        </p:scale>
        <p:origin x="240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1587 w 64000"/>
                <a:gd name="T1" fmla="*/ -1067 h 64000"/>
                <a:gd name="T2" fmla="*/ 2304 w 64000"/>
                <a:gd name="T3" fmla="*/ 0 h 64000"/>
                <a:gd name="T4" fmla="*/ 1587 w 64000"/>
                <a:gd name="T5" fmla="*/ 1067 h 64000"/>
                <a:gd name="T6" fmla="*/ 1587 w 64000"/>
                <a:gd name="T7" fmla="*/ 1067 h 64000"/>
                <a:gd name="T8" fmla="*/ 1587 w 64000"/>
                <a:gd name="T9" fmla="*/ 1067 h 64000"/>
                <a:gd name="T10" fmla="*/ 1587 w 64000"/>
                <a:gd name="T11" fmla="*/ 1067 h 64000"/>
                <a:gd name="T12" fmla="*/ 1587 w 64000"/>
                <a:gd name="T13" fmla="*/ -1067 h 64000"/>
                <a:gd name="T14" fmla="*/ 1587 w 64000"/>
                <a:gd name="T15" fmla="*/ -1067 h 64000"/>
                <a:gd name="T16" fmla="*/ 1587 w 64000"/>
                <a:gd name="T17" fmla="*/ -1067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2027 w 64000"/>
                <a:gd name="T1" fmla="*/ -1024 h 64000"/>
                <a:gd name="T2" fmla="*/ 2544 w 64000"/>
                <a:gd name="T3" fmla="*/ 0 h 64000"/>
                <a:gd name="T4" fmla="*/ 2027 w 64000"/>
                <a:gd name="T5" fmla="*/ 1024 h 64000"/>
                <a:gd name="T6" fmla="*/ 2027 w 64000"/>
                <a:gd name="T7" fmla="*/ 1024 h 64000"/>
                <a:gd name="T8" fmla="*/ 2027 w 64000"/>
                <a:gd name="T9" fmla="*/ 1024 h 64000"/>
                <a:gd name="T10" fmla="*/ 2027 w 64000"/>
                <a:gd name="T11" fmla="*/ 1024 h 64000"/>
                <a:gd name="T12" fmla="*/ 2027 w 64000"/>
                <a:gd name="T13" fmla="*/ -1024 h 64000"/>
                <a:gd name="T14" fmla="*/ 2027 w 64000"/>
                <a:gd name="T15" fmla="*/ -1024 h 64000"/>
                <a:gd name="T16" fmla="*/ 2027 w 64000"/>
                <a:gd name="T17" fmla="*/ -1024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5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D840F2-5446-46C8-9907-BD74C1000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D5ED3-8FAC-4D7B-B8CC-67516A483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CA1C6-BEB7-4187-B2F0-8B2AF57E1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83464-E303-4BA0-9F19-54C1C386F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E765A-F907-4980-87E6-3482C2C35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3FE94-EC74-4D1E-A01F-5199CA92E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E4275-9981-463E-A330-5ABC25713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1AB0F-3043-4662-930A-4179A8439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507F1-ADE0-4106-B043-F0BCD17DA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D6DC5-437E-4A91-A77A-16C90A995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5E561-8C01-4506-8E1A-B68FF0AB2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E9307-FBC5-4B34-B175-72D439B21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2037 w 64000"/>
                <a:gd name="T1" fmla="*/ -807 h 64000"/>
                <a:gd name="T2" fmla="*/ 2592 w 64000"/>
                <a:gd name="T3" fmla="*/ 0 h 64000"/>
                <a:gd name="T4" fmla="*/ 2037 w 64000"/>
                <a:gd name="T5" fmla="*/ 807 h 64000"/>
                <a:gd name="T6" fmla="*/ 2037 w 64000"/>
                <a:gd name="T7" fmla="*/ 807 h 64000"/>
                <a:gd name="T8" fmla="*/ 2037 w 64000"/>
                <a:gd name="T9" fmla="*/ 807 h 64000"/>
                <a:gd name="T10" fmla="*/ 2037 w 64000"/>
                <a:gd name="T11" fmla="*/ 807 h 64000"/>
                <a:gd name="T12" fmla="*/ 2037 w 64000"/>
                <a:gd name="T13" fmla="*/ -807 h 64000"/>
                <a:gd name="T14" fmla="*/ 2037 w 64000"/>
                <a:gd name="T15" fmla="*/ -807 h 64000"/>
                <a:gd name="T16" fmla="*/ 2037 w 64000"/>
                <a:gd name="T17" fmla="*/ -807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1525 w 64000"/>
                <a:gd name="T1" fmla="*/ -820 h 64000"/>
                <a:gd name="T2" fmla="*/ 1949 w 64000"/>
                <a:gd name="T3" fmla="*/ 0 h 64000"/>
                <a:gd name="T4" fmla="*/ 1525 w 64000"/>
                <a:gd name="T5" fmla="*/ 820 h 64000"/>
                <a:gd name="T6" fmla="*/ 1525 w 64000"/>
                <a:gd name="T7" fmla="*/ 820 h 64000"/>
                <a:gd name="T8" fmla="*/ 1525 w 64000"/>
                <a:gd name="T9" fmla="*/ 820 h 64000"/>
                <a:gd name="T10" fmla="*/ 1525 w 64000"/>
                <a:gd name="T11" fmla="*/ 820 h 64000"/>
                <a:gd name="T12" fmla="*/ 1525 w 64000"/>
                <a:gd name="T13" fmla="*/ -820 h 64000"/>
                <a:gd name="T14" fmla="*/ 1525 w 64000"/>
                <a:gd name="T15" fmla="*/ -820 h 64000"/>
                <a:gd name="T16" fmla="*/ 1525 w 64000"/>
                <a:gd name="T17" fmla="*/ -82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56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FED2AB26-9280-4CC9-89DC-B581F391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6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6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6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6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65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6" grpId="0"/>
      <p:bldP spid="66567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5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656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5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656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5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656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5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656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5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656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4800" dirty="0" smtClean="0">
                <a:latin typeface="Lucida Handwriting" pitchFamily="66" charset="0"/>
              </a:rPr>
              <a:t>How to do Laundry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A quick and easy tutorial!</a:t>
            </a:r>
          </a:p>
          <a:p>
            <a:pPr algn="ctr" eaLnBrk="1" hangingPunct="1"/>
            <a:r>
              <a:rPr lang="en-US" b="1" dirty="0" smtClean="0"/>
              <a:t> </a:t>
            </a:r>
          </a:p>
        </p:txBody>
      </p:sp>
      <p:pic>
        <p:nvPicPr>
          <p:cNvPr id="3076" name="Picture 4" descr="j02809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660900"/>
            <a:ext cx="2312988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dirty="0" smtClean="0">
                <a:latin typeface="Lucida Handwriting" pitchFamily="66" charset="0"/>
              </a:rPr>
              <a:t>What to evaluate?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7240587" cy="4114800"/>
          </a:xfrm>
        </p:spPr>
        <p:txBody>
          <a:bodyPr/>
          <a:lstStyle/>
          <a:p>
            <a:pPr eaLnBrk="1" hangingPunct="1"/>
            <a:r>
              <a:rPr lang="en-US" sz="2500" dirty="0" smtClean="0"/>
              <a:t>Pockets</a:t>
            </a:r>
          </a:p>
          <a:p>
            <a:pPr lvl="1" eaLnBrk="1" hangingPunct="1"/>
            <a:r>
              <a:rPr lang="en-US" sz="2100" dirty="0" smtClean="0"/>
              <a:t>Are they </a:t>
            </a:r>
            <a:r>
              <a:rPr lang="en-US" sz="2100" u="sng" dirty="0" smtClean="0"/>
              <a:t>empty</a:t>
            </a:r>
            <a:r>
              <a:rPr lang="en-US" sz="2100" dirty="0" smtClean="0"/>
              <a:t>?</a:t>
            </a:r>
          </a:p>
          <a:p>
            <a:pPr lvl="1" eaLnBrk="1" hangingPunct="1"/>
            <a:endParaRPr lang="en-US" sz="2100" dirty="0" smtClean="0"/>
          </a:p>
          <a:p>
            <a:pPr eaLnBrk="1" hangingPunct="1"/>
            <a:r>
              <a:rPr lang="en-US" sz="2500" dirty="0" smtClean="0"/>
              <a:t>Zippers</a:t>
            </a:r>
          </a:p>
          <a:p>
            <a:pPr lvl="1" eaLnBrk="1" hangingPunct="1"/>
            <a:r>
              <a:rPr lang="en-US" sz="2100" dirty="0" smtClean="0"/>
              <a:t>Are they </a:t>
            </a:r>
            <a:r>
              <a:rPr lang="en-US" sz="2100" u="sng" dirty="0" smtClean="0"/>
              <a:t>up</a:t>
            </a:r>
            <a:r>
              <a:rPr lang="en-US" sz="2100" dirty="0" smtClean="0"/>
              <a:t>?  (This prevents snagging)</a:t>
            </a:r>
          </a:p>
          <a:p>
            <a:pPr lvl="1" eaLnBrk="1" hangingPunct="1"/>
            <a:endParaRPr lang="en-US" sz="2100" dirty="0" smtClean="0"/>
          </a:p>
          <a:p>
            <a:pPr eaLnBrk="1" hangingPunct="1"/>
            <a:r>
              <a:rPr lang="en-US" sz="2500" dirty="0" smtClean="0"/>
              <a:t>Ties (</a:t>
            </a:r>
            <a:r>
              <a:rPr lang="en-US" sz="2500" dirty="0" err="1" smtClean="0"/>
              <a:t>hoodies</a:t>
            </a:r>
            <a:r>
              <a:rPr lang="en-US" sz="2500" dirty="0" smtClean="0"/>
              <a:t>/drawstrings/etc)</a:t>
            </a:r>
          </a:p>
          <a:p>
            <a:pPr lvl="1" eaLnBrk="1" hangingPunct="1"/>
            <a:r>
              <a:rPr lang="en-US" sz="2100" dirty="0" smtClean="0"/>
              <a:t>Should be </a:t>
            </a:r>
            <a:r>
              <a:rPr lang="en-US" sz="2100" u="sng" dirty="0" smtClean="0"/>
              <a:t>tied</a:t>
            </a:r>
            <a:r>
              <a:rPr lang="en-US" sz="2100" dirty="0" smtClean="0"/>
              <a:t> to prevent losing them or getting them tangled</a:t>
            </a:r>
          </a:p>
        </p:txBody>
      </p:sp>
      <p:pic>
        <p:nvPicPr>
          <p:cNvPr id="12292" name="Picture 4" descr="j028993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0" y="1828800"/>
            <a:ext cx="1908175" cy="12684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dirty="0" smtClean="0">
                <a:latin typeface="Lucida Handwriting" pitchFamily="66" charset="0"/>
              </a:rPr>
              <a:t>Step 3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57400" y="1752600"/>
            <a:ext cx="6172200" cy="4114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Wash</a:t>
            </a:r>
          </a:p>
          <a:p>
            <a:pPr lvl="1" eaLnBrk="1" hangingPunct="1"/>
            <a:r>
              <a:rPr lang="en-US" sz="2400" dirty="0" smtClean="0"/>
              <a:t>This is the easy part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u="sng" dirty="0" smtClean="0"/>
              <a:t>Pre-treat</a:t>
            </a:r>
            <a:r>
              <a:rPr lang="en-US" sz="2400" dirty="0" smtClean="0"/>
              <a:t> any visible stains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smtClean="0"/>
              <a:t>Select your cycle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smtClean="0"/>
              <a:t>Add your detergent to the machine</a:t>
            </a:r>
          </a:p>
        </p:txBody>
      </p:sp>
      <p:pic>
        <p:nvPicPr>
          <p:cNvPr id="13316" name="Picture 4" descr="MCj0383378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3657600"/>
            <a:ext cx="1803400" cy="17129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dirty="0" smtClean="0">
                <a:latin typeface="Lucida Handwriting" pitchFamily="66" charset="0"/>
              </a:rPr>
              <a:t>Setting Your Machine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001000" cy="4419600"/>
          </a:xfrm>
        </p:spPr>
        <p:txBody>
          <a:bodyPr/>
          <a:lstStyle/>
          <a:p>
            <a:pPr eaLnBrk="1" hangingPunct="1"/>
            <a:r>
              <a:rPr lang="en-US" sz="2700" dirty="0" smtClean="0"/>
              <a:t>Some require you to set the </a:t>
            </a:r>
            <a:r>
              <a:rPr lang="en-US" sz="2700" u="sng" dirty="0" smtClean="0"/>
              <a:t>temperature</a:t>
            </a:r>
            <a:r>
              <a:rPr lang="en-US" dirty="0" smtClean="0"/>
              <a:t> </a:t>
            </a:r>
            <a:r>
              <a:rPr lang="en-US" sz="2500" dirty="0" smtClean="0"/>
              <a:t>(of the water)</a:t>
            </a:r>
            <a:r>
              <a:rPr lang="en-US" dirty="0" smtClean="0"/>
              <a:t> </a:t>
            </a:r>
            <a:r>
              <a:rPr lang="en-US" sz="2700" dirty="0" smtClean="0"/>
              <a:t>others ask you to set a </a:t>
            </a:r>
            <a:r>
              <a:rPr lang="en-US" sz="2700" u="sng" dirty="0" smtClean="0"/>
              <a:t>cycle</a:t>
            </a:r>
          </a:p>
          <a:p>
            <a:pPr lvl="1" eaLnBrk="1" hangingPunct="1"/>
            <a:r>
              <a:rPr lang="en-US" sz="2200" dirty="0" smtClean="0"/>
              <a:t>WHITES</a:t>
            </a:r>
          </a:p>
          <a:p>
            <a:pPr lvl="2" eaLnBrk="1" hangingPunct="1"/>
            <a:r>
              <a:rPr lang="en-US" sz="2000" dirty="0" smtClean="0"/>
              <a:t>“</a:t>
            </a:r>
            <a:r>
              <a:rPr lang="en-US" sz="2000" u="sng" dirty="0" smtClean="0"/>
              <a:t>hot</a:t>
            </a:r>
            <a:r>
              <a:rPr lang="en-US" sz="2000" dirty="0" smtClean="0"/>
              <a:t>” cycle…vigorous agitation, hot water rinse</a:t>
            </a:r>
          </a:p>
          <a:p>
            <a:pPr lvl="1" eaLnBrk="1" hangingPunct="1"/>
            <a:r>
              <a:rPr lang="en-US" sz="2200" dirty="0" smtClean="0"/>
              <a:t>LIGHTS &amp; DARKS</a:t>
            </a:r>
          </a:p>
          <a:p>
            <a:pPr lvl="2" eaLnBrk="1" hangingPunct="1"/>
            <a:r>
              <a:rPr lang="en-US" sz="2000" dirty="0" smtClean="0"/>
              <a:t>“</a:t>
            </a:r>
            <a:r>
              <a:rPr lang="en-US" sz="2000" u="sng" dirty="0" smtClean="0"/>
              <a:t>warm</a:t>
            </a:r>
            <a:r>
              <a:rPr lang="en-US" sz="2000" dirty="0" smtClean="0"/>
              <a:t>” or “</a:t>
            </a:r>
            <a:r>
              <a:rPr lang="en-US" sz="2000" u="sng" dirty="0" smtClean="0"/>
              <a:t>permanent press</a:t>
            </a:r>
            <a:r>
              <a:rPr lang="en-US" sz="2000" dirty="0" smtClean="0"/>
              <a:t>”…mild agitation, extra cool water rinse</a:t>
            </a:r>
          </a:p>
          <a:p>
            <a:pPr lvl="2" eaLnBrk="1" hangingPunct="1"/>
            <a:r>
              <a:rPr lang="en-US" sz="2000" dirty="0" smtClean="0"/>
              <a:t>cool water protects the colors</a:t>
            </a:r>
          </a:p>
          <a:p>
            <a:pPr lvl="1" eaLnBrk="1" hangingPunct="1"/>
            <a:r>
              <a:rPr lang="en-US" sz="2200" dirty="0" smtClean="0"/>
              <a:t>DELICATES</a:t>
            </a:r>
          </a:p>
          <a:p>
            <a:pPr lvl="2" eaLnBrk="1" hangingPunct="1"/>
            <a:r>
              <a:rPr lang="en-US" sz="2000" dirty="0" smtClean="0"/>
              <a:t>“</a:t>
            </a:r>
            <a:r>
              <a:rPr lang="en-US" sz="2000" u="sng" dirty="0" smtClean="0"/>
              <a:t>delicate</a:t>
            </a:r>
            <a:r>
              <a:rPr lang="en-US" sz="2000" dirty="0" smtClean="0"/>
              <a:t>” or “</a:t>
            </a:r>
            <a:r>
              <a:rPr lang="en-US" sz="2000" u="sng" dirty="0" smtClean="0"/>
              <a:t>cold</a:t>
            </a:r>
            <a:r>
              <a:rPr lang="en-US" sz="2000" dirty="0" smtClean="0"/>
              <a:t>” cycle…extremely short and gentle agitation spin cycle </a:t>
            </a:r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dirty="0" smtClean="0">
                <a:latin typeface="Lucida Handwriting" pitchFamily="66" charset="0"/>
              </a:rPr>
              <a:t>A last few tips…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524000"/>
            <a:ext cx="7773988" cy="5029200"/>
          </a:xfrm>
        </p:spPr>
        <p:txBody>
          <a:bodyPr/>
          <a:lstStyle/>
          <a:p>
            <a:pPr eaLnBrk="1" hangingPunct="1"/>
            <a:r>
              <a:rPr lang="en-US" sz="2500" dirty="0" smtClean="0"/>
              <a:t>When in doubt…read the care label!</a:t>
            </a:r>
          </a:p>
          <a:p>
            <a:pPr eaLnBrk="1" hangingPunct="1"/>
            <a:endParaRPr lang="en-US" sz="2500" dirty="0" smtClean="0"/>
          </a:p>
          <a:p>
            <a:pPr eaLnBrk="1" hangingPunct="1"/>
            <a:r>
              <a:rPr lang="en-US" sz="2500" dirty="0" smtClean="0"/>
              <a:t>A typical wash cycle takes </a:t>
            </a:r>
            <a:r>
              <a:rPr lang="en-US" sz="2500" u="sng" dirty="0" smtClean="0"/>
              <a:t>25-40</a:t>
            </a:r>
            <a:r>
              <a:rPr lang="en-US" sz="2500" dirty="0" smtClean="0"/>
              <a:t> minutes</a:t>
            </a:r>
          </a:p>
          <a:p>
            <a:pPr eaLnBrk="1" hangingPunct="1"/>
            <a:endParaRPr lang="en-US" sz="2500" dirty="0" smtClean="0"/>
          </a:p>
          <a:p>
            <a:pPr eaLnBrk="1" hangingPunct="1"/>
            <a:r>
              <a:rPr lang="en-US" sz="2500" dirty="0" smtClean="0"/>
              <a:t>2 problems that arise</a:t>
            </a:r>
          </a:p>
          <a:p>
            <a:pPr lvl="1" eaLnBrk="1" hangingPunct="1"/>
            <a:r>
              <a:rPr lang="en-US" sz="2100" dirty="0" smtClean="0"/>
              <a:t>Overloading the machine</a:t>
            </a:r>
          </a:p>
          <a:p>
            <a:pPr lvl="2" eaLnBrk="1" hangingPunct="1"/>
            <a:r>
              <a:rPr lang="en-US" sz="2000" dirty="0" smtClean="0"/>
              <a:t>Fill the machine ½ to ¾ full </a:t>
            </a:r>
          </a:p>
          <a:p>
            <a:pPr lvl="2" eaLnBrk="1" hangingPunct="1"/>
            <a:endParaRPr lang="en-US" sz="2000" dirty="0" smtClean="0"/>
          </a:p>
          <a:p>
            <a:pPr lvl="1" eaLnBrk="1" hangingPunct="1"/>
            <a:r>
              <a:rPr lang="en-US" sz="2100" dirty="0" smtClean="0"/>
              <a:t>Using too much detergent</a:t>
            </a:r>
          </a:p>
          <a:p>
            <a:pPr lvl="2" eaLnBrk="1" hangingPunct="1"/>
            <a:r>
              <a:rPr lang="en-US" sz="2000" dirty="0" smtClean="0"/>
              <a:t>Only use the full amount if you have a full load…use your judgment for the rest</a:t>
            </a:r>
          </a:p>
          <a:p>
            <a:pPr lvl="3" eaLnBrk="1" hangingPunct="1"/>
            <a:r>
              <a:rPr lang="en-US" sz="1700" dirty="0" smtClean="0"/>
              <a:t>smaller loads = </a:t>
            </a:r>
            <a:r>
              <a:rPr lang="en-US" sz="1700" u="sng" dirty="0" smtClean="0"/>
              <a:t>smaller amt. needed</a:t>
            </a:r>
          </a:p>
        </p:txBody>
      </p:sp>
      <p:pic>
        <p:nvPicPr>
          <p:cNvPr id="15364" name="Picture 4" descr="MMj01629600000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0" y="3200400"/>
            <a:ext cx="2209800" cy="15589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dirty="0" smtClean="0">
                <a:latin typeface="Lucida Handwriting" pitchFamily="66" charset="0"/>
              </a:rPr>
              <a:t>Step 4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7469187" cy="37353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Drying your nice clean clothes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000" dirty="0" smtClean="0"/>
              <a:t>Clean the </a:t>
            </a:r>
            <a:r>
              <a:rPr lang="en-US" sz="2000" u="sng" dirty="0" smtClean="0"/>
              <a:t>lint</a:t>
            </a:r>
            <a:r>
              <a:rPr lang="en-US" sz="2000" dirty="0" smtClean="0"/>
              <a:t> filter</a:t>
            </a:r>
          </a:p>
          <a:p>
            <a:pPr lvl="1" eaLnBrk="1" hangingPunct="1"/>
            <a:endParaRPr lang="en-US" sz="2000" dirty="0" smtClean="0"/>
          </a:p>
          <a:p>
            <a:pPr lvl="1" eaLnBrk="1" hangingPunct="1"/>
            <a:r>
              <a:rPr lang="en-US" sz="2000" dirty="0" smtClean="0"/>
              <a:t>Add fabric softener/dryer sheets</a:t>
            </a:r>
          </a:p>
          <a:p>
            <a:pPr lvl="1" eaLnBrk="1" hangingPunct="1"/>
            <a:endParaRPr lang="en-US" sz="2000" dirty="0" smtClean="0"/>
          </a:p>
          <a:p>
            <a:pPr lvl="1" eaLnBrk="1" hangingPunct="1"/>
            <a:r>
              <a:rPr lang="en-US" sz="2000" dirty="0" smtClean="0"/>
              <a:t>Unload clothes from washer…shake them a little</a:t>
            </a:r>
          </a:p>
          <a:p>
            <a:pPr lvl="1" eaLnBrk="1" hangingPunct="1"/>
            <a:endParaRPr lang="en-US" sz="2000" dirty="0" smtClean="0"/>
          </a:p>
          <a:p>
            <a:pPr lvl="1" eaLnBrk="1" hangingPunct="1"/>
            <a:r>
              <a:rPr lang="en-US" sz="2000" u="sng" dirty="0" smtClean="0"/>
              <a:t>Inspect</a:t>
            </a:r>
            <a:r>
              <a:rPr lang="en-US" sz="2000" dirty="0" smtClean="0"/>
              <a:t> stains…the heat in the dryer will bake it in!</a:t>
            </a:r>
          </a:p>
        </p:txBody>
      </p:sp>
      <p:pic>
        <p:nvPicPr>
          <p:cNvPr id="16388" name="Picture 4" descr="MCj0234410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4495800"/>
            <a:ext cx="1701800" cy="1981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dirty="0" smtClean="0">
                <a:latin typeface="Lucida Handwriting" pitchFamily="66" charset="0"/>
              </a:rPr>
              <a:t>More drying…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7924800" cy="3733800"/>
          </a:xfrm>
        </p:spPr>
        <p:txBody>
          <a:bodyPr/>
          <a:lstStyle/>
          <a:p>
            <a:pPr eaLnBrk="1" hangingPunct="1"/>
            <a:r>
              <a:rPr lang="en-US" sz="2100" dirty="0" smtClean="0"/>
              <a:t>Overloading…why is this a problem</a:t>
            </a:r>
          </a:p>
          <a:p>
            <a:pPr lvl="4" eaLnBrk="1" hangingPunct="1"/>
            <a:endParaRPr lang="en-US" sz="1700" dirty="0" smtClean="0"/>
          </a:p>
          <a:p>
            <a:pPr eaLnBrk="1" hangingPunct="1"/>
            <a:r>
              <a:rPr lang="en-US" sz="2100" dirty="0" smtClean="0"/>
              <a:t>Most cycles last </a:t>
            </a:r>
            <a:r>
              <a:rPr lang="en-US" sz="2100" u="sng" dirty="0" smtClean="0"/>
              <a:t>30-40</a:t>
            </a:r>
            <a:r>
              <a:rPr lang="en-US" sz="2100" dirty="0" smtClean="0"/>
              <a:t> minutes</a:t>
            </a:r>
          </a:p>
          <a:p>
            <a:pPr lvl="1" eaLnBrk="1" hangingPunct="1"/>
            <a:r>
              <a:rPr lang="en-US" sz="2100" dirty="0" smtClean="0"/>
              <a:t>Jeans/towels take </a:t>
            </a:r>
            <a:r>
              <a:rPr lang="en-US" sz="2100" u="sng" dirty="0" smtClean="0"/>
              <a:t>longer</a:t>
            </a:r>
          </a:p>
          <a:p>
            <a:pPr lvl="1" eaLnBrk="1" hangingPunct="1"/>
            <a:r>
              <a:rPr lang="en-US" sz="2100" dirty="0" smtClean="0"/>
              <a:t>Take light cotton items out early to avoid wrinkles</a:t>
            </a:r>
          </a:p>
          <a:p>
            <a:pPr lvl="4" eaLnBrk="1" hangingPunct="1"/>
            <a:endParaRPr lang="en-US" sz="1700" dirty="0" smtClean="0"/>
          </a:p>
          <a:p>
            <a:pPr eaLnBrk="1" hangingPunct="1"/>
            <a:r>
              <a:rPr lang="en-US" sz="2100" dirty="0" smtClean="0"/>
              <a:t>Dry for too long=</a:t>
            </a:r>
            <a:r>
              <a:rPr lang="en-US" sz="2100" u="sng" dirty="0" smtClean="0"/>
              <a:t>shrinking</a:t>
            </a:r>
            <a:r>
              <a:rPr lang="en-US" sz="2100" dirty="0" smtClean="0"/>
              <a:t>!!!</a:t>
            </a:r>
          </a:p>
          <a:p>
            <a:pPr lvl="4" eaLnBrk="1" hangingPunct="1"/>
            <a:endParaRPr lang="en-US" sz="1500" dirty="0" smtClean="0"/>
          </a:p>
          <a:p>
            <a:pPr eaLnBrk="1" hangingPunct="1"/>
            <a:r>
              <a:rPr lang="en-US" sz="2100" dirty="0" smtClean="0"/>
              <a:t>Hang delicates to dry</a:t>
            </a:r>
          </a:p>
          <a:p>
            <a:pPr lvl="1" eaLnBrk="1" hangingPunct="1"/>
            <a:r>
              <a:rPr lang="en-US" sz="1900" dirty="0" smtClean="0"/>
              <a:t>Helps them maintain shape</a:t>
            </a:r>
          </a:p>
        </p:txBody>
      </p:sp>
      <p:pic>
        <p:nvPicPr>
          <p:cNvPr id="17412" name="Picture 4" descr="MMj03566110000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72200" y="4217988"/>
            <a:ext cx="2171700" cy="19161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dirty="0" smtClean="0">
                <a:latin typeface="Lucida Handwriting" pitchFamily="66" charset="0"/>
              </a:rPr>
              <a:t>Step 5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827213"/>
            <a:ext cx="4648200" cy="4114800"/>
          </a:xfrm>
        </p:spPr>
        <p:txBody>
          <a:bodyPr/>
          <a:lstStyle/>
          <a:p>
            <a:pPr eaLnBrk="1" hangingPunct="1"/>
            <a:r>
              <a:rPr lang="en-US" sz="2500" dirty="0" smtClean="0"/>
              <a:t>Folding…the last task!</a:t>
            </a:r>
          </a:p>
          <a:p>
            <a:pPr eaLnBrk="1" hangingPunct="1"/>
            <a:endParaRPr lang="en-US" sz="2500" dirty="0" smtClean="0"/>
          </a:p>
          <a:p>
            <a:pPr lvl="1" eaLnBrk="1" hangingPunct="1"/>
            <a:r>
              <a:rPr lang="en-US" sz="2100" dirty="0" smtClean="0"/>
              <a:t>Begin immediately…avoids </a:t>
            </a:r>
            <a:r>
              <a:rPr lang="en-US" sz="2100" u="sng" dirty="0" smtClean="0"/>
              <a:t>wrinkling</a:t>
            </a:r>
          </a:p>
          <a:p>
            <a:pPr lvl="1" eaLnBrk="1" hangingPunct="1"/>
            <a:endParaRPr lang="en-US" sz="2100" dirty="0" smtClean="0"/>
          </a:p>
          <a:p>
            <a:pPr lvl="1" eaLnBrk="1" hangingPunct="1"/>
            <a:r>
              <a:rPr lang="en-US" sz="2100" dirty="0" smtClean="0"/>
              <a:t>Don’t hang sweaters (they will lose shape and take the form of the hanger)</a:t>
            </a:r>
          </a:p>
          <a:p>
            <a:pPr lvl="1" eaLnBrk="1" hangingPunct="1"/>
            <a:endParaRPr lang="en-US" sz="2100" dirty="0" smtClean="0"/>
          </a:p>
          <a:p>
            <a:pPr lvl="1" eaLnBrk="1" hangingPunct="1"/>
            <a:r>
              <a:rPr lang="en-US" sz="2100" u="sng" dirty="0" smtClean="0"/>
              <a:t>Hang</a:t>
            </a:r>
            <a:r>
              <a:rPr lang="en-US" sz="2100" dirty="0" smtClean="0"/>
              <a:t> button down shirts</a:t>
            </a:r>
          </a:p>
        </p:txBody>
      </p:sp>
      <p:pic>
        <p:nvPicPr>
          <p:cNvPr id="18436" name="Picture 4" descr="j02154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 rot="20876784">
            <a:off x="5791200" y="2438400"/>
            <a:ext cx="1979613" cy="28844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dirty="0" smtClean="0">
                <a:latin typeface="Lucida Handwriting" pitchFamily="66" charset="0"/>
              </a:rPr>
              <a:t>5 Steps to Clean Clothes!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6935787" cy="2820987"/>
          </a:xfrm>
        </p:spPr>
        <p:txBody>
          <a:bodyPr/>
          <a:lstStyle/>
          <a:p>
            <a:pPr eaLnBrk="1" hangingPunct="1"/>
            <a:r>
              <a:rPr lang="en-US" sz="2500" u="sng" dirty="0" smtClean="0"/>
              <a:t>Gather</a:t>
            </a:r>
            <a:r>
              <a:rPr lang="en-US" sz="2500" dirty="0" smtClean="0"/>
              <a:t> your materials</a:t>
            </a:r>
          </a:p>
          <a:p>
            <a:pPr eaLnBrk="1" hangingPunct="1"/>
            <a:r>
              <a:rPr lang="en-US" sz="2500" dirty="0" smtClean="0"/>
              <a:t>Separate &amp; evaluate your clothes</a:t>
            </a:r>
          </a:p>
          <a:p>
            <a:pPr eaLnBrk="1" hangingPunct="1"/>
            <a:r>
              <a:rPr lang="en-US" sz="2500" dirty="0" smtClean="0"/>
              <a:t>Wash your clothes</a:t>
            </a:r>
          </a:p>
          <a:p>
            <a:pPr eaLnBrk="1" hangingPunct="1"/>
            <a:r>
              <a:rPr lang="en-US" sz="2500" dirty="0" smtClean="0"/>
              <a:t>Dry your </a:t>
            </a:r>
            <a:r>
              <a:rPr lang="en-US" sz="2500" u="sng" dirty="0" smtClean="0"/>
              <a:t>clothes</a:t>
            </a:r>
          </a:p>
          <a:p>
            <a:pPr eaLnBrk="1" hangingPunct="1"/>
            <a:r>
              <a:rPr lang="en-US" sz="2500" dirty="0" smtClean="0"/>
              <a:t>Fold your clothes</a:t>
            </a:r>
          </a:p>
        </p:txBody>
      </p:sp>
      <p:pic>
        <p:nvPicPr>
          <p:cNvPr id="4100" name="Picture 4" descr="j023536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0" y="4495800"/>
            <a:ext cx="1779588" cy="18049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dirty="0" smtClean="0">
                <a:latin typeface="Lucida Handwriting" pitchFamily="66" charset="0"/>
              </a:rPr>
              <a:t>Step 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7240587" cy="4725987"/>
          </a:xfrm>
        </p:spPr>
        <p:txBody>
          <a:bodyPr/>
          <a:lstStyle/>
          <a:p>
            <a:pPr eaLnBrk="1" hangingPunct="1"/>
            <a:r>
              <a:rPr lang="en-US" sz="2500" dirty="0" smtClean="0"/>
              <a:t>Gather Materials</a:t>
            </a:r>
          </a:p>
          <a:p>
            <a:pPr lvl="1" eaLnBrk="1" hangingPunct="1"/>
            <a:r>
              <a:rPr lang="en-US" sz="2000" dirty="0" smtClean="0"/>
              <a:t>Quarters (if you don’t have a </a:t>
            </a:r>
            <a:r>
              <a:rPr lang="en-US" sz="2000" u="sng" dirty="0" smtClean="0"/>
              <a:t>washing</a:t>
            </a:r>
            <a:r>
              <a:rPr lang="en-US" sz="2000" dirty="0" smtClean="0"/>
              <a:t> machine at your house)</a:t>
            </a:r>
          </a:p>
          <a:p>
            <a:pPr lvl="2" eaLnBrk="1" hangingPunct="1"/>
            <a:r>
              <a:rPr lang="en-US" sz="1700" dirty="0" smtClean="0"/>
              <a:t>Each load will usually take between $</a:t>
            </a:r>
            <a:r>
              <a:rPr lang="en-US" sz="1700" u="sng" dirty="0" smtClean="0"/>
              <a:t>0.75</a:t>
            </a:r>
            <a:r>
              <a:rPr lang="en-US" sz="1700" dirty="0" smtClean="0"/>
              <a:t>-$</a:t>
            </a:r>
            <a:r>
              <a:rPr lang="en-US" sz="1700" u="sng" dirty="0" smtClean="0"/>
              <a:t>1.75</a:t>
            </a:r>
            <a:r>
              <a:rPr lang="en-US" sz="1700" dirty="0" smtClean="0"/>
              <a:t> (per machine)</a:t>
            </a:r>
          </a:p>
          <a:p>
            <a:pPr lvl="2" eaLnBrk="1" hangingPunct="1"/>
            <a:r>
              <a:rPr lang="en-US" sz="1700" dirty="0" smtClean="0"/>
              <a:t>Drying will take more quarters!</a:t>
            </a:r>
          </a:p>
          <a:p>
            <a:pPr lvl="1" eaLnBrk="1" hangingPunct="1"/>
            <a:r>
              <a:rPr lang="en-US" sz="2000" dirty="0" smtClean="0"/>
              <a:t>Detergent</a:t>
            </a:r>
          </a:p>
          <a:p>
            <a:pPr lvl="2" eaLnBrk="1" hangingPunct="1"/>
            <a:r>
              <a:rPr lang="en-US" sz="1700" dirty="0" smtClean="0"/>
              <a:t>Two kinds…bottles (liquid) or boxes (powder)</a:t>
            </a:r>
          </a:p>
          <a:p>
            <a:pPr lvl="2" eaLnBrk="1" hangingPunct="1"/>
            <a:r>
              <a:rPr lang="en-US" sz="1700" dirty="0" smtClean="0"/>
              <a:t>Really no difference between the two…liquid may be </a:t>
            </a:r>
            <a:r>
              <a:rPr lang="en-US" sz="1700" u="sng" dirty="0" smtClean="0"/>
              <a:t>less</a:t>
            </a:r>
            <a:r>
              <a:rPr lang="en-US" sz="1700" dirty="0" smtClean="0"/>
              <a:t> messy but slightly more </a:t>
            </a:r>
            <a:r>
              <a:rPr lang="en-US" sz="1700" u="sng" dirty="0" smtClean="0"/>
              <a:t>expensive</a:t>
            </a:r>
            <a:r>
              <a:rPr lang="en-US" sz="1700" dirty="0" smtClean="0"/>
              <a:t> </a:t>
            </a:r>
          </a:p>
          <a:p>
            <a:pPr lvl="1" eaLnBrk="1" hangingPunct="1"/>
            <a:r>
              <a:rPr lang="en-US" sz="2000" dirty="0" smtClean="0"/>
              <a:t>STOP!!!  </a:t>
            </a:r>
          </a:p>
          <a:p>
            <a:pPr lvl="2" eaLnBrk="1" hangingPunct="1"/>
            <a:r>
              <a:rPr lang="en-US" sz="1900" dirty="0" smtClean="0"/>
              <a:t>Watch out for detergents that may cause an </a:t>
            </a:r>
            <a:r>
              <a:rPr lang="en-US" sz="1900" u="sng" dirty="0" smtClean="0"/>
              <a:t>allergic reaction</a:t>
            </a:r>
            <a:r>
              <a:rPr lang="en-US" sz="1900" dirty="0" smtClean="0"/>
              <a:t>!!  </a:t>
            </a:r>
          </a:p>
        </p:txBody>
      </p:sp>
      <p:pic>
        <p:nvPicPr>
          <p:cNvPr id="5124" name="Picture 4" descr="MMj02838850000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5105400"/>
            <a:ext cx="955675" cy="1371600"/>
          </a:xfrm>
          <a:noFill/>
        </p:spPr>
      </p:pic>
      <p:sp>
        <p:nvSpPr>
          <p:cNvPr id="5125" name="AutoShape 7"/>
          <p:cNvSpPr>
            <a:spLocks noChangeArrowheads="1"/>
          </p:cNvSpPr>
          <p:nvPr/>
        </p:nvSpPr>
        <p:spPr bwMode="auto">
          <a:xfrm rot="1255470">
            <a:off x="3352800" y="4876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5864225" cy="1143000"/>
          </a:xfrm>
        </p:spPr>
        <p:txBody>
          <a:bodyPr/>
          <a:lstStyle/>
          <a:p>
            <a:pPr algn="ctr" eaLnBrk="1" hangingPunct="1"/>
            <a:r>
              <a:rPr lang="en-US" sz="4000" b="1" smtClean="0">
                <a:latin typeface="Lucida Handwriting" pitchFamily="66" charset="0"/>
              </a:rPr>
              <a:t>Still Gathering…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2362200"/>
            <a:ext cx="7316788" cy="3581400"/>
          </a:xfrm>
        </p:spPr>
        <p:txBody>
          <a:bodyPr/>
          <a:lstStyle/>
          <a:p>
            <a:pPr lvl="1" eaLnBrk="1" hangingPunct="1"/>
            <a:r>
              <a:rPr lang="en-US" sz="2800" dirty="0" smtClean="0"/>
              <a:t>Bleach</a:t>
            </a:r>
          </a:p>
          <a:p>
            <a:pPr lvl="2" eaLnBrk="1" hangingPunct="1"/>
            <a:r>
              <a:rPr lang="en-US" sz="2000" dirty="0" smtClean="0"/>
              <a:t>Used to make your </a:t>
            </a:r>
            <a:r>
              <a:rPr lang="en-US" sz="2000" u="sng" dirty="0" smtClean="0"/>
              <a:t>WHITES</a:t>
            </a:r>
            <a:r>
              <a:rPr lang="en-US" sz="2000" dirty="0" smtClean="0"/>
              <a:t> brighter</a:t>
            </a:r>
          </a:p>
          <a:p>
            <a:pPr lvl="2" eaLnBrk="1" hangingPunct="1"/>
            <a:r>
              <a:rPr lang="en-US" sz="2000" dirty="0" smtClean="0"/>
              <a:t>Use ONLY with WHITE colored clothing and linens</a:t>
            </a:r>
          </a:p>
          <a:p>
            <a:pPr lvl="2" eaLnBrk="1" hangingPunct="1"/>
            <a:r>
              <a:rPr lang="en-US" sz="2000" dirty="0" smtClean="0"/>
              <a:t>They now have “color-safe bleaching action” in some detergents</a:t>
            </a:r>
          </a:p>
          <a:p>
            <a:pPr lvl="2" eaLnBrk="1" hangingPunct="1"/>
            <a:r>
              <a:rPr lang="en-US" sz="2000" dirty="0" smtClean="0"/>
              <a:t>So…which bleach is the best?  </a:t>
            </a:r>
            <a:r>
              <a:rPr lang="en-US" sz="2000" i="1" u="sng" dirty="0" smtClean="0"/>
              <a:t>Consumer Reports</a:t>
            </a:r>
            <a:r>
              <a:rPr lang="en-US" sz="2000" dirty="0" smtClean="0"/>
              <a:t> found that</a:t>
            </a:r>
          </a:p>
          <a:p>
            <a:pPr lvl="3" eaLnBrk="1" hangingPunct="1"/>
            <a:r>
              <a:rPr lang="en-US" sz="2000" b="1" dirty="0" smtClean="0"/>
              <a:t>Tide</a:t>
            </a:r>
            <a:r>
              <a:rPr lang="en-US" sz="2000" dirty="0" smtClean="0"/>
              <a:t> with bleach alternative came in 1</a:t>
            </a:r>
            <a:r>
              <a:rPr lang="en-US" sz="2000" baseline="30000" dirty="0" smtClean="0"/>
              <a:t>st</a:t>
            </a:r>
          </a:p>
          <a:p>
            <a:pPr lvl="3" eaLnBrk="1" hangingPunct="1"/>
            <a:r>
              <a:rPr lang="en-US" sz="2000" dirty="0" smtClean="0"/>
              <a:t>Followed by </a:t>
            </a:r>
            <a:r>
              <a:rPr lang="en-US" sz="2000" b="1" dirty="0" smtClean="0"/>
              <a:t>Cheer</a:t>
            </a:r>
            <a:r>
              <a:rPr lang="en-US" sz="2000" dirty="0" smtClean="0"/>
              <a:t> and then </a:t>
            </a:r>
            <a:r>
              <a:rPr lang="en-US" sz="2000" b="1" dirty="0" smtClean="0"/>
              <a:t>Arm &amp; Hammer</a:t>
            </a:r>
            <a:endParaRPr lang="en-US" sz="2000" dirty="0" smtClean="0"/>
          </a:p>
        </p:txBody>
      </p:sp>
      <p:pic>
        <p:nvPicPr>
          <p:cNvPr id="6148" name="Picture 4" descr="MCj0406168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533400"/>
            <a:ext cx="1676400" cy="14652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en-US" sz="4000" b="1" smtClean="0">
              <a:latin typeface="Lucida Handwriting" pitchFamily="66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133600"/>
            <a:ext cx="8001000" cy="43434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Fabric Softener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/>
              <a:t>Eliminates </a:t>
            </a:r>
            <a:r>
              <a:rPr lang="en-US" sz="2400" u="sng" dirty="0" smtClean="0"/>
              <a:t>static</a:t>
            </a:r>
            <a:r>
              <a:rPr lang="en-US" sz="2400" dirty="0" smtClean="0"/>
              <a:t> cling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/>
              <a:t>Makes clothes soft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/>
              <a:t>Two forms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2400" dirty="0" smtClean="0"/>
              <a:t>Liquid…added during the </a:t>
            </a:r>
            <a:r>
              <a:rPr lang="en-US" sz="2400" u="sng" dirty="0" smtClean="0"/>
              <a:t>wash</a:t>
            </a:r>
            <a:r>
              <a:rPr lang="en-US" sz="2400" dirty="0" smtClean="0"/>
              <a:t> cycle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2400" dirty="0" smtClean="0"/>
              <a:t>Sheet…added during the dry cycle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/>
              <a:t>Please note that liquid fabric softener is </a:t>
            </a:r>
            <a:r>
              <a:rPr lang="en-US" sz="2400" u="sng" dirty="0" smtClean="0"/>
              <a:t>DIFFERENT</a:t>
            </a:r>
            <a:r>
              <a:rPr lang="en-US" sz="2400" dirty="0" smtClean="0"/>
              <a:t> from liquid detergent…if you use this form of softener you must also use </a:t>
            </a:r>
            <a:r>
              <a:rPr lang="en-US" sz="2400" u="sng" dirty="0" smtClean="0"/>
              <a:t>detergent</a:t>
            </a:r>
            <a:r>
              <a:rPr lang="en-US" sz="2400" dirty="0" smtClean="0"/>
              <a:t>!!!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/>
              <a:t>Examples…Bounce, Downy, Snuggles</a:t>
            </a:r>
          </a:p>
        </p:txBody>
      </p:sp>
      <p:pic>
        <p:nvPicPr>
          <p:cNvPr id="7172" name="Picture 4" descr="MMj03566160000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629400" y="1371600"/>
            <a:ext cx="1981200" cy="1981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smtClean="0">
                <a:latin typeface="Lucida Handwriting" pitchFamily="66" charset="0"/>
              </a:rPr>
              <a:t>Last thing to grab!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752600"/>
            <a:ext cx="7240588" cy="45720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Laundry Basket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If you’re classy…buy a plastic heavy-duty basket or a nice </a:t>
            </a:r>
            <a:r>
              <a:rPr lang="en-US" sz="1800" u="sng" dirty="0" smtClean="0"/>
              <a:t>drawstring</a:t>
            </a:r>
            <a:r>
              <a:rPr lang="en-US" sz="1800" dirty="0" smtClean="0"/>
              <a:t> bag</a:t>
            </a:r>
          </a:p>
          <a:p>
            <a:pPr lvl="2" eaLnBrk="1" hangingPunct="1">
              <a:lnSpc>
                <a:spcPct val="80000"/>
              </a:lnSpc>
            </a:pPr>
            <a:endParaRPr lang="en-US" sz="1800" dirty="0" smtClean="0"/>
          </a:p>
          <a:p>
            <a:pPr lvl="2" eaLnBrk="1" hangingPunct="1">
              <a:lnSpc>
                <a:spcPct val="80000"/>
              </a:lnSpc>
            </a:pPr>
            <a:endParaRPr lang="en-US" sz="1800" dirty="0" smtClean="0"/>
          </a:p>
          <a:p>
            <a:pPr lvl="2" eaLnBrk="1" hangingPunct="1">
              <a:lnSpc>
                <a:spcPct val="80000"/>
              </a:lnSpc>
            </a:pPr>
            <a:endParaRPr lang="en-US" sz="1800" dirty="0" smtClean="0"/>
          </a:p>
          <a:p>
            <a:pPr lvl="2" eaLnBrk="1" hangingPunct="1">
              <a:lnSpc>
                <a:spcPct val="80000"/>
              </a:lnSpc>
            </a:pPr>
            <a:endParaRPr lang="en-US" sz="1800" dirty="0" smtClean="0"/>
          </a:p>
          <a:p>
            <a:pPr lvl="2" eaLnBrk="1" hangingPunct="1">
              <a:lnSpc>
                <a:spcPct val="80000"/>
              </a:lnSpc>
            </a:pPr>
            <a:endParaRPr lang="en-US" sz="1800" dirty="0" smtClean="0"/>
          </a:p>
          <a:p>
            <a:pPr lvl="2" eaLnBrk="1" hangingPunct="1">
              <a:lnSpc>
                <a:spcPct val="80000"/>
              </a:lnSpc>
            </a:pPr>
            <a:endParaRPr lang="en-US" sz="18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If you’re not…a pillowcase will work too!</a:t>
            </a:r>
          </a:p>
          <a:p>
            <a:pPr lvl="2" eaLnBrk="1" hangingPunct="1">
              <a:lnSpc>
                <a:spcPct val="80000"/>
              </a:lnSpc>
            </a:pPr>
            <a:endParaRPr lang="en-US" sz="1800" dirty="0" smtClean="0"/>
          </a:p>
          <a:p>
            <a:pPr lvl="2" eaLnBrk="1" hangingPunct="1">
              <a:lnSpc>
                <a:spcPct val="80000"/>
              </a:lnSpc>
            </a:pPr>
            <a:endParaRPr lang="en-US" sz="1800" dirty="0" smtClean="0"/>
          </a:p>
          <a:p>
            <a:pPr lvl="2" eaLnBrk="1" hangingPunct="1">
              <a:lnSpc>
                <a:spcPct val="80000"/>
              </a:lnSpc>
            </a:pPr>
            <a:endParaRPr lang="en-US" sz="1800" dirty="0" smtClean="0"/>
          </a:p>
          <a:p>
            <a:pPr lvl="2" eaLnBrk="1" hangingPunct="1">
              <a:lnSpc>
                <a:spcPct val="80000"/>
              </a:lnSpc>
            </a:pPr>
            <a:endParaRPr lang="en-US" sz="1800" dirty="0" smtClean="0"/>
          </a:p>
          <a:p>
            <a:pPr lvl="2" eaLnBrk="1" hangingPunct="1">
              <a:lnSpc>
                <a:spcPct val="80000"/>
              </a:lnSpc>
            </a:pPr>
            <a:endParaRPr lang="en-US" sz="1800" dirty="0" smtClean="0"/>
          </a:p>
          <a:p>
            <a:pPr lvl="4" eaLnBrk="1" hangingPunct="1">
              <a:lnSpc>
                <a:spcPct val="80000"/>
              </a:lnSpc>
            </a:pPr>
            <a:r>
              <a:rPr lang="en-US" sz="2400" b="1" dirty="0" smtClean="0"/>
              <a:t>Now you are ready to begin!!!</a:t>
            </a:r>
          </a:p>
        </p:txBody>
      </p:sp>
      <p:pic>
        <p:nvPicPr>
          <p:cNvPr id="8196" name="Picture 7" descr="B000ASBLB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3622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8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z="2500" smtClean="0"/>
          </a:p>
        </p:txBody>
      </p:sp>
      <p:pic>
        <p:nvPicPr>
          <p:cNvPr id="8198" name="Picture 10" descr="PillowcaseBird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648200"/>
            <a:ext cx="2209800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dirty="0" smtClean="0">
                <a:latin typeface="Lucida Handwriting" pitchFamily="66" charset="0"/>
              </a:rPr>
              <a:t>Step 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09800"/>
            <a:ext cx="7770813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Separate and Evaluate Your Clothes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Preparation is </a:t>
            </a:r>
            <a:r>
              <a:rPr lang="en-US" u="sng" dirty="0" smtClean="0"/>
              <a:t>CRUCIAL</a:t>
            </a:r>
            <a:r>
              <a:rPr lang="en-US" dirty="0" smtClean="0"/>
              <a:t>!!!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Evaluate your dirty clothes to see how many </a:t>
            </a:r>
            <a:r>
              <a:rPr lang="en-US" u="sng" dirty="0" smtClean="0"/>
              <a:t>loads</a:t>
            </a:r>
            <a:r>
              <a:rPr lang="en-US" dirty="0" smtClean="0"/>
              <a:t> should be done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Separate your clothes by </a:t>
            </a:r>
            <a:r>
              <a:rPr lang="en-US" u="sng" dirty="0" smtClean="0"/>
              <a:t>color</a:t>
            </a:r>
            <a:r>
              <a:rPr lang="en-US" sz="2300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304800"/>
            <a:ext cx="3659188" cy="1143000"/>
          </a:xfrm>
        </p:spPr>
        <p:txBody>
          <a:bodyPr/>
          <a:lstStyle/>
          <a:p>
            <a:pPr algn="ctr" eaLnBrk="1" hangingPunct="1"/>
            <a:r>
              <a:rPr lang="en-US" sz="4000" b="1" dirty="0" smtClean="0">
                <a:latin typeface="Lucida Handwriting" pitchFamily="66" charset="0"/>
              </a:rPr>
              <a:t>Sorting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8458200" cy="5029200"/>
          </a:xfrm>
        </p:spPr>
        <p:txBody>
          <a:bodyPr/>
          <a:lstStyle/>
          <a:p>
            <a:pPr lvl="2" eaLnBrk="1" hangingPunct="1"/>
            <a:r>
              <a:rPr lang="en-US" sz="2400" u="sng" dirty="0" smtClean="0"/>
              <a:t>Whites</a:t>
            </a:r>
          </a:p>
          <a:p>
            <a:pPr lvl="3" eaLnBrk="1" hangingPunct="1"/>
            <a:r>
              <a:rPr lang="en-US" sz="1700" dirty="0" smtClean="0"/>
              <a:t>Basic t-shirts, white socks, sheets, pillowcases and other plain white clothing/linens</a:t>
            </a:r>
          </a:p>
          <a:p>
            <a:pPr lvl="2" eaLnBrk="1" hangingPunct="1"/>
            <a:r>
              <a:rPr lang="en-US" sz="2400" u="sng" dirty="0" smtClean="0"/>
              <a:t>Lights</a:t>
            </a:r>
          </a:p>
          <a:p>
            <a:pPr lvl="3" eaLnBrk="1" hangingPunct="1"/>
            <a:r>
              <a:rPr lang="en-US" sz="1700" dirty="0" smtClean="0"/>
              <a:t>Everything from pastels to striped or patterned whites</a:t>
            </a:r>
          </a:p>
          <a:p>
            <a:pPr lvl="3" eaLnBrk="1" hangingPunct="1"/>
            <a:r>
              <a:rPr lang="en-US" sz="1700" dirty="0" smtClean="0"/>
              <a:t>A white item with enough color (logo/pattern) to make you think doesn’t fit with the whites</a:t>
            </a:r>
          </a:p>
          <a:p>
            <a:pPr lvl="2" eaLnBrk="1" hangingPunct="1"/>
            <a:r>
              <a:rPr lang="en-US" sz="2400" u="sng" dirty="0" smtClean="0"/>
              <a:t>Darks</a:t>
            </a:r>
          </a:p>
          <a:p>
            <a:pPr lvl="3" eaLnBrk="1" hangingPunct="1"/>
            <a:r>
              <a:rPr lang="en-US" sz="1700" dirty="0" smtClean="0"/>
              <a:t>Dark socks, shirts, all jeans, dark pants</a:t>
            </a:r>
          </a:p>
          <a:p>
            <a:pPr lvl="3" eaLnBrk="1" hangingPunct="1"/>
            <a:r>
              <a:rPr lang="en-US" sz="1700" dirty="0" smtClean="0"/>
              <a:t>Newly dark clothing should be washed alone first</a:t>
            </a:r>
          </a:p>
          <a:p>
            <a:pPr lvl="2" eaLnBrk="1" hangingPunct="1"/>
            <a:r>
              <a:rPr lang="en-US" sz="2400" u="sng" dirty="0" smtClean="0"/>
              <a:t>Delicates</a:t>
            </a:r>
          </a:p>
          <a:p>
            <a:pPr lvl="3" eaLnBrk="1" hangingPunct="1"/>
            <a:r>
              <a:rPr lang="en-US" sz="1700" dirty="0" smtClean="0"/>
              <a:t>Wool garments, sweaters, satin, undergarments </a:t>
            </a:r>
          </a:p>
          <a:p>
            <a:pPr lvl="3" eaLnBrk="1" hangingPunct="1"/>
            <a:r>
              <a:rPr lang="en-US" sz="1700" dirty="0" smtClean="0"/>
              <a:t>These can be washed in a machine but hand-washing is usually better.</a:t>
            </a:r>
          </a:p>
        </p:txBody>
      </p:sp>
      <p:pic>
        <p:nvPicPr>
          <p:cNvPr id="10244" name="Picture 4" descr="j027970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248400" y="304800"/>
            <a:ext cx="1497013" cy="1676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dirty="0" smtClean="0">
                <a:latin typeface="Lucida Handwriting" pitchFamily="66" charset="0"/>
              </a:rPr>
              <a:t>Why separate?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7720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Separating helps protect the </a:t>
            </a:r>
            <a:r>
              <a:rPr lang="en-US" u="sng" dirty="0" smtClean="0"/>
              <a:t>color</a:t>
            </a:r>
            <a:r>
              <a:rPr lang="en-US" dirty="0" smtClean="0"/>
              <a:t> and </a:t>
            </a:r>
            <a:r>
              <a:rPr lang="en-US" u="sng" dirty="0" smtClean="0"/>
              <a:t>durability</a:t>
            </a:r>
            <a:r>
              <a:rPr lang="en-US" dirty="0" smtClean="0"/>
              <a:t> of your garment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Should an accident occur the damage cannot be undone!</a:t>
            </a:r>
          </a:p>
          <a:p>
            <a:pPr lvl="1" eaLnBrk="1" hangingPunct="1"/>
            <a:r>
              <a:rPr lang="en-US" dirty="0" smtClean="0"/>
              <a:t>What would happen if a red sock got mixed into white towels?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Look at the </a:t>
            </a:r>
            <a:r>
              <a:rPr lang="en-US" u="sng" dirty="0" smtClean="0"/>
              <a:t>care labels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3">
      <a:dk1>
        <a:srgbClr val="000000"/>
      </a:dk1>
      <a:lt1>
        <a:srgbClr val="FFFFFF"/>
      </a:lt1>
      <a:dk2>
        <a:srgbClr val="0000CC"/>
      </a:dk2>
      <a:lt2>
        <a:srgbClr val="434343"/>
      </a:lt2>
      <a:accent1>
        <a:srgbClr val="99CC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E7B900"/>
      </a:accent6>
      <a:hlink>
        <a:srgbClr val="FF0000"/>
      </a:hlink>
      <a:folHlink>
        <a:srgbClr val="808080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Handwriting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Handwriting" pitchFamily="66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172</TotalTime>
  <Words>683</Words>
  <Application>Microsoft Office PowerPoint</Application>
  <PresentationFormat>On-screen Show (4:3)</PresentationFormat>
  <Paragraphs>146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Eclipse</vt:lpstr>
      <vt:lpstr>How to do Laundry</vt:lpstr>
      <vt:lpstr>5 Steps to Clean Clothes!</vt:lpstr>
      <vt:lpstr>Step 1</vt:lpstr>
      <vt:lpstr>Still Gathering…</vt:lpstr>
      <vt:lpstr>Slide 5</vt:lpstr>
      <vt:lpstr>Last thing to grab!</vt:lpstr>
      <vt:lpstr>Step 2</vt:lpstr>
      <vt:lpstr>Sorting</vt:lpstr>
      <vt:lpstr>Why separate?</vt:lpstr>
      <vt:lpstr>What to evaluate?</vt:lpstr>
      <vt:lpstr>Step 3</vt:lpstr>
      <vt:lpstr>Setting Your Machine</vt:lpstr>
      <vt:lpstr>A last few tips…</vt:lpstr>
      <vt:lpstr>Step 4</vt:lpstr>
      <vt:lpstr>More drying…</vt:lpstr>
      <vt:lpstr>Step 5</vt:lpstr>
    </vt:vector>
  </TitlesOfParts>
  <Company>DIST211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Laundry</dc:title>
  <dc:creator>Township High School District 211</dc:creator>
  <cp:lastModifiedBy>SCS</cp:lastModifiedBy>
  <cp:revision>38</cp:revision>
  <cp:lastPrinted>1601-01-01T00:00:00Z</cp:lastPrinted>
  <dcterms:created xsi:type="dcterms:W3CDTF">2006-10-31T20:04:22Z</dcterms:created>
  <dcterms:modified xsi:type="dcterms:W3CDTF">2013-04-18T15:12:00Z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