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70" r:id="rId14"/>
    <p:sldId id="271" r:id="rId15"/>
    <p:sldId id="272" r:id="rId16"/>
    <p:sldId id="274" r:id="rId17"/>
    <p:sldId id="275" r:id="rId18"/>
    <p:sldId id="265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D045E9C-5A43-4DD5-8806-58F7B6B196AB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0499319-D434-4B72-8F9A-B245200A99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45E9C-5A43-4DD5-8806-58F7B6B196AB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99319-D434-4B72-8F9A-B245200A99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45E9C-5A43-4DD5-8806-58F7B6B196AB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99319-D434-4B72-8F9A-B245200A99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D045E9C-5A43-4DD5-8806-58F7B6B196AB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0499319-D434-4B72-8F9A-B245200A99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D045E9C-5A43-4DD5-8806-58F7B6B196AB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0499319-D434-4B72-8F9A-B245200A99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45E9C-5A43-4DD5-8806-58F7B6B196AB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99319-D434-4B72-8F9A-B245200A99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45E9C-5A43-4DD5-8806-58F7B6B196AB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99319-D434-4B72-8F9A-B245200A99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D045E9C-5A43-4DD5-8806-58F7B6B196AB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0499319-D434-4B72-8F9A-B245200A99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45E9C-5A43-4DD5-8806-58F7B6B196AB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99319-D434-4B72-8F9A-B245200A99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D045E9C-5A43-4DD5-8806-58F7B6B196AB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0499319-D434-4B72-8F9A-B245200A99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D045E9C-5A43-4DD5-8806-58F7B6B196AB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0499319-D434-4B72-8F9A-B245200A99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D045E9C-5A43-4DD5-8806-58F7B6B196AB}" type="datetimeFigureOut">
              <a:rPr lang="en-US" smtClean="0"/>
              <a:pPr/>
              <a:t>2/12/2013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0499319-D434-4B72-8F9A-B245200A99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685800"/>
            <a:ext cx="6172200" cy="1894362"/>
          </a:xfrm>
        </p:spPr>
        <p:txBody>
          <a:bodyPr/>
          <a:lstStyle/>
          <a:p>
            <a:r>
              <a:rPr lang="en-US" dirty="0" smtClean="0"/>
              <a:t>Sororities &amp; Fraternities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2667000"/>
            <a:ext cx="6172200" cy="1371600"/>
          </a:xfrm>
        </p:spPr>
        <p:txBody>
          <a:bodyPr/>
          <a:lstStyle/>
          <a:p>
            <a:r>
              <a:rPr lang="en-US" dirty="0" smtClean="0"/>
              <a:t>Greek Life in College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$400-$600 per semester</a:t>
            </a:r>
          </a:p>
          <a:p>
            <a:pPr lvl="1"/>
            <a:r>
              <a:rPr lang="en-US" dirty="0" smtClean="0"/>
              <a:t>Scholarship opportunities provided locally and nationally</a:t>
            </a:r>
          </a:p>
          <a:p>
            <a:pPr lvl="1"/>
            <a:r>
              <a:rPr lang="en-US" dirty="0" smtClean="0"/>
              <a:t>Payment plans are also available </a:t>
            </a:r>
            <a:endParaRPr lang="en-US" dirty="0"/>
          </a:p>
        </p:txBody>
      </p:sp>
      <p:pic>
        <p:nvPicPr>
          <p:cNvPr id="12289" name="Picture 1" descr="C:\Documents and Settings\reagan.warren374\Local Settings\Temporary Internet Files\Content.IE5\RACXZB7X\MC90038417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3962400"/>
            <a:ext cx="1009650" cy="1825625"/>
          </a:xfrm>
          <a:prstGeom prst="rect">
            <a:avLst/>
          </a:prstGeom>
          <a:noFill/>
        </p:spPr>
      </p:pic>
      <p:pic>
        <p:nvPicPr>
          <p:cNvPr id="12290" name="Picture 2" descr="C:\Documents and Settings\reagan.warren374\Local Settings\Temporary Internet Files\Content.IE5\RACXZB7X\MC90038417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3962400"/>
            <a:ext cx="1009650" cy="1825625"/>
          </a:xfrm>
          <a:prstGeom prst="rect">
            <a:avLst/>
          </a:prstGeom>
          <a:noFill/>
        </p:spPr>
      </p:pic>
      <p:pic>
        <p:nvPicPr>
          <p:cNvPr id="12291" name="Picture 3" descr="C:\Documents and Settings\reagan.warren374\Local Settings\Temporary Internet Files\Content.IE5\RACXZB7X\MC90038417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3962400"/>
            <a:ext cx="1009650" cy="1825625"/>
          </a:xfrm>
          <a:prstGeom prst="rect">
            <a:avLst/>
          </a:prstGeom>
          <a:noFill/>
        </p:spPr>
      </p:pic>
      <p:pic>
        <p:nvPicPr>
          <p:cNvPr id="12292" name="Picture 4" descr="C:\Documents and Settings\reagan.warren374\Local Settings\Temporary Internet Files\Content.IE5\RACXZB7X\MC90038417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3962400"/>
            <a:ext cx="1010412" cy="18260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Most sonorities and fraternities provide there own houses, but not all do</a:t>
            </a:r>
          </a:p>
          <a:p>
            <a:pPr lvl="1"/>
            <a:r>
              <a:rPr lang="en-US" dirty="0" smtClean="0"/>
              <a:t>Most house between 10 and 20 people</a:t>
            </a:r>
            <a:endParaRPr lang="en-US" dirty="0"/>
          </a:p>
        </p:txBody>
      </p:sp>
      <p:pic>
        <p:nvPicPr>
          <p:cNvPr id="11266" name="Picture 2" descr="http://t0.gstatic.com/images?q=tbn:ANd9GcRlqcu9k9FJfzOgyFEhhLJ9MAl2PKhDlN3wiWBa3aWgiHlvAbf25A:smu.edu/fsl/images/houses/ac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971800"/>
            <a:ext cx="4596982" cy="304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Recruitment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04800" indent="-304800">
              <a:spcBef>
                <a:spcPct val="0"/>
              </a:spcBef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Lucida Grande" charset="0"/>
                <a:cs typeface="Lucida Grande" charset="0"/>
                <a:sym typeface="Lucida Grande" charset="0"/>
              </a:rPr>
              <a:t>Each round of events allows potential members to learn about each sorority and sorority life</a:t>
            </a:r>
            <a:endParaRPr lang="en-US" dirty="0" smtClean="0">
              <a:sym typeface="Lucida Grande" charset="0"/>
            </a:endParaRPr>
          </a:p>
          <a:p>
            <a:pPr marL="304800" indent="-304800">
              <a:spcBef>
                <a:spcPct val="0"/>
              </a:spcBef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Lucida Grande" charset="0"/>
                <a:cs typeface="Lucida Grande" charset="0"/>
                <a:sym typeface="Lucida Grande" charset="0"/>
              </a:rPr>
              <a:t>Formal recruitment is a selection process</a:t>
            </a:r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  <a:ea typeface="ヒラギノ角ゴ ProN W3" charset="0"/>
              <a:cs typeface="ヒラギノ角ゴ ProN W3" charset="0"/>
              <a:sym typeface="Lucida Grande" charset="0"/>
            </a:endParaRPr>
          </a:p>
          <a:p>
            <a:pPr marL="304800" indent="-304800">
              <a:lnSpc>
                <a:spcPct val="90000"/>
              </a:lnSpc>
              <a:spcBef>
                <a:spcPct val="0"/>
              </a:spcBef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Lucida Grande" charset="0"/>
                <a:cs typeface="Lucida Grande" charset="0"/>
                <a:sym typeface="Lucida Grande" charset="0"/>
              </a:rPr>
              <a:t>All women will visit each sorority during the Open House</a:t>
            </a:r>
          </a:p>
          <a:p>
            <a:pPr marL="670560" lvl="1" indent="-304800">
              <a:lnSpc>
                <a:spcPct val="90000"/>
              </a:lnSpc>
              <a:spcBef>
                <a:spcPct val="0"/>
              </a:spcBef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Lucida Grande" charset="0"/>
                <a:cs typeface="Lucida Grande" charset="0"/>
                <a:sym typeface="Lucida Grande" charset="0"/>
              </a:rPr>
              <a:t> remaining rounds are by invitation only </a:t>
            </a:r>
            <a:endParaRPr lang="en-US" dirty="0" smtClean="0"/>
          </a:p>
          <a:p>
            <a:pPr marL="670560" lvl="1" indent="-304800">
              <a:lnSpc>
                <a:spcPct val="90000"/>
              </a:lnSpc>
              <a:spcBef>
                <a:spcPts val="700"/>
              </a:spcBef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Lucida Grande" charset="0"/>
                <a:cs typeface="Lucida Grande" charset="0"/>
                <a:sym typeface="Lucida Grande" charset="0"/>
              </a:rPr>
              <a:t>Just as sororities are narrowing the number of women attending each round of events, potential members may only accept a certain number of invitations to each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Recruitment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04800" indent="-304800">
              <a:spcBef>
                <a:spcPct val="0"/>
              </a:spcBef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Lucida Grande" charset="0"/>
                <a:cs typeface="Lucida Grande" charset="0"/>
                <a:sym typeface="Lucida Grande" charset="0"/>
              </a:rPr>
              <a:t>This is the time to be yourself. The girls in the houses are just as nervous as you. </a:t>
            </a:r>
            <a:endParaRPr lang="en-US" dirty="0" smtClean="0"/>
          </a:p>
          <a:p>
            <a:pPr marL="304800" indent="-304800">
              <a:spcBef>
                <a:spcPts val="700"/>
              </a:spcBef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Lucida Grande" charset="0"/>
                <a:cs typeface="Lucida Grande" charset="0"/>
                <a:sym typeface="Lucida Grande" charset="0"/>
              </a:rPr>
              <a:t>Picture for Resume/Application.  Use a graduation picture but a casual picture is fine also.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Recruitment Resume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04800" indent="-304800">
              <a:spcBef>
                <a:spcPct val="0"/>
              </a:spcBef>
              <a:buFont typeface="Thonburi" charset="0"/>
              <a:buChar char="•"/>
            </a:pP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Lucida Grande" charset="0"/>
                <a:cs typeface="Lucida Grande" charset="0"/>
                <a:sym typeface="Lucida Grande" charset="0"/>
              </a:rPr>
              <a:t>Name/Address</a:t>
            </a:r>
            <a:endParaRPr lang="en-US" dirty="0" smtClean="0"/>
          </a:p>
          <a:p>
            <a:pPr marL="304800" indent="-304800">
              <a:spcBef>
                <a:spcPts val="700"/>
              </a:spcBef>
              <a:buFont typeface="Thonburi" charset="0"/>
              <a:buChar char="•"/>
            </a:pP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Lucida Grande" charset="0"/>
                <a:cs typeface="Lucida Grande" charset="0"/>
                <a:sym typeface="Lucida Grande" charset="0"/>
              </a:rPr>
              <a:t>Education</a:t>
            </a:r>
            <a:endParaRPr lang="en-US" dirty="0" smtClean="0"/>
          </a:p>
          <a:p>
            <a:pPr lvl="1">
              <a:spcBef>
                <a:spcPts val="600"/>
              </a:spcBef>
              <a:buFont typeface="Thonburi" charset="0"/>
              <a:buChar char="•"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Lucida Grande" charset="0"/>
                <a:cs typeface="Lucida Grande" charset="0"/>
                <a:sym typeface="Lucida Grande" charset="0"/>
              </a:rPr>
              <a:t>School, Grade Point Average.  Can include ACT, SAT &amp; Class Rank.</a:t>
            </a:r>
            <a:endParaRPr lang="en-US" dirty="0" smtClean="0"/>
          </a:p>
          <a:p>
            <a:pPr marL="304800" indent="-304800">
              <a:spcBef>
                <a:spcPts val="700"/>
              </a:spcBef>
              <a:buFont typeface="Thonburi" charset="0"/>
              <a:buChar char="•"/>
            </a:pP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Lucida Grande" charset="0"/>
                <a:cs typeface="Lucida Grande" charset="0"/>
                <a:sym typeface="Lucida Grande" charset="0"/>
              </a:rPr>
              <a:t>Honors/Awards</a:t>
            </a:r>
            <a:endParaRPr lang="en-US" dirty="0" smtClean="0"/>
          </a:p>
          <a:p>
            <a:pPr lvl="1">
              <a:spcBef>
                <a:spcPts val="600"/>
              </a:spcBef>
              <a:buFont typeface="Thonburi" charset="0"/>
              <a:buChar char="•"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Lucida Grande" charset="0"/>
                <a:cs typeface="Lucida Grande" charset="0"/>
                <a:sym typeface="Lucida Grande" charset="0"/>
              </a:rPr>
              <a:t>Honorary Societies, Awards, and Honors</a:t>
            </a:r>
            <a:endParaRPr lang="en-US" dirty="0" smtClean="0"/>
          </a:p>
          <a:p>
            <a:pPr marL="304800" indent="-304800">
              <a:spcBef>
                <a:spcPts val="700"/>
              </a:spcBef>
              <a:buFont typeface="Thonburi" charset="0"/>
              <a:buChar char="•"/>
            </a:pP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Lucida Grande" charset="0"/>
                <a:cs typeface="Lucida Grande" charset="0"/>
                <a:sym typeface="Lucida Grande" charset="0"/>
              </a:rPr>
              <a:t>Leadership</a:t>
            </a:r>
            <a:endParaRPr lang="en-US" dirty="0" smtClean="0"/>
          </a:p>
          <a:p>
            <a:pPr lvl="1">
              <a:spcBef>
                <a:spcPts val="600"/>
              </a:spcBef>
              <a:buFont typeface="Thonburi" charset="0"/>
              <a:buChar char="•"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Lucida Grande" charset="0"/>
                <a:cs typeface="Lucida Grande" charset="0"/>
                <a:sym typeface="Lucida Grande" charset="0"/>
              </a:rPr>
              <a:t>Offices Held and Committee Assignments, Leadership Training</a:t>
            </a:r>
            <a:endParaRPr lang="en-US" sz="2400" dirty="0" smtClean="0">
              <a:effectLst>
                <a:outerShdw blurRad="38100" dist="38100" dir="2700000" algn="tl">
                  <a:srgbClr val="C0C0C0"/>
                </a:outerShdw>
              </a:effectLst>
              <a:ea typeface="ヒラギノ角ゴ ProN W3" charset="0"/>
              <a:cs typeface="ヒラギノ角ゴ ProN W3" charset="0"/>
              <a:sym typeface="Lucida Grande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Recruitment Resume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04800" indent="-304800">
              <a:lnSpc>
                <a:spcPct val="90000"/>
              </a:lnSpc>
              <a:spcBef>
                <a:spcPct val="0"/>
              </a:spcBef>
              <a:buFont typeface="Thonburi" charset="0"/>
              <a:buChar char="•"/>
            </a:pP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Lucida Grande" charset="0"/>
                <a:cs typeface="Lucida Grande" charset="0"/>
                <a:sym typeface="Lucida Grande" charset="0"/>
              </a:rPr>
              <a:t>Activities/Clubs</a:t>
            </a:r>
            <a:endParaRPr lang="en-US" dirty="0" smtClean="0"/>
          </a:p>
          <a:p>
            <a:pPr lvl="1">
              <a:lnSpc>
                <a:spcPct val="90000"/>
              </a:lnSpc>
              <a:spcBef>
                <a:spcPts val="600"/>
              </a:spcBef>
              <a:buFont typeface="Thonburi" charset="0"/>
              <a:buChar char="•"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Lucida Grande" charset="0"/>
                <a:cs typeface="Lucida Grande" charset="0"/>
                <a:sym typeface="Lucida Grande" charset="0"/>
              </a:rPr>
              <a:t>Student Organizations, Church Organizations</a:t>
            </a:r>
            <a:endParaRPr lang="en-US" dirty="0" smtClean="0"/>
          </a:p>
          <a:p>
            <a:pPr marL="304800" indent="-304800">
              <a:lnSpc>
                <a:spcPct val="90000"/>
              </a:lnSpc>
              <a:spcBef>
                <a:spcPts val="700"/>
              </a:spcBef>
              <a:buFont typeface="Thonburi" charset="0"/>
              <a:buChar char="•"/>
            </a:pP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Lucida Grande" charset="0"/>
                <a:cs typeface="Lucida Grande" charset="0"/>
                <a:sym typeface="Lucida Grande" charset="0"/>
              </a:rPr>
              <a:t>Community Service/Volunteer</a:t>
            </a:r>
            <a:endParaRPr lang="en-US" dirty="0" smtClean="0"/>
          </a:p>
          <a:p>
            <a:pPr marL="304800" indent="-304800">
              <a:lnSpc>
                <a:spcPct val="90000"/>
              </a:lnSpc>
              <a:spcBef>
                <a:spcPts val="700"/>
              </a:spcBef>
              <a:buFont typeface="Thonburi" charset="0"/>
              <a:buChar char="•"/>
            </a:pP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Lucida Grande" charset="0"/>
                <a:cs typeface="Lucida Grande" charset="0"/>
                <a:sym typeface="Lucida Grande" charset="0"/>
              </a:rPr>
              <a:t>Hobbies/Interests</a:t>
            </a:r>
            <a:endParaRPr lang="en-US" dirty="0" smtClean="0"/>
          </a:p>
          <a:p>
            <a:pPr marL="304800" indent="-304800">
              <a:lnSpc>
                <a:spcPct val="90000"/>
              </a:lnSpc>
              <a:spcBef>
                <a:spcPts val="700"/>
              </a:spcBef>
              <a:buFont typeface="Thonburi" charset="0"/>
              <a:buChar char="•"/>
            </a:pP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Lucida Grande" charset="0"/>
                <a:cs typeface="Lucida Grande" charset="0"/>
                <a:sym typeface="Lucida Grande" charset="0"/>
              </a:rPr>
              <a:t>Work Experience</a:t>
            </a:r>
            <a:endParaRPr lang="en-US" dirty="0" smtClean="0"/>
          </a:p>
          <a:p>
            <a:pPr marL="304800" indent="-304800">
              <a:lnSpc>
                <a:spcPct val="90000"/>
              </a:lnSpc>
              <a:spcBef>
                <a:spcPts val="700"/>
              </a:spcBef>
              <a:buFont typeface="Thonburi" charset="0"/>
              <a:buChar char="•"/>
            </a:pP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Lucida Grande" charset="0"/>
                <a:cs typeface="Lucida Grande" charset="0"/>
                <a:sym typeface="Lucida Grande" charset="0"/>
              </a:rPr>
              <a:t>Parents’ Names</a:t>
            </a:r>
            <a:endParaRPr lang="en-US" dirty="0" smtClean="0"/>
          </a:p>
          <a:p>
            <a:pPr marL="304800" indent="-304800">
              <a:lnSpc>
                <a:spcPct val="90000"/>
              </a:lnSpc>
              <a:spcBef>
                <a:spcPts val="700"/>
              </a:spcBef>
              <a:buFont typeface="Thonburi" charset="0"/>
              <a:buChar char="•"/>
            </a:pP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Lucida Grande" charset="0"/>
                <a:cs typeface="Lucida Grande" charset="0"/>
                <a:sym typeface="Lucida Grande" charset="0"/>
              </a:rPr>
              <a:t>Attach Picture</a:t>
            </a:r>
            <a:endParaRPr lang="en-US" dirty="0" smtClean="0"/>
          </a:p>
          <a:p>
            <a:pPr lvl="1">
              <a:lnSpc>
                <a:spcPct val="90000"/>
              </a:lnSpc>
              <a:spcBef>
                <a:spcPts val="600"/>
              </a:spcBef>
              <a:buFont typeface="Thonburi" charset="0"/>
              <a:buChar char="•"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Lucida Grande" charset="0"/>
                <a:cs typeface="Lucida Grande" charset="0"/>
                <a:sym typeface="Lucida Grande" charset="0"/>
              </a:rPr>
              <a:t>Graduation or Casual</a:t>
            </a:r>
            <a:endParaRPr lang="en-US" sz="2400" dirty="0" smtClean="0">
              <a:effectLst>
                <a:outerShdw blurRad="38100" dist="38100" dir="2700000" algn="tl">
                  <a:srgbClr val="C0C0C0"/>
                </a:outerShdw>
              </a:effectLst>
              <a:ea typeface="ヒラギノ角ゴ ProN W3" charset="0"/>
              <a:cs typeface="ヒラギノ角ゴ ProN W3" charset="0"/>
              <a:sym typeface="Lucida Grande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304800"/>
            <a:ext cx="7924800" cy="1143000"/>
          </a:xfrm>
        </p:spPr>
        <p:txBody>
          <a:bodyPr/>
          <a:lstStyle/>
          <a:p>
            <a:r>
              <a:rPr lang="en-US" dirty="0" smtClean="0"/>
              <a:t>Recruitment </a:t>
            </a:r>
            <a:r>
              <a:rPr lang="en-US" dirty="0" smtClean="0"/>
              <a:t>Process: Release Figures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467600" cy="533095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purpose behind release figures is threefold:</a:t>
            </a:r>
          </a:p>
          <a:p>
            <a:pPr lvl="1"/>
            <a:r>
              <a:rPr lang="en-US" dirty="0" smtClean="0"/>
              <a:t>To enable each sorority to invite a sufficient number of PNM’s.</a:t>
            </a:r>
          </a:p>
          <a:p>
            <a:pPr lvl="1"/>
            <a:r>
              <a:rPr lang="en-US" dirty="0" smtClean="0"/>
              <a:t>To allow each PNM to methodically investigate realistic options and ultimately to match with a sorority for which she has a preference among those options.</a:t>
            </a:r>
          </a:p>
          <a:p>
            <a:r>
              <a:rPr lang="en-US" dirty="0" smtClean="0"/>
              <a:t>What </a:t>
            </a:r>
            <a:r>
              <a:rPr lang="en-US" dirty="0" smtClean="0"/>
              <a:t>are release figures</a:t>
            </a:r>
          </a:p>
          <a:p>
            <a:pPr lvl="1"/>
            <a:r>
              <a:rPr lang="en-US" sz="2000" dirty="0" smtClean="0"/>
              <a:t>the number of women each night that a given chapter will not be inviting back.  If a chapter had 100 women at events one night, and the carry figure is 80, the release figure is 20. They will release 20 women.  </a:t>
            </a:r>
          </a:p>
          <a:p>
            <a:r>
              <a:rPr lang="en-US" dirty="0" smtClean="0"/>
              <a:t>How they are determined</a:t>
            </a:r>
          </a:p>
          <a:p>
            <a:pPr lvl="1"/>
            <a:r>
              <a:rPr lang="en-US" dirty="0" smtClean="0"/>
              <a:t>Release figures are based on chapter return rates for 3-5 years of data</a:t>
            </a:r>
          </a:p>
          <a:p>
            <a:pPr lvl="2"/>
            <a:r>
              <a:rPr lang="en-US" dirty="0" smtClean="0"/>
              <a:t>This data is used to project the number of women that will want to return to your chapter thus allowing the maximum number of women to remain in the process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Recruitment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 2"/>
              <a:buChar char=""/>
              <a:defRPr/>
            </a:pPr>
            <a:r>
              <a:rPr lang="en-US" dirty="0" smtClean="0"/>
              <a:t>What does it mean to be “released” by a chapter?</a:t>
            </a:r>
          </a:p>
          <a:p>
            <a:pPr marL="521208" lvl="1"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Each chapter is given a number nightly that they may “carry” (invite to come to the next round of parties) </a:t>
            </a:r>
          </a:p>
          <a:p>
            <a:pPr marL="521208" lvl="1"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Women not in the carry number have been released</a:t>
            </a:r>
          </a:p>
          <a:p>
            <a:pPr>
              <a:buFont typeface="Wingdings 2"/>
              <a:buChar char=""/>
              <a:defRPr/>
            </a:pPr>
            <a:r>
              <a:rPr lang="en-US" dirty="0" smtClean="0"/>
              <a:t>Example:</a:t>
            </a:r>
          </a:p>
          <a:p>
            <a:pPr marL="521208" lvl="1"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Alpha Chapter had 108 women attend their party, including Sally.</a:t>
            </a:r>
          </a:p>
          <a:p>
            <a:pPr marL="521208" lvl="1"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Alpha has a carry figure of 80</a:t>
            </a:r>
          </a:p>
          <a:p>
            <a:pPr marL="521208" lvl="1"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Sally receives votes that put her at number 90 on Alpha’s list.</a:t>
            </a:r>
          </a:p>
          <a:p>
            <a:pPr marL="521208" lvl="1"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Sally has been released.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Recruitment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7467600" cy="5102352"/>
          </a:xfrm>
        </p:spPr>
        <p:txBody>
          <a:bodyPr>
            <a:normAutofit/>
          </a:bodyPr>
          <a:lstStyle/>
          <a:p>
            <a:r>
              <a:rPr lang="en-US" dirty="0" smtClean="0"/>
              <a:t>Since </a:t>
            </a:r>
            <a:r>
              <a:rPr lang="en-US" dirty="0" smtClean="0"/>
              <a:t>Sally can go to three party’s she receives invitations to Alpha</a:t>
            </a:r>
            <a:r>
              <a:rPr lang="en-US" dirty="0" smtClean="0"/>
              <a:t>, Delta, Omega, and Gamma</a:t>
            </a:r>
            <a:endParaRPr lang="en-US" dirty="0" smtClean="0"/>
          </a:p>
          <a:p>
            <a:pPr lvl="1"/>
            <a:r>
              <a:rPr lang="en-US" dirty="0" smtClean="0"/>
              <a:t>Example </a:t>
            </a:r>
            <a:r>
              <a:rPr lang="en-US" dirty="0" smtClean="0"/>
              <a:t>1:</a:t>
            </a:r>
            <a:endParaRPr lang="en-US" dirty="0" smtClean="0"/>
          </a:p>
          <a:p>
            <a:pPr lvl="2"/>
            <a:r>
              <a:rPr lang="en-US" dirty="0" smtClean="0"/>
              <a:t>Sally attends four parties, Alpha, Delta, Omega and Gamma.</a:t>
            </a:r>
          </a:p>
          <a:p>
            <a:pPr lvl="2"/>
            <a:r>
              <a:rPr lang="en-US" dirty="0" smtClean="0"/>
              <a:t>Sally has ranked Alpha, Delta and Omega as her #1 choices.  She has listed Gamma as her #2 choice.  </a:t>
            </a:r>
          </a:p>
          <a:p>
            <a:pPr lvl="2"/>
            <a:r>
              <a:rPr lang="en-US" dirty="0" smtClean="0"/>
              <a:t>Sally has been released by Delta and Gamma</a:t>
            </a:r>
          </a:p>
          <a:p>
            <a:pPr lvl="2"/>
            <a:r>
              <a:rPr lang="en-US" dirty="0" smtClean="0"/>
              <a:t>Sally receives invitations to Alpha and Omega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Bid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Formal invitation to pledge to a sorority</a:t>
            </a:r>
          </a:p>
          <a:p>
            <a:r>
              <a:rPr lang="en-US" dirty="0" smtClean="0"/>
              <a:t>At this point you will begin the pledge process</a:t>
            </a:r>
            <a:endParaRPr lang="en-US" dirty="0"/>
          </a:p>
        </p:txBody>
      </p:sp>
      <p:pic>
        <p:nvPicPr>
          <p:cNvPr id="6146" name="Picture 2" descr="http://t0.gstatic.com/images?q=tbn:ANd9GcRL4ZdwGmzpJikcjTvGucTii_mTeOAqQprIKMktDQ7YffJt5lSQug:https://www.pibetaphi.org/chapters%255Cuploadedimages/Chapter_Sites/UNC/new%2520bid%2520da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895600"/>
            <a:ext cx="3545785" cy="2381111"/>
          </a:xfrm>
          <a:prstGeom prst="rect">
            <a:avLst/>
          </a:prstGeom>
          <a:noFill/>
        </p:spPr>
      </p:pic>
      <p:pic>
        <p:nvPicPr>
          <p:cNvPr id="6148" name="Picture 4" descr="http://t2.gstatic.com/images?q=tbn:ANd9GcROL2vznrSQA-vIS5Q101YI66K9NYuZw2IfHcCQiqVY2vn8voYVog:www.greekyearbook.com/images/2012/Bid%2520Day%2520Photo%2520of%2520Week/4-24/University%2520of%2520Deleware,%2520Alpha%2520Epsilon%2520Phi%2520Bid%2520Day%2520201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895600"/>
            <a:ext cx="3505200" cy="23325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Greek Life Offer 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Enhance your undergraduate experience</a:t>
            </a:r>
          </a:p>
          <a:p>
            <a:r>
              <a:rPr lang="en-US" dirty="0" smtClean="0"/>
              <a:t>Ensure your academic success</a:t>
            </a:r>
          </a:p>
          <a:p>
            <a:r>
              <a:rPr lang="en-US" dirty="0" smtClean="0"/>
              <a:t>Be propelled into leadership</a:t>
            </a:r>
          </a:p>
          <a:p>
            <a:r>
              <a:rPr lang="en-US" dirty="0" smtClean="0"/>
              <a:t>Become apart of a community</a:t>
            </a:r>
          </a:p>
          <a:p>
            <a:r>
              <a:rPr lang="en-US" dirty="0" smtClean="0"/>
              <a:t>Give back through service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Greek Life?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community of sororities and fraternities</a:t>
            </a:r>
          </a:p>
          <a:p>
            <a:pPr lvl="1"/>
            <a:r>
              <a:rPr lang="en-US" dirty="0" smtClean="0"/>
              <a:t>Sorority- women</a:t>
            </a:r>
          </a:p>
          <a:p>
            <a:pPr lvl="1"/>
            <a:r>
              <a:rPr lang="en-US" dirty="0" smtClean="0"/>
              <a:t>Fraternity- men</a:t>
            </a:r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</p:txBody>
      </p:sp>
      <p:pic>
        <p:nvPicPr>
          <p:cNvPr id="19458" name="Picture 2" descr="http://t2.gstatic.com/images?q=tbn:ANd9GcRR8rdJkOF1vtLkyCmNr4DwngdQHrKTqYzKw4wenQJ0Z-QIyBl53w:nau.edu/uploadedImages/Administrative/EMSA_Sites/Student_Orgs/Greek_Life/Media/blue_720x350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599" y="3276600"/>
            <a:ext cx="3774831" cy="1828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460" name="Picture 4" descr="http://t1.gstatic.com/images?q=tbn:ANd9GcTLMMb08MhO4PmpENTDpLaIn86jaekm8YCMQ4RRQGWsPD_niFyX3A:s3.amazonaws.com/os_extranet_images/143246_origin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3124200"/>
            <a:ext cx="3406266" cy="2209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Academics &amp; Greek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Scholarships are available through both local and national chapters</a:t>
            </a:r>
          </a:p>
          <a:p>
            <a:r>
              <a:rPr lang="en-US" dirty="0" smtClean="0"/>
              <a:t>Many utilize mentoring programs, tutoring, and study hours to insure academic success</a:t>
            </a:r>
          </a:p>
          <a:p>
            <a:r>
              <a:rPr lang="en-US" dirty="0" smtClean="0"/>
              <a:t>Most have a minimum GPA that students are required to maintain at, or above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Academics &amp; Greek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U.S. Government study shows that Greeks are 20% more likely to graduate then non-Greeks</a:t>
            </a:r>
          </a:p>
          <a:p>
            <a:r>
              <a:rPr lang="en-US" dirty="0" smtClean="0"/>
              <a:t>Following graduation, Greeks have higher average incomes than non-Greeks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17410" name="Picture 2" descr="http://t0.gstatic.com/images?q=tbn:ANd9GcTLkGpSJe7y-czdufKpjkua9JaGbeaicAfUrIZ1LLLr9kUeReNM:https://www.creighton.edu/fileadmin/user/StudentServices/StudentActivities/docs/Think_Gree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3581400"/>
            <a:ext cx="3276600" cy="2730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Leadership &amp; Greek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Over 200 leadership positions just within Greek Life itself</a:t>
            </a:r>
          </a:p>
          <a:p>
            <a:r>
              <a:rPr lang="en-US" dirty="0" smtClean="0">
                <a:ea typeface="Lucida Grande" charset="0"/>
                <a:cs typeface="Lucida Grande" charset="0"/>
                <a:sym typeface="Lucida Grande" charset="0"/>
              </a:rPr>
              <a:t>Most sororities require that students work hard to balance commitments to school, extra curricular activities, volunteerism, and a social life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85% of the Fortune 500 executives belong to a fraternity </a:t>
            </a:r>
          </a:p>
          <a:p>
            <a:r>
              <a:rPr lang="en-US" dirty="0" smtClean="0"/>
              <a:t>76% of all Congressmen and Senators are Greek</a:t>
            </a:r>
          </a:p>
          <a:p>
            <a:r>
              <a:rPr lang="en-US" dirty="0" smtClean="0"/>
              <a:t>All but 3 U.S. Presidents since 1825 have been Greek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Fellowship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Greek life offers one thing that no other campus organization does: a lifelong bond of sisterhood and brotherhood</a:t>
            </a:r>
          </a:p>
          <a:p>
            <a:r>
              <a:rPr lang="en-US" dirty="0" smtClean="0"/>
              <a:t>Values based organizations</a:t>
            </a:r>
          </a:p>
          <a:p>
            <a:r>
              <a:rPr lang="en-US" dirty="0" smtClean="0"/>
              <a:t>Not only joining a sorority/fraternity, but a COMMUNITY!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Each Greek  organization volunteers their time and money to benefit national and local charities</a:t>
            </a:r>
          </a:p>
          <a:p>
            <a:r>
              <a:rPr lang="en-US" dirty="0" smtClean="0"/>
              <a:t>Over $7 million is raised each year by Greeks nationally</a:t>
            </a:r>
          </a:p>
          <a:p>
            <a:r>
              <a:rPr lang="en-US" dirty="0" smtClean="0"/>
              <a:t>The Greek system is the largest network of volunteers in the US, with members donating over 10 million hours of volunteer service each year 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68</TotalTime>
  <Words>808</Words>
  <Application>Microsoft Office PowerPoint</Application>
  <PresentationFormat>On-screen Show (4:3)</PresentationFormat>
  <Paragraphs>95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Oriel</vt:lpstr>
      <vt:lpstr>Sororities &amp; Fraternities </vt:lpstr>
      <vt:lpstr>What Can Greek Life Offer Me?</vt:lpstr>
      <vt:lpstr>What Is Greek Life?</vt:lpstr>
      <vt:lpstr>Academics &amp; Greek Life</vt:lpstr>
      <vt:lpstr>Academics &amp; Greek Life</vt:lpstr>
      <vt:lpstr>Leadership &amp; Greek Life</vt:lpstr>
      <vt:lpstr>Leadership</vt:lpstr>
      <vt:lpstr>Fellowship</vt:lpstr>
      <vt:lpstr>Community Service</vt:lpstr>
      <vt:lpstr>Costs</vt:lpstr>
      <vt:lpstr>Housing</vt:lpstr>
      <vt:lpstr>Recruitment Process</vt:lpstr>
      <vt:lpstr>Recruitment Tips</vt:lpstr>
      <vt:lpstr>Recruitment Resume</vt:lpstr>
      <vt:lpstr>Recruitment Resume</vt:lpstr>
      <vt:lpstr>Recruitment Process: Release Figures</vt:lpstr>
      <vt:lpstr>Recruitment Process</vt:lpstr>
      <vt:lpstr>Recruitment Process</vt:lpstr>
      <vt:lpstr>Bid Day</vt:lpstr>
    </vt:vector>
  </TitlesOfParts>
  <Company>Sampson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Sororities &amp; Fraternities </dc:title>
  <dc:creator>SCS</dc:creator>
  <cp:lastModifiedBy>SCS</cp:lastModifiedBy>
  <cp:revision>8</cp:revision>
  <dcterms:created xsi:type="dcterms:W3CDTF">2013-02-11T13:40:33Z</dcterms:created>
  <dcterms:modified xsi:type="dcterms:W3CDTF">2013-02-12T13:33:46Z</dcterms:modified>
</cp:coreProperties>
</file>