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256" r:id="rId2"/>
    <p:sldId id="257" r:id="rId3"/>
    <p:sldId id="268" r:id="rId4"/>
    <p:sldId id="264" r:id="rId5"/>
    <p:sldId id="290" r:id="rId6"/>
    <p:sldId id="258" r:id="rId7"/>
    <p:sldId id="273" r:id="rId8"/>
    <p:sldId id="292" r:id="rId9"/>
    <p:sldId id="259" r:id="rId10"/>
    <p:sldId id="265" r:id="rId11"/>
    <p:sldId id="276" r:id="rId12"/>
    <p:sldId id="284" r:id="rId13"/>
    <p:sldId id="288" r:id="rId14"/>
    <p:sldId id="286" r:id="rId15"/>
    <p:sldId id="285" r:id="rId16"/>
    <p:sldId id="291" r:id="rId17"/>
    <p:sldId id="270" r:id="rId18"/>
    <p:sldId id="279" r:id="rId19"/>
    <p:sldId id="274" r:id="rId20"/>
    <p:sldId id="267"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85714" autoAdjust="0"/>
  </p:normalViewPr>
  <p:slideViewPr>
    <p:cSldViewPr>
      <p:cViewPr>
        <p:scale>
          <a:sx n="82" d="100"/>
          <a:sy n="82" d="100"/>
        </p:scale>
        <p:origin x="-264" y="7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74"/>
    </p:cViewPr>
  </p:sorterViewPr>
  <p:notesViewPr>
    <p:cSldViewPr>
      <p:cViewPr>
        <p:scale>
          <a:sx n="150" d="100"/>
          <a:sy n="150" d="100"/>
        </p:scale>
        <p:origin x="-168" y="6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74BD54F-0090-4D35-8E2C-39064CCECC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smtClean="0"/>
          </a:p>
        </p:txBody>
      </p:sp>
      <p:sp>
        <p:nvSpPr>
          <p:cNvPr id="24580" name="Slide Number Placeholder 3"/>
          <p:cNvSpPr>
            <a:spLocks noGrp="1"/>
          </p:cNvSpPr>
          <p:nvPr>
            <p:ph type="sldNum" sz="quarter" idx="5"/>
          </p:nvPr>
        </p:nvSpPr>
        <p:spPr>
          <a:noFill/>
        </p:spPr>
        <p:txBody>
          <a:bodyPr/>
          <a:lstStyle/>
          <a:p>
            <a:fld id="{027BC7A9-360A-4E21-9AA6-E7B4EFED919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4A8F0A4E-B4B6-463E-9A38-903407156EC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8C815B4-DF58-4F16-B55B-0BA1223CE26C}" type="slidenum">
              <a:rPr lang="en-US" smtClean="0"/>
              <a:pPr/>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t>Cockroaches are attracted to food and moisture – including crumbs, cooking grease, and plain water. It is important to remove or tightly cover all food and water, especially at night when cockroaches are more active.</a:t>
            </a:r>
          </a:p>
          <a:p>
            <a:pPr eaLnBrk="1" hangingPunct="1"/>
            <a:r>
              <a:rPr lang="en-US" dirty="0" smtClean="0"/>
              <a:t>Cockroaches are often found around the refrigerator because of food spills and dampness. These spills and moisture also grow mold and mildew.  </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302676B-224D-4F28-A02F-DCC9864DA4DA}" type="slidenum">
              <a:rPr lang="en-US" smtClean="0"/>
              <a:pPr/>
              <a:t>12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To clean your refrigerator,  follow these steps:</a:t>
            </a:r>
          </a:p>
          <a:p>
            <a:pPr eaLnBrk="1" hangingPunct="1">
              <a:buFontTx/>
              <a:buChar char="•"/>
            </a:pPr>
            <a:r>
              <a:rPr lang="en-US" smtClean="0"/>
              <a:t> Turn off the controls.</a:t>
            </a:r>
          </a:p>
          <a:p>
            <a:pPr eaLnBrk="1" hangingPunct="1">
              <a:buFontTx/>
              <a:buChar char="•"/>
            </a:pPr>
            <a:r>
              <a:rPr lang="en-US" smtClean="0"/>
              <a:t> Unplug the refrigerator.</a:t>
            </a:r>
          </a:p>
          <a:p>
            <a:pPr eaLnBrk="1" hangingPunct="1">
              <a:buFontTx/>
              <a:buChar char="•"/>
            </a:pPr>
            <a:r>
              <a:rPr lang="en-US" smtClean="0"/>
              <a:t> Remove the grille, and clean using a hand-dishwashing detergent or an all-purpose cleaner.  </a:t>
            </a:r>
          </a:p>
          <a:p>
            <a:pPr eaLnBrk="1" hangingPunct="1">
              <a:buFontTx/>
              <a:buChar char="•"/>
            </a:pPr>
            <a:r>
              <a:rPr lang="en-US" smtClean="0"/>
              <a:t> Remove the drip pan; then clean and disinfect it.</a:t>
            </a:r>
          </a:p>
          <a:p>
            <a:pPr eaLnBrk="1" hangingPunct="1">
              <a:buFontTx/>
              <a:buChar char="•"/>
            </a:pPr>
            <a:r>
              <a:rPr lang="en-US" smtClean="0"/>
              <a:t> Clean mildew on the rubber stripping around the refrigerator door using a solution of ¾ cup bleach with 1 gallon water (or 3 tablespoon bleach and 1 quart water).</a:t>
            </a:r>
          </a:p>
          <a:p>
            <a:pPr eaLnBrk="1" hangingPunct="1">
              <a:buFontTx/>
              <a:buChar char="•"/>
            </a:pPr>
            <a:r>
              <a:rPr lang="en-US" smtClean="0"/>
              <a:t> Clean the walls and shelves with an all-purpose cleaner or a solution of baking soda and water.</a:t>
            </a:r>
          </a:p>
          <a:p>
            <a:pPr eaLnBrk="1" hangingPunct="1">
              <a:buFontTx/>
              <a:buChar char="•"/>
            </a:pPr>
            <a:r>
              <a:rPr lang="en-US" smtClean="0"/>
              <a:t> Wipe up any water in the inside drawers, and clean them regularly.</a:t>
            </a:r>
          </a:p>
          <a:p>
            <a:pPr eaLnBrk="1" hangingPunct="1">
              <a:buFontTx/>
              <a:buChar char="•"/>
            </a:pPr>
            <a:r>
              <a:rPr lang="en-US" smtClean="0"/>
              <a:t> Clean up spills immediately, especially raw meat, poultry, and fish juices. Use a disinfectant (antibacterial) cleaner.</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C11CC8A8-24B4-4FA4-9AA0-0ECD6BF01A9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FD84D44E-0A1B-4388-873A-DCD21C74A0D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BE4B4A3-F4AD-4FB3-82E0-590ED379F3AA}"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spcBef>
                <a:spcPct val="0"/>
              </a:spcBef>
              <a:spcAft>
                <a:spcPts val="600"/>
              </a:spcAft>
            </a:pPr>
            <a:r>
              <a:rPr lang="en-US" smtClean="0"/>
              <a:t>Dust mites in the bedroom are a trigger for people with allergies and asthma.  Every home has dust mites. You can’t see them. They feed on invisible skin flakes in pillows, bedding, upholstery, and carpeting. You can control them by keeping bedding clean and by controlling dust.</a:t>
            </a:r>
          </a:p>
          <a:p>
            <a:pPr eaLnBrk="1" hangingPunct="1">
              <a:spcBef>
                <a:spcPct val="0"/>
              </a:spcBef>
              <a:spcAft>
                <a:spcPts val="600"/>
              </a:spcAft>
            </a:pPr>
            <a:r>
              <a:rPr lang="en-US" smtClean="0"/>
              <a:t>If someone in the family has allergies or asthma, use special dust mite-proof covers to keep dust mites from going through pillows and mattresses. They’re sometimes called “allergen-impermeable” covers. Wipe the covers with a damp cloth every week. If you don’t use covers, wash pillows at least 4 times a year, and replace them every year.  </a:t>
            </a:r>
          </a:p>
          <a:p>
            <a:pPr eaLnBrk="1" hangingPunct="1">
              <a:spcBef>
                <a:spcPct val="0"/>
              </a:spcBef>
              <a:spcAft>
                <a:spcPts val="600"/>
              </a:spcAft>
            </a:pPr>
            <a:r>
              <a:rPr lang="en-US" smtClean="0"/>
              <a:t>If a family member has allergies or asthma, it is better if you don’t use carpet in their bedroom. Use linoleum, vinyl, tile, or wood flooring and washable area rugs. Wash the rugs once a week.</a:t>
            </a:r>
          </a:p>
          <a:p>
            <a:pPr eaLnBrk="1" hangingPunct="1">
              <a:spcBef>
                <a:spcPct val="0"/>
              </a:spcBef>
              <a:spcAft>
                <a:spcPts val="600"/>
              </a:spcAft>
            </a:pPr>
            <a:r>
              <a:rPr lang="en-US" smtClean="0"/>
              <a:t>If you have carpet in the bedroom, vacuum at least once a week. If you have pets in the bedroom, vacuum more frequently. If you have hard-surface floors, wet mop weekly.</a:t>
            </a:r>
          </a:p>
          <a:p>
            <a:pPr eaLnBrk="1" hangingPunct="1">
              <a:spcBef>
                <a:spcPct val="0"/>
              </a:spcBef>
              <a:spcAft>
                <a:spcPts val="600"/>
              </a:spcAft>
            </a:pPr>
            <a:r>
              <a:rPr lang="en-US" smtClean="0"/>
              <a:t>Dust furniture weekly, using a dusting product or a special cloth that attracts dust (a dry cloth spreads dust around).</a:t>
            </a:r>
          </a:p>
          <a:p>
            <a:pPr eaLnBrk="1" hangingPunct="1">
              <a:spcBef>
                <a:spcPct val="0"/>
              </a:spcBef>
              <a:spcAft>
                <a:spcPts val="600"/>
              </a:spcAft>
            </a:pPr>
            <a:r>
              <a:rPr lang="en-US" smtClean="0"/>
              <a:t>Wipe blinds weekly with a clean, damp cloth. Wash curtains monthly. If you have drapes, vacuum them weekly.</a:t>
            </a:r>
          </a:p>
          <a:p>
            <a:pPr eaLnBrk="1" hangingPunct="1">
              <a:spcBef>
                <a:spcPct val="0"/>
              </a:spcBef>
              <a:spcAft>
                <a:spcPts val="600"/>
              </a:spcAft>
            </a:pPr>
            <a:r>
              <a:rPr lang="en-US" smtClean="0"/>
              <a:t>Keep closet doors closed.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9FFC600F-3CC7-47E7-BB4B-61072333D119}"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1A969B37-22FD-4DAB-92F4-59F649FA53B0}"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6417A9B5-97BC-4480-A1EE-78EB7E51C37A}"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E4398F3-45F9-4BC3-AB47-A45BE35FC76D}" type="slidenum">
              <a:rPr lang="en-US" smtClean="0"/>
              <a:pPr/>
              <a:t>19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Open windows when using cleaning products, especially if the asthmatic person is home while you are cleaning. Ask that person to go into another room when you are cleaning. </a:t>
            </a:r>
          </a:p>
          <a:p>
            <a:pPr eaLnBrk="1" hangingPunct="1"/>
            <a:r>
              <a:rPr lang="en-US" smtClean="0"/>
              <a:t>Don’t leave cleaning buckets where children or pets can get into them. Young children can drown in very small amounts of liquid. Large buckets are especially dangerous. </a:t>
            </a:r>
          </a:p>
          <a:p>
            <a:pPr eaLnBrk="1" hangingPunct="1"/>
            <a:r>
              <a:rPr lang="en-US" smtClean="0"/>
              <a:t>Keep products in their original containers with their labels on. It’s important to know what the product is if a child accidentally swallows it. Never re-use an empty bottle or box for a different product. </a:t>
            </a:r>
          </a:p>
          <a:p>
            <a:pPr eaLnBrk="1" hangingPunct="1"/>
            <a:r>
              <a:rPr lang="en-US" smtClean="0"/>
              <a:t>Read and follow label directions. Call the toll-free (1-800) number on the product’s label if you have questions. </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B127096-51AB-41F2-B806-0C7553F9FDD6}" type="slidenum">
              <a:rPr lang="en-US" smtClean="0"/>
              <a:pPr/>
              <a:t>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t>Regular housecleaning is essential to good health.  </a:t>
            </a:r>
          </a:p>
          <a:p>
            <a:pPr eaLnBrk="1" hangingPunct="1"/>
            <a:r>
              <a:rPr lang="en-US" smtClean="0"/>
              <a:t>Regular cleaning of surfaces in the home removes dirt and food particles on which pollutants can grow.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C93BCD56-0DA7-4E18-AFC0-FFA2365AAFFD}" type="slidenum">
              <a:rPr lang="en-US" smtClean="0"/>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54A8DA6-68C4-4C12-AE52-2D24C433BCDF}" type="slidenum">
              <a:rPr lang="en-US" smtClean="0"/>
              <a:pPr/>
              <a:t>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This slide shows a listing of some of the common pollutants found in households. They can be greatly reduced by regular cleaning.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0B75F73-4AC9-457B-84AD-688C2CC95652}" type="slidenum">
              <a:rPr lang="en-US" smtClean="0"/>
              <a:pPr/>
              <a:t>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Germs can enter our bodies through the mouth, nose, eyes, and breaks in the skin without our even knowing we've been infected. </a:t>
            </a:r>
          </a:p>
          <a:p>
            <a:pPr eaLnBrk="1" hangingPunct="1"/>
            <a:r>
              <a:rPr lang="en-US" smtClean="0"/>
              <a:t>Americans spend about $5 billion each year on their colds, about $3 billion on doctors’ visits, and $2 billion on treatments. </a:t>
            </a:r>
          </a:p>
          <a:p>
            <a:pPr eaLnBrk="1" hangingPunct="1"/>
            <a:r>
              <a:rPr lang="en-US" smtClean="0"/>
              <a:t>An estimated 60 million days of school and 50 million days of work are lost annually because of the common cold. </a:t>
            </a:r>
          </a:p>
          <a:p>
            <a:pPr eaLnBrk="1" hangingPunct="1"/>
            <a:r>
              <a:rPr lang="en-US" smtClean="0"/>
              <a:t>Some 5.5 million visits to doctors’ offices each year are due to skin infections. </a:t>
            </a:r>
          </a:p>
          <a:p>
            <a:pPr eaLnBrk="1" hangingPunct="1"/>
            <a:r>
              <a:rPr lang="en-US" smtClean="0"/>
              <a:t>Since most people spend at least half of their lives inside their homes, it only makes sense that we work to make that air as healthy as possible.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5D362AA-9B4E-45AA-BA91-08B9C6C52BAB}" type="slidenum">
              <a:rPr lang="en-US" smtClean="0"/>
              <a:pPr/>
              <a:t>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Break your cleaning into small tasks. Spread it out over several days instead of doing it all at once. </a:t>
            </a:r>
          </a:p>
          <a:p>
            <a:pPr eaLnBrk="1" hangingPunct="1"/>
            <a:r>
              <a:rPr lang="en-US" smtClean="0"/>
              <a:t>Household cleaning products that contain an active antibacterial or antimicrobial ingredient provide extra protection against pollutants, including those that may cause disease.</a:t>
            </a:r>
          </a:p>
          <a:p>
            <a:pPr eaLnBrk="1" hangingPunct="1"/>
            <a:r>
              <a:rPr lang="en-US" smtClean="0"/>
              <a:t>The words antibacterial and antimicrobial are often used interchangeably. Strictly speaking, however, antimicrobial means activity against a wide variety of microorganisms, while antibacterial refers to activity against bacteria. </a:t>
            </a:r>
          </a:p>
          <a:p>
            <a:pPr eaLnBrk="1" hangingPunct="1"/>
            <a:r>
              <a:rPr lang="en-US" smtClean="0"/>
              <a:t>Together with good cleaning habits and practices, these products play an important role in helping to prevent germs from spreading. </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B3E8515-9CB4-42E9-AE6A-7861804AE350}" type="slidenum">
              <a:rPr lang="en-US" smtClean="0"/>
              <a:pPr/>
              <a:t>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lvl="1" eaLnBrk="1" hangingPunct="1"/>
            <a:r>
              <a:rPr lang="en-US" smtClean="0"/>
              <a:t>Depending on their active ingredients and specific formulation, these products may kill a wide variety of microorganisms that can live on household surfaces, such as foodborne bacteria like </a:t>
            </a:r>
            <a:r>
              <a:rPr lang="en-US" i="1" smtClean="0"/>
              <a:t>Salmonella</a:t>
            </a:r>
            <a:r>
              <a:rPr lang="en-US" smtClean="0"/>
              <a:t>; the cold virus; and fungus that causes athlete’s foot. Household cleaning products designed to kill germs on surfaces have been available for more than 100 years. They are regulated by the U.S. Environmental Protection Agency (EPA).</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1528250-4FD0-45AF-BF73-EC9F705AA448}" type="slidenum">
              <a:rPr lang="en-US" smtClean="0"/>
              <a:pPr/>
              <a:t>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E2749D6A-C665-446B-AA5F-EA057B233C1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96072CE6-DEBB-4D34-979C-03445A359EBB}"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p:spPr>
          <p:txBody>
            <a:bodyPr wrap="none" anchor="ctr"/>
            <a:lstStyle/>
            <a:p>
              <a:pPr algn="ctr" eaLnBrk="1" hangingPunct="1"/>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p:spPr>
          <p:txBody>
            <a:bodyPr wrap="none" anchor="ctr"/>
            <a:lstStyle/>
            <a:p>
              <a:pPr algn="ctr" eaLnBrk="1" hangingPunct="1"/>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p:spPr>
          <p:txBody>
            <a:bodyPr wrap="none" anchor="ctr"/>
            <a:lstStyle/>
            <a:p>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p:spPr>
          <p:txBody>
            <a:bodyPr wrap="none" anchor="ctr"/>
            <a:lstStyle/>
            <a:p>
              <a:endParaRPr 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5AEA0C7C-ED89-400B-BC93-D8EE42EFA2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6EF07F6-3E2D-4C4A-A2BC-C420D564B6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44A1A1C-ED8F-493C-B077-9C86EF06317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913" y="2362200"/>
            <a:ext cx="3770312" cy="3724275"/>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00EEEE9-E6AC-45EE-8B22-98A356BB3D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42C8CDC-6C71-4771-A571-68E94C0EF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AC4D9F1-BDDE-4CAE-B932-B892BE27EA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070BEF2-1B1D-4141-A8A9-4949DE3A88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BA8E23E-89B7-4B38-BE5A-FD7403C6DF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DE0D038-0D7A-4220-8CF5-0CB4BEA51F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DEF9521-872D-4A7E-A193-B64CFDD392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473F761-DA50-44DF-B108-8D345D1BB2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A78BD4F-6E14-4444-828B-B2BAA245BB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p:spPr>
            <p:txBody>
              <a:bodyPr wrap="none" anchor="ctr"/>
              <a:lstStyle/>
              <a:p>
                <a:endParaRPr 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p:spPr>
            <p:txBody>
              <a:bodyPr wrap="none" anchor="ctr"/>
              <a:lstStyle/>
              <a:p>
                <a:endParaRPr 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p:spPr>
            <p:txBody>
              <a:bodyPr wrap="none" anchor="ctr"/>
              <a:lstStyle/>
              <a:p>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467C0B65-0AB3-456F-A9E5-9E40639782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hyperlink" Target="http://images.google.com/imgres?imgurl=http://www.hawaiiclean.com/full_line.jpg&amp;imgrefurl=http://www.hawaiiclean.com/products.html&amp;h=225&amp;w=336&amp;sz=15&amp;tbnid=pu6bLTdHLWwJ:&amp;tbnh=77&amp;tbnw=115&amp;prev=/images?q=cleaning+products&amp;hl=en&amp;lr=&amp;oi=imagesr&amp;start=2"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leaning101.com/health/health/cleaninghealth1.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cleaning101.com/about/news06-27-03.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457200" y="990600"/>
            <a:ext cx="8458200" cy="1905000"/>
          </a:xfrm>
        </p:spPr>
        <p:txBody>
          <a:bodyPr/>
          <a:lstStyle/>
          <a:p>
            <a:pPr eaLnBrk="1" hangingPunct="1"/>
            <a:r>
              <a:rPr lang="en-US" sz="4400" smtClean="0"/>
              <a:t>Cleaning to Maintain </a:t>
            </a:r>
            <a:br>
              <a:rPr lang="en-US" sz="4400" smtClean="0"/>
            </a:br>
            <a:r>
              <a:rPr lang="en-US" sz="4400" smtClean="0"/>
              <a:t> a Healthy Home</a:t>
            </a:r>
          </a:p>
        </p:txBody>
      </p:sp>
      <p:sp>
        <p:nvSpPr>
          <p:cNvPr id="3075" name="Rectangle 3"/>
          <p:cNvSpPr>
            <a:spLocks noGrp="1" noChangeArrowheads="1"/>
          </p:cNvSpPr>
          <p:nvPr>
            <p:ph type="subTitle" idx="1"/>
          </p:nvPr>
        </p:nvSpPr>
        <p:spPr>
          <a:xfrm>
            <a:off x="4673600" y="2927350"/>
            <a:ext cx="4241800" cy="1822450"/>
          </a:xfrm>
        </p:spPr>
        <p:txBody>
          <a:bodyPr/>
          <a:lstStyle/>
          <a:p>
            <a:pPr algn="ctr" eaLnBrk="1" hangingPunct="1"/>
            <a:r>
              <a:rPr lang="en-US" smtClean="0"/>
              <a:t>Steps to a Healthy Home Series</a:t>
            </a:r>
          </a:p>
        </p:txBody>
      </p:sp>
      <p:sp>
        <p:nvSpPr>
          <p:cNvPr id="3076" name="TextBox 7"/>
          <p:cNvSpPr txBox="1">
            <a:spLocks noChangeArrowheads="1"/>
          </p:cNvSpPr>
          <p:nvPr/>
        </p:nvSpPr>
        <p:spPr bwMode="auto">
          <a:xfrm>
            <a:off x="152400" y="6019800"/>
            <a:ext cx="4419600" cy="938213"/>
          </a:xfrm>
          <a:prstGeom prst="rect">
            <a:avLst/>
          </a:prstGeom>
          <a:noFill/>
          <a:ln w="9525">
            <a:noFill/>
            <a:miter lim="800000"/>
            <a:headEnd/>
            <a:tailEnd/>
          </a:ln>
        </p:spPr>
        <p:txBody>
          <a:bodyPr>
            <a:spAutoFit/>
          </a:bodyPr>
          <a:lstStyle/>
          <a:p>
            <a:pPr algn="ctr">
              <a:spcAft>
                <a:spcPts val="600"/>
              </a:spcAft>
            </a:pPr>
            <a:r>
              <a:rPr lang="en-US" sz="800"/>
              <a:t>Educational programs of the Texas A&amp;M AgriLife Extension Service are open to all people without regard to race, color, sex, disability, religion, age, or national origin.</a:t>
            </a:r>
          </a:p>
          <a:p>
            <a:pPr algn="ctr"/>
            <a:r>
              <a:rPr lang="en-US" sz="800"/>
              <a:t>The Texas A&amp;M University System, U.S. Department of Agriculture, and the County Commissioners Courts of Texas Cooperating</a:t>
            </a:r>
          </a:p>
          <a:p>
            <a:endParaRPr lang="en-US"/>
          </a:p>
        </p:txBody>
      </p:sp>
      <p:pic>
        <p:nvPicPr>
          <p:cNvPr id="3077" name="Picture 5"/>
          <p:cNvPicPr>
            <a:picLocks noChangeAspect="1"/>
          </p:cNvPicPr>
          <p:nvPr/>
        </p:nvPicPr>
        <p:blipFill>
          <a:blip r:embed="rId3" cstate="print"/>
          <a:srcRect/>
          <a:stretch>
            <a:fillRect/>
          </a:stretch>
        </p:blipFill>
        <p:spPr bwMode="auto">
          <a:xfrm>
            <a:off x="5486400" y="5486400"/>
            <a:ext cx="2743200" cy="100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762000" y="762000"/>
            <a:ext cx="8382000" cy="1143000"/>
          </a:xfrm>
        </p:spPr>
        <p:txBody>
          <a:bodyPr/>
          <a:lstStyle/>
          <a:p>
            <a:pPr algn="ctr" eaLnBrk="1" hangingPunct="1"/>
            <a:r>
              <a:rPr lang="en-US" smtClean="0"/>
              <a:t>Cleaning Product Labels</a:t>
            </a:r>
          </a:p>
        </p:txBody>
      </p:sp>
      <p:sp>
        <p:nvSpPr>
          <p:cNvPr id="12291" name="Rectangle 3"/>
          <p:cNvSpPr>
            <a:spLocks noGrp="1" noChangeArrowheads="1"/>
          </p:cNvSpPr>
          <p:nvPr>
            <p:ph type="body" idx="1"/>
          </p:nvPr>
        </p:nvSpPr>
        <p:spPr/>
        <p:txBody>
          <a:bodyPr/>
          <a:lstStyle/>
          <a:p>
            <a:pPr eaLnBrk="1" hangingPunct="1"/>
            <a:r>
              <a:rPr lang="en-US" smtClean="0"/>
              <a:t>Read the label.</a:t>
            </a:r>
          </a:p>
          <a:p>
            <a:pPr eaLnBrk="1" hangingPunct="1"/>
            <a:r>
              <a:rPr lang="en-US" smtClean="0"/>
              <a:t>Follow the instructions.</a:t>
            </a:r>
          </a:p>
          <a:p>
            <a:pPr eaLnBrk="1" hangingPunct="1"/>
            <a:r>
              <a:rPr lang="en-US" smtClean="0"/>
              <a:t>Different products have</a:t>
            </a:r>
          </a:p>
          <a:p>
            <a:pPr eaLnBrk="1" hangingPunct="1">
              <a:buFont typeface="Wingdings" pitchFamily="2" charset="2"/>
              <a:buNone/>
            </a:pPr>
            <a:r>
              <a:rPr lang="en-US" smtClean="0"/>
              <a:t>	different instructions.</a:t>
            </a:r>
          </a:p>
        </p:txBody>
      </p:sp>
      <p:pic>
        <p:nvPicPr>
          <p:cNvPr id="12292" name="Picture 4" descr="label"/>
          <p:cNvPicPr>
            <a:picLocks noChangeAspect="1" noChangeArrowheads="1"/>
          </p:cNvPicPr>
          <p:nvPr/>
        </p:nvPicPr>
        <p:blipFill>
          <a:blip r:embed="rId3" cstate="print"/>
          <a:srcRect/>
          <a:stretch>
            <a:fillRect/>
          </a:stretch>
        </p:blipFill>
        <p:spPr bwMode="auto">
          <a:xfrm>
            <a:off x="5410200" y="2438400"/>
            <a:ext cx="3562350" cy="3362325"/>
          </a:xfrm>
          <a:prstGeom prst="rect">
            <a:avLst/>
          </a:prstGeom>
          <a:noFill/>
          <a:ln w="9525">
            <a:noFill/>
            <a:miter lim="800000"/>
            <a:headEnd/>
            <a:tailEnd/>
          </a:ln>
        </p:spPr>
      </p:pic>
      <p:pic>
        <p:nvPicPr>
          <p:cNvPr id="46082" name="Picture 2" descr="https://encrypted-tbn2.gstatic.com/images?q=tbn:ANd9GcQs15L7NDYxq0yVFi8KUbZ4jjLmwS7KSzsL2sGCoBkaWwgRv4endA"/>
          <p:cNvPicPr>
            <a:picLocks noChangeAspect="1" noChangeArrowheads="1"/>
          </p:cNvPicPr>
          <p:nvPr/>
        </p:nvPicPr>
        <p:blipFill>
          <a:blip r:embed="rId4" cstate="print"/>
          <a:srcRect/>
          <a:stretch>
            <a:fillRect/>
          </a:stretch>
        </p:blipFill>
        <p:spPr bwMode="auto">
          <a:xfrm>
            <a:off x="2819400" y="4876800"/>
            <a:ext cx="1647825" cy="18334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img4-1.realsimple.timeinc.net/images/home-organizing/cleaning/040607/kitchen-cleaning_300.jpg"/>
          <p:cNvPicPr>
            <a:picLocks noChangeAspect="1" noChangeArrowheads="1"/>
          </p:cNvPicPr>
          <p:nvPr/>
        </p:nvPicPr>
        <p:blipFill>
          <a:blip r:embed="rId3" cstate="print"/>
          <a:srcRect/>
          <a:stretch>
            <a:fillRect/>
          </a:stretch>
        </p:blipFill>
        <p:spPr bwMode="auto">
          <a:xfrm>
            <a:off x="6934200" y="4267200"/>
            <a:ext cx="1866899" cy="2221611"/>
          </a:xfrm>
          <a:prstGeom prst="rect">
            <a:avLst/>
          </a:prstGeom>
          <a:noFill/>
        </p:spPr>
      </p:pic>
      <p:sp>
        <p:nvSpPr>
          <p:cNvPr id="13314" name="AutoShape 2"/>
          <p:cNvSpPr>
            <a:spLocks noGrp="1" noChangeArrowheads="1"/>
          </p:cNvSpPr>
          <p:nvPr>
            <p:ph type="title"/>
          </p:nvPr>
        </p:nvSpPr>
        <p:spPr/>
        <p:txBody>
          <a:bodyPr/>
          <a:lstStyle/>
          <a:p>
            <a:pPr algn="ctr" eaLnBrk="1" hangingPunct="1"/>
            <a:r>
              <a:rPr lang="en-US" smtClean="0"/>
              <a:t>Kitchen</a:t>
            </a:r>
          </a:p>
        </p:txBody>
      </p:sp>
      <p:sp>
        <p:nvSpPr>
          <p:cNvPr id="13315" name="Rectangle 3"/>
          <p:cNvSpPr>
            <a:spLocks noGrp="1" noChangeArrowheads="1"/>
          </p:cNvSpPr>
          <p:nvPr>
            <p:ph type="body" idx="1"/>
          </p:nvPr>
        </p:nvSpPr>
        <p:spPr>
          <a:xfrm>
            <a:off x="838200" y="2362200"/>
            <a:ext cx="7693025" cy="4267200"/>
          </a:xfrm>
        </p:spPr>
        <p:txBody>
          <a:bodyPr/>
          <a:lstStyle/>
          <a:p>
            <a:pPr eaLnBrk="1" hangingPunct="1">
              <a:lnSpc>
                <a:spcPct val="90000"/>
              </a:lnSpc>
            </a:pPr>
            <a:r>
              <a:rPr lang="en-US" dirty="0" smtClean="0"/>
              <a:t>Clean up food spills, crumbs, and liquids on countertops and floors immediately.</a:t>
            </a:r>
          </a:p>
          <a:p>
            <a:pPr eaLnBrk="1" hangingPunct="1">
              <a:lnSpc>
                <a:spcPct val="90000"/>
              </a:lnSpc>
            </a:pPr>
            <a:r>
              <a:rPr lang="en-US" dirty="0" smtClean="0"/>
              <a:t>Empty trash daily; clean and disinfect weekly.</a:t>
            </a:r>
          </a:p>
          <a:p>
            <a:pPr eaLnBrk="1" hangingPunct="1">
              <a:lnSpc>
                <a:spcPct val="90000"/>
              </a:lnSpc>
            </a:pPr>
            <a:r>
              <a:rPr lang="en-US" dirty="0" smtClean="0"/>
              <a:t>Clean food and grease from the stove           daily.</a:t>
            </a:r>
          </a:p>
          <a:p>
            <a:pPr eaLnBrk="1" hangingPunct="1">
              <a:lnSpc>
                <a:spcPct val="90000"/>
              </a:lnSpc>
            </a:pPr>
            <a:r>
              <a:rPr lang="en-US" dirty="0" smtClean="0"/>
              <a:t>Wash and dry dishes as soon as         possible after eating (or put in            dishwasher).</a:t>
            </a:r>
          </a:p>
          <a:p>
            <a:pPr eaLnBrk="1" hangingPunct="1">
              <a:lnSpc>
                <a:spcPct val="90000"/>
              </a:lnSpc>
            </a:pPr>
            <a:r>
              <a:rPr lang="en-US" dirty="0" smtClean="0"/>
              <a:t>Wash floors weekly.</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algn="ctr" eaLnBrk="1" hangingPunct="1"/>
            <a:r>
              <a:rPr lang="en-US" smtClean="0"/>
              <a:t>Kitchen	</a:t>
            </a:r>
          </a:p>
        </p:txBody>
      </p:sp>
      <p:sp>
        <p:nvSpPr>
          <p:cNvPr id="14339" name="Rectangle 3"/>
          <p:cNvSpPr>
            <a:spLocks noGrp="1" noChangeArrowheads="1"/>
          </p:cNvSpPr>
          <p:nvPr>
            <p:ph type="body" idx="1"/>
          </p:nvPr>
        </p:nvSpPr>
        <p:spPr/>
        <p:txBody>
          <a:bodyPr/>
          <a:lstStyle/>
          <a:p>
            <a:pPr eaLnBrk="1" hangingPunct="1"/>
            <a:r>
              <a:rPr lang="en-US" smtClean="0"/>
              <a:t>Keep the refrigerator clean and disinfected.</a:t>
            </a:r>
          </a:p>
          <a:p>
            <a:pPr eaLnBrk="1" hangingPunct="1"/>
            <a:r>
              <a:rPr lang="en-US" smtClean="0"/>
              <a:t>Clean the outside and inside of the refrigerator.</a:t>
            </a:r>
          </a:p>
          <a:p>
            <a:pPr eaLnBrk="1" hangingPunct="1"/>
            <a:r>
              <a:rPr lang="en-US" smtClean="0"/>
              <a:t>Clean the drip pan monthly.</a:t>
            </a:r>
          </a:p>
        </p:txBody>
      </p:sp>
      <p:pic>
        <p:nvPicPr>
          <p:cNvPr id="41986" name="Picture 2" descr="http://www.cudsz.web.id/wp-content/uploads/2012/06/refrigerator_magnets.jpg"/>
          <p:cNvPicPr>
            <a:picLocks noChangeAspect="1" noChangeArrowheads="1"/>
          </p:cNvPicPr>
          <p:nvPr/>
        </p:nvPicPr>
        <p:blipFill>
          <a:blip r:embed="rId3" cstate="print"/>
          <a:srcRect/>
          <a:stretch>
            <a:fillRect/>
          </a:stretch>
        </p:blipFill>
        <p:spPr bwMode="auto">
          <a:xfrm>
            <a:off x="6096000" y="3505200"/>
            <a:ext cx="2193032" cy="2743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algn="ctr" eaLnBrk="1" hangingPunct="1"/>
            <a:r>
              <a:rPr lang="en-US" smtClean="0"/>
              <a:t>Bathroom</a:t>
            </a:r>
          </a:p>
        </p:txBody>
      </p:sp>
      <p:sp>
        <p:nvSpPr>
          <p:cNvPr id="15363" name="Rectangle 3"/>
          <p:cNvSpPr>
            <a:spLocks noGrp="1" noChangeArrowheads="1"/>
          </p:cNvSpPr>
          <p:nvPr>
            <p:ph type="body" idx="1"/>
          </p:nvPr>
        </p:nvSpPr>
        <p:spPr>
          <a:xfrm>
            <a:off x="838200" y="2362200"/>
            <a:ext cx="7848600" cy="3724275"/>
          </a:xfrm>
        </p:spPr>
        <p:txBody>
          <a:bodyPr/>
          <a:lstStyle/>
          <a:p>
            <a:pPr eaLnBrk="1" hangingPunct="1"/>
            <a:r>
              <a:rPr lang="en-US" smtClean="0"/>
              <a:t>Keep shower doors and curtains open after use to allow air circulation.</a:t>
            </a:r>
          </a:p>
          <a:p>
            <a:pPr eaLnBrk="1" hangingPunct="1"/>
            <a:r>
              <a:rPr lang="en-US" smtClean="0"/>
              <a:t>Shake water from curtains, and squeegee water from the shower walls and door.</a:t>
            </a:r>
          </a:p>
          <a:p>
            <a:pPr eaLnBrk="1" hangingPunct="1"/>
            <a:r>
              <a:rPr lang="en-US" smtClean="0"/>
              <a:t>Wipe up spills around shower or tub.</a:t>
            </a:r>
          </a:p>
          <a:p>
            <a:pPr eaLnBrk="1" hangingPunct="1"/>
            <a:r>
              <a:rPr lang="en-US" smtClean="0"/>
              <a:t>Use an exhaust fan to remove moisture in the air.</a:t>
            </a:r>
          </a:p>
          <a:p>
            <a:pPr eaLnBrk="1" hangingPunct="1"/>
            <a:r>
              <a:rPr lang="en-US" smtClean="0"/>
              <a:t>Regularly check for and repair leaks.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algn="ctr" eaLnBrk="1" hangingPunct="1"/>
            <a:r>
              <a:rPr lang="en-US" smtClean="0"/>
              <a:t>Bathroom</a:t>
            </a:r>
          </a:p>
        </p:txBody>
      </p:sp>
      <p:sp>
        <p:nvSpPr>
          <p:cNvPr id="16387" name="Rectangle 3"/>
          <p:cNvSpPr>
            <a:spLocks noGrp="1" noChangeArrowheads="1"/>
          </p:cNvSpPr>
          <p:nvPr>
            <p:ph type="body" idx="1"/>
          </p:nvPr>
        </p:nvSpPr>
        <p:spPr/>
        <p:txBody>
          <a:bodyPr/>
          <a:lstStyle/>
          <a:p>
            <a:pPr eaLnBrk="1" hangingPunct="1"/>
            <a:r>
              <a:rPr lang="en-US" smtClean="0"/>
              <a:t>Sanitize and disinfect toilets.</a:t>
            </a:r>
          </a:p>
          <a:p>
            <a:pPr eaLnBrk="1" hangingPunct="1"/>
            <a:r>
              <a:rPr lang="en-US" smtClean="0"/>
              <a:t>Wash rugs weekly.</a:t>
            </a:r>
          </a:p>
          <a:p>
            <a:pPr eaLnBrk="1" hangingPunct="1"/>
            <a:r>
              <a:rPr lang="en-US" smtClean="0"/>
              <a:t>Hang towels and wet items to dry,                               and launder at least weekly.</a:t>
            </a:r>
          </a:p>
          <a:p>
            <a:pPr eaLnBrk="1" hangingPunct="1"/>
            <a:r>
              <a:rPr lang="en-US" smtClean="0"/>
              <a:t>Sanitize and disinfect sinks weekly.</a:t>
            </a:r>
          </a:p>
          <a:p>
            <a:pPr eaLnBrk="1" hangingPunct="1"/>
            <a:r>
              <a:rPr lang="en-US" smtClean="0"/>
              <a:t>Wash shower curtains.</a:t>
            </a:r>
          </a:p>
          <a:p>
            <a:pPr eaLnBrk="1" hangingPunct="1"/>
            <a:endParaRPr lang="en-US" smtClean="0"/>
          </a:p>
        </p:txBody>
      </p:sp>
      <p:pic>
        <p:nvPicPr>
          <p:cNvPr id="16388" name="Picture 4" descr="MPj03997970000[1]"/>
          <p:cNvPicPr>
            <a:picLocks noChangeAspect="1" noChangeArrowheads="1"/>
          </p:cNvPicPr>
          <p:nvPr/>
        </p:nvPicPr>
        <p:blipFill>
          <a:blip r:embed="rId3" cstate="print"/>
          <a:srcRect/>
          <a:stretch>
            <a:fillRect/>
          </a:stretch>
        </p:blipFill>
        <p:spPr bwMode="auto">
          <a:xfrm>
            <a:off x="6781800" y="2362200"/>
            <a:ext cx="1193800" cy="1789113"/>
          </a:xfrm>
          <a:prstGeom prst="rect">
            <a:avLst/>
          </a:prstGeom>
          <a:noFill/>
          <a:ln w="9525">
            <a:noFill/>
            <a:miter lim="800000"/>
            <a:headEnd/>
            <a:tailEnd/>
          </a:ln>
        </p:spPr>
      </p:pic>
      <p:pic>
        <p:nvPicPr>
          <p:cNvPr id="16389" name="Picture 5" descr="MPj03997960000[1]"/>
          <p:cNvPicPr>
            <a:picLocks noChangeAspect="1" noChangeArrowheads="1"/>
          </p:cNvPicPr>
          <p:nvPr/>
        </p:nvPicPr>
        <p:blipFill>
          <a:blip r:embed="rId4" cstate="print"/>
          <a:srcRect/>
          <a:stretch>
            <a:fillRect/>
          </a:stretch>
        </p:blipFill>
        <p:spPr bwMode="auto">
          <a:xfrm>
            <a:off x="5105400" y="5029200"/>
            <a:ext cx="1951038"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algn="ctr" eaLnBrk="1" hangingPunct="1"/>
            <a:r>
              <a:rPr lang="en-US" smtClean="0"/>
              <a:t>Bedroom</a:t>
            </a:r>
          </a:p>
        </p:txBody>
      </p:sp>
      <p:sp>
        <p:nvSpPr>
          <p:cNvPr id="17411" name="Rectangle 3"/>
          <p:cNvSpPr>
            <a:spLocks noGrp="1" noChangeArrowheads="1"/>
          </p:cNvSpPr>
          <p:nvPr>
            <p:ph type="body" idx="1"/>
          </p:nvPr>
        </p:nvSpPr>
        <p:spPr>
          <a:xfrm>
            <a:off x="838200" y="2362200"/>
            <a:ext cx="8077200" cy="3724275"/>
          </a:xfrm>
        </p:spPr>
        <p:txBody>
          <a:bodyPr/>
          <a:lstStyle/>
          <a:p>
            <a:pPr eaLnBrk="1" hangingPunct="1">
              <a:lnSpc>
                <a:spcPct val="90000"/>
              </a:lnSpc>
            </a:pPr>
            <a:r>
              <a:rPr lang="en-US" smtClean="0"/>
              <a:t>Wash bed sheets weekly in hot water, and dry them in a hot dryer.</a:t>
            </a:r>
          </a:p>
          <a:p>
            <a:pPr eaLnBrk="1" hangingPunct="1">
              <a:lnSpc>
                <a:spcPct val="90000"/>
              </a:lnSpc>
            </a:pPr>
            <a:r>
              <a:rPr lang="en-US" smtClean="0"/>
              <a:t>Wash pillows 4 times a year (replace annually).</a:t>
            </a:r>
          </a:p>
          <a:p>
            <a:pPr eaLnBrk="1" hangingPunct="1">
              <a:lnSpc>
                <a:spcPct val="90000"/>
              </a:lnSpc>
            </a:pPr>
            <a:r>
              <a:rPr lang="en-US" smtClean="0"/>
              <a:t>Wash blankets, comforters, and mattress pads monthly.</a:t>
            </a:r>
          </a:p>
          <a:p>
            <a:pPr eaLnBrk="1" hangingPunct="1">
              <a:lnSpc>
                <a:spcPct val="90000"/>
              </a:lnSpc>
            </a:pPr>
            <a:r>
              <a:rPr lang="en-US" smtClean="0"/>
              <a:t>Vacuum weekly, or damp mop hard-</a:t>
            </a:r>
          </a:p>
          <a:p>
            <a:pPr eaLnBrk="1" hangingPunct="1">
              <a:lnSpc>
                <a:spcPct val="90000"/>
              </a:lnSpc>
              <a:buFont typeface="Wingdings" pitchFamily="2" charset="2"/>
              <a:buNone/>
            </a:pPr>
            <a:r>
              <a:rPr lang="en-US" smtClean="0"/>
              <a:t>    surface floors weekly.</a:t>
            </a:r>
          </a:p>
          <a:p>
            <a:pPr eaLnBrk="1" hangingPunct="1">
              <a:lnSpc>
                <a:spcPct val="90000"/>
              </a:lnSpc>
            </a:pPr>
            <a:r>
              <a:rPr lang="en-US" smtClean="0"/>
              <a:t>Dust furniture weekly.</a:t>
            </a:r>
          </a:p>
        </p:txBody>
      </p:sp>
      <p:pic>
        <p:nvPicPr>
          <p:cNvPr id="17412" name="Picture 4" descr="MPj03143730000[1]"/>
          <p:cNvPicPr>
            <a:picLocks noChangeAspect="1" noChangeArrowheads="1"/>
          </p:cNvPicPr>
          <p:nvPr/>
        </p:nvPicPr>
        <p:blipFill>
          <a:blip r:embed="rId3" cstate="print"/>
          <a:srcRect/>
          <a:stretch>
            <a:fillRect/>
          </a:stretch>
        </p:blipFill>
        <p:spPr bwMode="auto">
          <a:xfrm>
            <a:off x="7927975" y="4114800"/>
            <a:ext cx="12160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algn="ctr" eaLnBrk="1" hangingPunct="1"/>
            <a:r>
              <a:rPr lang="en-US" smtClean="0"/>
              <a:t>Reduce Clutter</a:t>
            </a:r>
          </a:p>
        </p:txBody>
      </p:sp>
      <p:sp>
        <p:nvSpPr>
          <p:cNvPr id="18435" name="Rectangle 3"/>
          <p:cNvSpPr>
            <a:spLocks noGrp="1" noChangeArrowheads="1"/>
          </p:cNvSpPr>
          <p:nvPr>
            <p:ph type="body" idx="1"/>
          </p:nvPr>
        </p:nvSpPr>
        <p:spPr/>
        <p:txBody>
          <a:bodyPr/>
          <a:lstStyle/>
          <a:p>
            <a:pPr eaLnBrk="1" hangingPunct="1"/>
            <a:r>
              <a:rPr lang="en-US" smtClean="0"/>
              <a:t>Clutter make cleaning more difficult.</a:t>
            </a:r>
          </a:p>
          <a:p>
            <a:pPr eaLnBrk="1" hangingPunct="1"/>
            <a:r>
              <a:rPr lang="en-US" smtClean="0"/>
              <a:t>Clutter creates more surfaces that must be dusted.</a:t>
            </a:r>
          </a:p>
          <a:p>
            <a:pPr eaLnBrk="1" hangingPunct="1"/>
            <a:r>
              <a:rPr lang="en-US" smtClean="0"/>
              <a:t>Clutter causes chaos.</a:t>
            </a:r>
          </a:p>
          <a:p>
            <a:pPr eaLnBrk="1" hangingPunct="1"/>
            <a:endParaRPr lang="en-US" smtClean="0"/>
          </a:p>
        </p:txBody>
      </p:sp>
      <p:pic>
        <p:nvPicPr>
          <p:cNvPr id="33794" name="Picture 2" descr="http://1.bp.blogspot.com/-YICQhUqzUvI/Td2LbXOX-CI/AAAAAAAAEu0/kiKw4mJx95I/s1600/clutter.jpg"/>
          <p:cNvPicPr>
            <a:picLocks noChangeAspect="1" noChangeArrowheads="1"/>
          </p:cNvPicPr>
          <p:nvPr/>
        </p:nvPicPr>
        <p:blipFill>
          <a:blip r:embed="rId3" cstate="print"/>
          <a:srcRect/>
          <a:stretch>
            <a:fillRect/>
          </a:stretch>
        </p:blipFill>
        <p:spPr bwMode="auto">
          <a:xfrm>
            <a:off x="5562600" y="3898392"/>
            <a:ext cx="3238500" cy="24547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algn="ctr" eaLnBrk="1" hangingPunct="1"/>
            <a:r>
              <a:rPr lang="en-US" smtClean="0"/>
              <a:t>Tips for Vacuuming</a:t>
            </a:r>
          </a:p>
        </p:txBody>
      </p:sp>
      <p:sp>
        <p:nvSpPr>
          <p:cNvPr id="19459" name="Rectangle 3"/>
          <p:cNvSpPr>
            <a:spLocks noGrp="1" noChangeArrowheads="1"/>
          </p:cNvSpPr>
          <p:nvPr>
            <p:ph type="body" idx="1"/>
          </p:nvPr>
        </p:nvSpPr>
        <p:spPr>
          <a:xfrm>
            <a:off x="838200" y="2362200"/>
            <a:ext cx="7693025" cy="4495800"/>
          </a:xfrm>
        </p:spPr>
        <p:txBody>
          <a:bodyPr/>
          <a:lstStyle/>
          <a:p>
            <a:pPr eaLnBrk="1" hangingPunct="1"/>
            <a:r>
              <a:rPr lang="en-US" sz="2200" smtClean="0"/>
              <a:t>Use vacuum that has a HEPA filter and/or exhaust filter, or use a special bag that holds allergens inside the bag.</a:t>
            </a:r>
          </a:p>
          <a:p>
            <a:pPr eaLnBrk="1" hangingPunct="1"/>
            <a:r>
              <a:rPr lang="en-US" sz="2200" b="1" smtClean="0"/>
              <a:t>Vacuum at least once a week – more often if you have a pet.</a:t>
            </a:r>
          </a:p>
          <a:p>
            <a:pPr eaLnBrk="1" hangingPunct="1"/>
            <a:r>
              <a:rPr lang="en-US" sz="2200" smtClean="0"/>
              <a:t>Empty the canister when it’s half full (or throw it away if it’s disposable).</a:t>
            </a:r>
          </a:p>
          <a:p>
            <a:pPr eaLnBrk="1" hangingPunct="1"/>
            <a:r>
              <a:rPr lang="en-US" sz="2200" smtClean="0"/>
              <a:t>An upright vacuum or a canister with a powered nozzle is best for carpet.</a:t>
            </a:r>
          </a:p>
          <a:p>
            <a:pPr eaLnBrk="1" hangingPunct="1"/>
            <a:r>
              <a:rPr lang="en-US" sz="2200" smtClean="0"/>
              <a:t>A canister vacuum without a powered nozzle is good for cleaning upholstery, draperies, blinds, light dusting, and hard-surface floors.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algn="ctr" eaLnBrk="1" hangingPunct="1"/>
            <a:r>
              <a:rPr lang="en-US" smtClean="0"/>
              <a:t>Tips on Cleaning Refrigerator</a:t>
            </a:r>
          </a:p>
        </p:txBody>
      </p:sp>
      <p:sp>
        <p:nvSpPr>
          <p:cNvPr id="20483" name="Rectangle 3"/>
          <p:cNvSpPr>
            <a:spLocks noGrp="1" noChangeArrowheads="1"/>
          </p:cNvSpPr>
          <p:nvPr>
            <p:ph type="body" idx="1"/>
          </p:nvPr>
        </p:nvSpPr>
        <p:spPr>
          <a:xfrm>
            <a:off x="838200" y="2362200"/>
            <a:ext cx="7924800" cy="4343400"/>
          </a:xfrm>
        </p:spPr>
        <p:txBody>
          <a:bodyPr/>
          <a:lstStyle/>
          <a:p>
            <a:pPr eaLnBrk="1" hangingPunct="1">
              <a:spcBef>
                <a:spcPct val="0"/>
              </a:spcBef>
            </a:pPr>
            <a:r>
              <a:rPr lang="en-US" sz="2000" smtClean="0"/>
              <a:t>Turn off the controls.</a:t>
            </a:r>
          </a:p>
          <a:p>
            <a:pPr eaLnBrk="1" hangingPunct="1">
              <a:spcBef>
                <a:spcPct val="0"/>
              </a:spcBef>
            </a:pPr>
            <a:r>
              <a:rPr lang="en-US" sz="2000" smtClean="0"/>
              <a:t>Unplug the refrigerator.</a:t>
            </a:r>
          </a:p>
          <a:p>
            <a:pPr eaLnBrk="1" hangingPunct="1">
              <a:spcBef>
                <a:spcPct val="0"/>
              </a:spcBef>
            </a:pPr>
            <a:r>
              <a:rPr lang="en-US" sz="2000" smtClean="0"/>
              <a:t>Remove the grille, and clean using hand-dishwashing detergent or an all-purpose cleaner.</a:t>
            </a:r>
          </a:p>
          <a:p>
            <a:pPr eaLnBrk="1" hangingPunct="1">
              <a:spcBef>
                <a:spcPct val="0"/>
              </a:spcBef>
            </a:pPr>
            <a:r>
              <a:rPr lang="en-US" sz="2000" smtClean="0"/>
              <a:t>Remove the drip pan – clean and disinfect.</a:t>
            </a:r>
          </a:p>
          <a:p>
            <a:pPr eaLnBrk="1" hangingPunct="1">
              <a:spcBef>
                <a:spcPct val="0"/>
              </a:spcBef>
            </a:pPr>
            <a:r>
              <a:rPr lang="en-US" sz="2000" smtClean="0"/>
              <a:t>Clean mildew on the rubber stripping around the refrigerator door using a solution of 3/4 cup bleach with 1 gallon water (or 3 tablespoons bleach and 1 quart water).</a:t>
            </a:r>
          </a:p>
          <a:p>
            <a:pPr eaLnBrk="1" hangingPunct="1">
              <a:spcBef>
                <a:spcPct val="0"/>
              </a:spcBef>
            </a:pPr>
            <a:r>
              <a:rPr lang="en-US" sz="2000" smtClean="0"/>
              <a:t>Clean the walls and shelves with all-purpose cleaner or a solution of baking soda and water.</a:t>
            </a:r>
          </a:p>
          <a:p>
            <a:pPr eaLnBrk="1" hangingPunct="1">
              <a:spcBef>
                <a:spcPct val="0"/>
              </a:spcBef>
            </a:pPr>
            <a:r>
              <a:rPr lang="en-US" sz="2000" smtClean="0"/>
              <a:t>Wipe up any water in the inside drawers, and clean them regularly.</a:t>
            </a:r>
          </a:p>
          <a:p>
            <a:pPr eaLnBrk="1" hangingPunct="1">
              <a:spcBef>
                <a:spcPct val="0"/>
              </a:spcBef>
            </a:pPr>
            <a:r>
              <a:rPr lang="en-US" sz="2000" smtClean="0"/>
              <a:t>Clean up spills immediately, especially raw meat, poultry, and fish juices; use a disinfectant (antibacterial) cleaner.</a:t>
            </a:r>
          </a:p>
          <a:p>
            <a:pPr eaLnBrk="1" hangingPunct="1">
              <a:lnSpc>
                <a:spcPct val="80000"/>
              </a:lnSpc>
              <a:buFont typeface="Wingdings" pitchFamily="2" charset="2"/>
              <a:buNone/>
            </a:pPr>
            <a:r>
              <a:rPr lang="en-US" sz="1800" smtClean="0"/>
              <a:t> </a:t>
            </a:r>
          </a:p>
          <a:p>
            <a:pPr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0" y="762000"/>
            <a:ext cx="8382000" cy="1143000"/>
          </a:xfrm>
        </p:spPr>
        <p:txBody>
          <a:bodyPr/>
          <a:lstStyle/>
          <a:p>
            <a:pPr eaLnBrk="1" hangingPunct="1"/>
            <a:r>
              <a:rPr lang="en-US" smtClean="0"/>
              <a:t>Safety Tips to Follow when Cleaning</a:t>
            </a:r>
          </a:p>
        </p:txBody>
      </p:sp>
      <p:sp>
        <p:nvSpPr>
          <p:cNvPr id="21507" name="Rectangle 3"/>
          <p:cNvSpPr>
            <a:spLocks noGrp="1" noChangeArrowheads="1"/>
          </p:cNvSpPr>
          <p:nvPr>
            <p:ph type="body" idx="1"/>
          </p:nvPr>
        </p:nvSpPr>
        <p:spPr>
          <a:xfrm>
            <a:off x="838200" y="2362200"/>
            <a:ext cx="7693025" cy="4267200"/>
          </a:xfrm>
        </p:spPr>
        <p:txBody>
          <a:bodyPr/>
          <a:lstStyle/>
          <a:p>
            <a:pPr eaLnBrk="1" hangingPunct="1">
              <a:spcBef>
                <a:spcPct val="0"/>
              </a:spcBef>
              <a:spcAft>
                <a:spcPts val="600"/>
              </a:spcAft>
            </a:pPr>
            <a:r>
              <a:rPr lang="en-US" sz="2400" smtClean="0"/>
              <a:t>Open the windows when using cleaning products.</a:t>
            </a:r>
          </a:p>
          <a:p>
            <a:pPr eaLnBrk="1" hangingPunct="1">
              <a:spcBef>
                <a:spcPct val="0"/>
              </a:spcBef>
              <a:spcAft>
                <a:spcPts val="600"/>
              </a:spcAft>
            </a:pPr>
            <a:r>
              <a:rPr lang="en-US" sz="2400" smtClean="0"/>
              <a:t>Don’t leave cleaning buckets where children or pets can get into them. </a:t>
            </a:r>
          </a:p>
          <a:p>
            <a:pPr eaLnBrk="1" hangingPunct="1">
              <a:spcBef>
                <a:spcPct val="0"/>
              </a:spcBef>
              <a:spcAft>
                <a:spcPts val="600"/>
              </a:spcAft>
            </a:pPr>
            <a:r>
              <a:rPr lang="en-US" sz="2400" smtClean="0"/>
              <a:t>Close caps and spouts, and put cleaning products away right after you use them. </a:t>
            </a:r>
          </a:p>
          <a:p>
            <a:pPr eaLnBrk="1" hangingPunct="1">
              <a:spcBef>
                <a:spcPct val="0"/>
              </a:spcBef>
              <a:spcAft>
                <a:spcPts val="600"/>
              </a:spcAft>
            </a:pPr>
            <a:r>
              <a:rPr lang="en-US" sz="2400" smtClean="0"/>
              <a:t>Store cleaning products out of the reach of young children and pets and away from food. </a:t>
            </a:r>
          </a:p>
          <a:p>
            <a:pPr eaLnBrk="1" hangingPunct="1">
              <a:spcBef>
                <a:spcPct val="0"/>
              </a:spcBef>
              <a:spcAft>
                <a:spcPts val="600"/>
              </a:spcAft>
            </a:pPr>
            <a:r>
              <a:rPr lang="en-US" sz="2400" smtClean="0"/>
              <a:t>Keep products in their original containers with their labels on. </a:t>
            </a:r>
          </a:p>
          <a:p>
            <a:pPr eaLnBrk="1" hangingPunct="1">
              <a:spcBef>
                <a:spcPct val="0"/>
              </a:spcBef>
              <a:spcAft>
                <a:spcPts val="600"/>
              </a:spcAft>
            </a:pPr>
            <a:r>
              <a:rPr lang="en-US" sz="2400" smtClean="0"/>
              <a:t>Read and follow label directions.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algn="ctr" eaLnBrk="1" hangingPunct="1"/>
            <a:r>
              <a:rPr lang="en-US" smtClean="0"/>
              <a:t>Cleaning</a:t>
            </a:r>
          </a:p>
        </p:txBody>
      </p:sp>
      <p:sp>
        <p:nvSpPr>
          <p:cNvPr id="4099" name="Rectangle 3"/>
          <p:cNvSpPr>
            <a:spLocks noGrp="1" noChangeArrowheads="1"/>
          </p:cNvSpPr>
          <p:nvPr>
            <p:ph type="body" idx="1"/>
          </p:nvPr>
        </p:nvSpPr>
        <p:spPr/>
        <p:txBody>
          <a:bodyPr/>
          <a:lstStyle/>
          <a:p>
            <a:pPr eaLnBrk="1" hangingPunct="1"/>
            <a:r>
              <a:rPr lang="en-US" smtClean="0"/>
              <a:t>Regular housecleaning </a:t>
            </a:r>
            <a:r>
              <a:rPr lang="en-US" smtClean="0">
                <a:latin typeface="WP TypographicSymbols" pitchFamily="2" charset="0"/>
              </a:rPr>
              <a:t>C</a:t>
            </a:r>
            <a:r>
              <a:rPr lang="en-US" smtClean="0"/>
              <a:t> it’s essential to good health.</a:t>
            </a:r>
          </a:p>
          <a:p>
            <a:pPr eaLnBrk="1" hangingPunct="1"/>
            <a:r>
              <a:rPr lang="en-US" smtClean="0"/>
              <a:t>Regular cleaning of surfaces in the home removes dirt and food particles on which pollutants can grow.</a:t>
            </a:r>
          </a:p>
          <a:p>
            <a:pPr eaLnBrk="1" hangingPunct="1">
              <a:buFont typeface="Wingdings" pitchFamily="2" charset="2"/>
              <a:buNone/>
            </a:pPr>
            <a:r>
              <a:rPr lang="en-US" smtClean="0"/>
              <a:t> </a:t>
            </a:r>
          </a:p>
        </p:txBody>
      </p:sp>
      <p:pic>
        <p:nvPicPr>
          <p:cNvPr id="4100" name="Picture 7" descr="cloth"/>
          <p:cNvPicPr>
            <a:picLocks noChangeAspect="1" noChangeArrowheads="1"/>
          </p:cNvPicPr>
          <p:nvPr/>
        </p:nvPicPr>
        <p:blipFill>
          <a:blip r:embed="rId3" cstate="print"/>
          <a:srcRect/>
          <a:stretch>
            <a:fillRect/>
          </a:stretch>
        </p:blipFill>
        <p:spPr bwMode="auto">
          <a:xfrm>
            <a:off x="5334000" y="4724400"/>
            <a:ext cx="1371600" cy="1096963"/>
          </a:xfrm>
          <a:prstGeom prst="rect">
            <a:avLst/>
          </a:prstGeom>
          <a:noFill/>
          <a:ln w="9525">
            <a:noFill/>
            <a:miter lim="800000"/>
            <a:headEnd/>
            <a:tailEnd/>
          </a:ln>
        </p:spPr>
      </p:pic>
      <p:pic>
        <p:nvPicPr>
          <p:cNvPr id="4101" name="Picture 13" descr="http://www.hawaiiclean.com/products.html">
            <a:hlinkClick r:id="rId4"/>
          </p:cNvPr>
          <p:cNvPicPr>
            <a:picLocks noChangeAspect="1" noChangeArrowheads="1"/>
          </p:cNvPicPr>
          <p:nvPr/>
        </p:nvPicPr>
        <p:blipFill>
          <a:blip r:embed="rId5" cstate="print"/>
          <a:srcRect/>
          <a:stretch>
            <a:fillRect/>
          </a:stretch>
        </p:blipFill>
        <p:spPr bwMode="auto">
          <a:xfrm>
            <a:off x="3048000" y="4724400"/>
            <a:ext cx="1628775" cy="1090613"/>
          </a:xfrm>
          <a:prstGeom prst="rect">
            <a:avLst/>
          </a:prstGeom>
          <a:noFill/>
          <a:ln w="9525">
            <a:noFill/>
            <a:miter lim="800000"/>
            <a:headEnd/>
            <a:tailEnd/>
          </a:ln>
        </p:spPr>
      </p:pic>
      <p:pic>
        <p:nvPicPr>
          <p:cNvPr id="4102" name="Picture 16" descr="IN01082_"/>
          <p:cNvPicPr>
            <a:picLocks noChangeAspect="1" noChangeArrowheads="1"/>
          </p:cNvPicPr>
          <p:nvPr/>
        </p:nvPicPr>
        <p:blipFill>
          <a:blip r:embed="rId6" cstate="print"/>
          <a:srcRect/>
          <a:stretch>
            <a:fillRect/>
          </a:stretch>
        </p:blipFill>
        <p:spPr bwMode="auto">
          <a:xfrm>
            <a:off x="6705600" y="152400"/>
            <a:ext cx="2020888"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algn="ctr" eaLnBrk="1" hangingPunct="1"/>
            <a:r>
              <a:rPr lang="en-US" smtClean="0"/>
              <a:t>Cleaning for Health</a:t>
            </a:r>
          </a:p>
        </p:txBody>
      </p:sp>
      <p:sp>
        <p:nvSpPr>
          <p:cNvPr id="22531" name="Rectangle 3"/>
          <p:cNvSpPr>
            <a:spLocks noGrp="1" noChangeArrowheads="1"/>
          </p:cNvSpPr>
          <p:nvPr>
            <p:ph type="body" idx="1"/>
          </p:nvPr>
        </p:nvSpPr>
        <p:spPr/>
        <p:txBody>
          <a:bodyPr/>
          <a:lstStyle/>
          <a:p>
            <a:pPr lvl="1" eaLnBrk="1" hangingPunct="1">
              <a:buFontTx/>
              <a:buNone/>
            </a:pPr>
            <a:r>
              <a:rPr lang="en-US" smtClean="0">
                <a:cs typeface="Arial" charset="0"/>
              </a:rPr>
              <a:t>● </a:t>
            </a:r>
            <a:r>
              <a:rPr lang="en-US" smtClean="0"/>
              <a:t>Resources – Cleaning for Health</a:t>
            </a:r>
          </a:p>
          <a:p>
            <a:pPr lvl="1" eaLnBrk="1" hangingPunct="1">
              <a:buFontTx/>
              <a:buNone/>
            </a:pPr>
            <a:r>
              <a:rPr lang="en-US" smtClean="0"/>
              <a:t>	Soap and Detergent Association - </a:t>
            </a:r>
            <a:r>
              <a:rPr lang="en-US" smtClean="0">
                <a:hlinkClick r:id="rId3"/>
              </a:rPr>
              <a:t>http://www.cleaning101.com/health/health/cleaninghealth1.html</a:t>
            </a:r>
            <a:endParaRPr lang="en-US" smtClean="0"/>
          </a:p>
          <a:p>
            <a:pPr lvl="1" eaLnBrk="1" hangingPunct="1">
              <a:buFontTx/>
              <a:buNone/>
            </a:pPr>
            <a:r>
              <a:rPr lang="en-US" smtClean="0">
                <a:cs typeface="Arial" charset="0"/>
              </a:rPr>
              <a:t>●  New Cleaning Product Trends</a:t>
            </a:r>
          </a:p>
          <a:p>
            <a:pPr lvl="1" eaLnBrk="1" hangingPunct="1">
              <a:buFontTx/>
              <a:buNone/>
            </a:pPr>
            <a:r>
              <a:rPr lang="en-US" smtClean="0">
                <a:cs typeface="Arial" charset="0"/>
              </a:rPr>
              <a:t>    Soap and Detergent Association – </a:t>
            </a:r>
          </a:p>
          <a:p>
            <a:pPr lvl="1" eaLnBrk="1" hangingPunct="1">
              <a:buFontTx/>
              <a:buNone/>
            </a:pPr>
            <a:r>
              <a:rPr lang="en-US" smtClean="0">
                <a:cs typeface="Arial" charset="0"/>
              </a:rPr>
              <a:t>	</a:t>
            </a:r>
            <a:r>
              <a:rPr lang="en-US" smtClean="0">
                <a:hlinkClick r:id="rId4"/>
              </a:rPr>
              <a:t>http://www.cleaning101.com/about/news06-27-03.html</a:t>
            </a:r>
            <a:endParaRPr lang="en-US" smtClean="0"/>
          </a:p>
          <a:p>
            <a:pPr lvl="1" eaLnBrk="1" hangingPunct="1">
              <a:buFontTx/>
              <a:buNone/>
            </a:pPr>
            <a:endParaRPr lang="en-US" smtClean="0">
              <a:cs typeface="Arial" charset="0"/>
            </a:endParaRPr>
          </a:p>
          <a:p>
            <a:pPr lvl="1" eaLnBrk="1" hangingPunct="1">
              <a:buFontTx/>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smtClean="0"/>
              <a:t>Household Pollutants to Control</a:t>
            </a:r>
          </a:p>
        </p:txBody>
      </p:sp>
      <p:sp>
        <p:nvSpPr>
          <p:cNvPr id="5123" name="Rectangle 3"/>
          <p:cNvSpPr>
            <a:spLocks noGrp="1" noChangeArrowheads="1"/>
          </p:cNvSpPr>
          <p:nvPr>
            <p:ph type="body" sz="half" idx="1"/>
          </p:nvPr>
        </p:nvSpPr>
        <p:spPr/>
        <p:txBody>
          <a:bodyPr/>
          <a:lstStyle/>
          <a:p>
            <a:pPr eaLnBrk="1" hangingPunct="1"/>
            <a:r>
              <a:rPr lang="en-US" sz="2400" smtClean="0"/>
              <a:t>Germs, bacteria</a:t>
            </a:r>
          </a:p>
          <a:p>
            <a:pPr eaLnBrk="1" hangingPunct="1"/>
            <a:r>
              <a:rPr lang="en-US" sz="2400" smtClean="0"/>
              <a:t>Animal hair and dander</a:t>
            </a:r>
          </a:p>
          <a:p>
            <a:pPr eaLnBrk="1" hangingPunct="1"/>
            <a:r>
              <a:rPr lang="en-US" sz="2400" smtClean="0"/>
              <a:t>Dust mites</a:t>
            </a:r>
          </a:p>
          <a:p>
            <a:pPr eaLnBrk="1" hangingPunct="1"/>
            <a:r>
              <a:rPr lang="en-US" sz="2400" smtClean="0"/>
              <a:t>Pollen</a:t>
            </a:r>
          </a:p>
          <a:p>
            <a:pPr eaLnBrk="1" hangingPunct="1"/>
            <a:r>
              <a:rPr lang="en-US" sz="2400" smtClean="0"/>
              <a:t>Mold and mildew</a:t>
            </a:r>
          </a:p>
          <a:p>
            <a:pPr eaLnBrk="1" hangingPunct="1"/>
            <a:r>
              <a:rPr lang="en-US" sz="2400" smtClean="0"/>
              <a:t>Pests (cockroaches, ants, mice, etc.)</a:t>
            </a:r>
          </a:p>
          <a:p>
            <a:pPr eaLnBrk="1" hangingPunct="1">
              <a:buFont typeface="Wingdings" pitchFamily="2" charset="2"/>
              <a:buNone/>
            </a:pPr>
            <a:endParaRPr lang="en-US" sz="2400" smtClean="0"/>
          </a:p>
        </p:txBody>
      </p:sp>
      <p:graphicFrame>
        <p:nvGraphicFramePr>
          <p:cNvPr id="5124" name="Object 4"/>
          <p:cNvGraphicFramePr>
            <a:graphicFrameLocks noChangeAspect="1"/>
          </p:cNvGraphicFramePr>
          <p:nvPr>
            <p:ph sz="half" idx="2"/>
          </p:nvPr>
        </p:nvGraphicFramePr>
        <p:xfrm>
          <a:off x="5638800" y="3276600"/>
          <a:ext cx="1108075" cy="1362075"/>
        </p:xfrm>
        <a:graphic>
          <a:graphicData uri="http://schemas.openxmlformats.org/presentationml/2006/ole">
            <p:oleObj spid="_x0000_s5124" name="Clip" r:id="rId4" imgW="4579545" imgH="5626729" progId="">
              <p:embed/>
            </p:oleObj>
          </a:graphicData>
        </a:graphic>
      </p:graphicFrame>
      <p:pic>
        <p:nvPicPr>
          <p:cNvPr id="5125" name="Picture 6" descr="AN02513_"/>
          <p:cNvPicPr>
            <a:picLocks noChangeAspect="1" noChangeArrowheads="1"/>
          </p:cNvPicPr>
          <p:nvPr/>
        </p:nvPicPr>
        <p:blipFill>
          <a:blip r:embed="rId5" cstate="print"/>
          <a:srcRect/>
          <a:stretch>
            <a:fillRect/>
          </a:stretch>
        </p:blipFill>
        <p:spPr bwMode="auto">
          <a:xfrm>
            <a:off x="7010400" y="3048000"/>
            <a:ext cx="2133600" cy="1879600"/>
          </a:xfrm>
          <a:prstGeom prst="rect">
            <a:avLst/>
          </a:prstGeom>
          <a:noFill/>
          <a:ln w="9525">
            <a:noFill/>
            <a:miter lim="800000"/>
            <a:headEnd/>
            <a:tailEnd/>
          </a:ln>
        </p:spPr>
      </p:pic>
      <p:pic>
        <p:nvPicPr>
          <p:cNvPr id="5126" name="Picture 7" descr="roach"/>
          <p:cNvPicPr>
            <a:picLocks noChangeAspect="1" noChangeArrowheads="1"/>
          </p:cNvPicPr>
          <p:nvPr/>
        </p:nvPicPr>
        <p:blipFill>
          <a:blip r:embed="rId6" cstate="print"/>
          <a:srcRect/>
          <a:stretch>
            <a:fillRect/>
          </a:stretch>
        </p:blipFill>
        <p:spPr bwMode="auto">
          <a:xfrm>
            <a:off x="6477000" y="4876800"/>
            <a:ext cx="1036638"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algn="ctr" eaLnBrk="1" hangingPunct="1"/>
            <a:r>
              <a:rPr lang="en-US" smtClean="0"/>
              <a:t>Reasons to Clean</a:t>
            </a:r>
          </a:p>
        </p:txBody>
      </p:sp>
      <p:sp>
        <p:nvSpPr>
          <p:cNvPr id="6147" name="Rectangle 3"/>
          <p:cNvSpPr>
            <a:spLocks noGrp="1" noChangeArrowheads="1"/>
          </p:cNvSpPr>
          <p:nvPr>
            <p:ph type="body" idx="1"/>
          </p:nvPr>
        </p:nvSpPr>
        <p:spPr>
          <a:xfrm>
            <a:off x="838200" y="2362200"/>
            <a:ext cx="8305800" cy="4343400"/>
          </a:xfrm>
        </p:spPr>
        <p:txBody>
          <a:bodyPr/>
          <a:lstStyle/>
          <a:p>
            <a:pPr eaLnBrk="1" hangingPunct="1">
              <a:lnSpc>
                <a:spcPct val="90000"/>
              </a:lnSpc>
            </a:pPr>
            <a:r>
              <a:rPr lang="en-US" sz="2300" smtClean="0"/>
              <a:t>Germs can be transferred from inanimate surfaces to hands and vice-versa. </a:t>
            </a:r>
          </a:p>
          <a:p>
            <a:pPr eaLnBrk="1" hangingPunct="1">
              <a:lnSpc>
                <a:spcPct val="90000"/>
              </a:lnSpc>
            </a:pPr>
            <a:r>
              <a:rPr lang="en-US" sz="2300" smtClean="0"/>
              <a:t>Some germs can live on dry surfaces (such as toys) for several hours and moist surfaces (like bathroom sinks) for up to three days. </a:t>
            </a:r>
          </a:p>
          <a:p>
            <a:pPr eaLnBrk="1" hangingPunct="1">
              <a:lnSpc>
                <a:spcPct val="90000"/>
              </a:lnSpc>
            </a:pPr>
            <a:r>
              <a:rPr lang="en-US" sz="2300" i="1" smtClean="0"/>
              <a:t>Salmonella</a:t>
            </a:r>
            <a:r>
              <a:rPr lang="en-US" sz="2300" smtClean="0"/>
              <a:t> can survive freezing and can survive on dry surfaces for at least 24 hours. </a:t>
            </a:r>
          </a:p>
          <a:p>
            <a:pPr eaLnBrk="1" hangingPunct="1">
              <a:lnSpc>
                <a:spcPct val="90000"/>
              </a:lnSpc>
            </a:pPr>
            <a:r>
              <a:rPr lang="en-US" sz="2300" smtClean="0"/>
              <a:t>The average kitchen dishcloth can contain 4 billion living germs.</a:t>
            </a:r>
          </a:p>
          <a:p>
            <a:pPr eaLnBrk="1" hangingPunct="1">
              <a:lnSpc>
                <a:spcPct val="90000"/>
              </a:lnSpc>
            </a:pPr>
            <a:r>
              <a:rPr lang="en-US" sz="2300" smtClean="0"/>
              <a:t>Cockroach and dust mite droppings cause asthma attacks in some people.</a:t>
            </a:r>
          </a:p>
          <a:p>
            <a:pPr eaLnBrk="1" hangingPunct="1">
              <a:lnSpc>
                <a:spcPct val="90000"/>
              </a:lnSpc>
            </a:pPr>
            <a:r>
              <a:rPr lang="en-US" sz="2300" smtClean="0"/>
              <a:t>Mold can cause allergic reactions or trigger asthma attacks.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1912bungalow.com/wp-content/uploads/2004/01/dust.jpg"/>
          <p:cNvPicPr>
            <a:picLocks noChangeAspect="1" noChangeArrowheads="1"/>
          </p:cNvPicPr>
          <p:nvPr/>
        </p:nvPicPr>
        <p:blipFill>
          <a:blip r:embed="rId3" cstate="print"/>
          <a:srcRect/>
          <a:stretch>
            <a:fillRect/>
          </a:stretch>
        </p:blipFill>
        <p:spPr bwMode="auto">
          <a:xfrm>
            <a:off x="6019800" y="4438650"/>
            <a:ext cx="2895600" cy="2171701"/>
          </a:xfrm>
          <a:prstGeom prst="rect">
            <a:avLst/>
          </a:prstGeom>
          <a:noFill/>
        </p:spPr>
      </p:pic>
      <p:sp>
        <p:nvSpPr>
          <p:cNvPr id="7170" name="AutoShape 2"/>
          <p:cNvSpPr>
            <a:spLocks noGrp="1" noChangeArrowheads="1"/>
          </p:cNvSpPr>
          <p:nvPr>
            <p:ph type="title"/>
          </p:nvPr>
        </p:nvSpPr>
        <p:spPr/>
        <p:txBody>
          <a:bodyPr/>
          <a:lstStyle/>
          <a:p>
            <a:pPr algn="ctr" eaLnBrk="1" hangingPunct="1"/>
            <a:r>
              <a:rPr lang="en-US" smtClean="0"/>
              <a:t>Cleaning for a Healthier Home</a:t>
            </a:r>
          </a:p>
        </p:txBody>
      </p:sp>
      <p:sp>
        <p:nvSpPr>
          <p:cNvPr id="7171" name="Rectangle 3"/>
          <p:cNvSpPr>
            <a:spLocks noGrp="1" noChangeArrowheads="1"/>
          </p:cNvSpPr>
          <p:nvPr>
            <p:ph type="body" idx="1"/>
          </p:nvPr>
        </p:nvSpPr>
        <p:spPr/>
        <p:txBody>
          <a:bodyPr/>
          <a:lstStyle/>
          <a:p>
            <a:pPr eaLnBrk="1" hangingPunct="1"/>
            <a:r>
              <a:rPr lang="en-US" dirty="0" smtClean="0"/>
              <a:t>Clean and disinfected surface areas are a key to a healthy home.</a:t>
            </a:r>
          </a:p>
          <a:p>
            <a:pPr eaLnBrk="1" hangingPunct="1"/>
            <a:r>
              <a:rPr lang="en-US" dirty="0" smtClean="0"/>
              <a:t>Household cleaning products that contain an active antibacterial or antimicrobial ingredient provide extra protection against pollutants, including those that may cause disease. </a:t>
            </a:r>
          </a:p>
          <a:p>
            <a:pPr eaLnBrk="1" hangingPunct="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algn="ctr" eaLnBrk="1" hangingPunct="1"/>
            <a:r>
              <a:rPr lang="en-US" smtClean="0"/>
              <a:t>Cleaning Products</a:t>
            </a:r>
          </a:p>
        </p:txBody>
      </p:sp>
      <p:sp>
        <p:nvSpPr>
          <p:cNvPr id="8195" name="Rectangle 3"/>
          <p:cNvSpPr>
            <a:spLocks noGrp="1" noChangeArrowheads="1"/>
          </p:cNvSpPr>
          <p:nvPr>
            <p:ph type="body" idx="1"/>
          </p:nvPr>
        </p:nvSpPr>
        <p:spPr>
          <a:xfrm>
            <a:off x="838200" y="2362200"/>
            <a:ext cx="7693025" cy="4267200"/>
          </a:xfrm>
        </p:spPr>
        <p:txBody>
          <a:bodyPr/>
          <a:lstStyle/>
          <a:p>
            <a:pPr eaLnBrk="1" hangingPunct="1"/>
            <a:r>
              <a:rPr lang="en-US" smtClean="0"/>
              <a:t>Disinfectants and disinfectant cleaners are the only products that kill germs</a:t>
            </a:r>
          </a:p>
          <a:p>
            <a:pPr eaLnBrk="1" hangingPunct="1"/>
            <a:r>
              <a:rPr lang="en-US" smtClean="0"/>
              <a:t>Household cleaning products intended to kill germs on inanimate surfaces must carry an EPA registration number on their label.</a:t>
            </a:r>
          </a:p>
          <a:p>
            <a:pPr lvl="1" eaLnBrk="1" hangingPunct="1">
              <a:buFontTx/>
              <a:buNone/>
            </a:pPr>
            <a:endParaRPr lang="en-US" smtClean="0"/>
          </a:p>
        </p:txBody>
      </p:sp>
      <p:pic>
        <p:nvPicPr>
          <p:cNvPr id="54274" name="Picture 2" descr="http://www.glossyclean.com/img/clorox-up.jpg"/>
          <p:cNvPicPr>
            <a:picLocks noChangeAspect="1" noChangeArrowheads="1"/>
          </p:cNvPicPr>
          <p:nvPr/>
        </p:nvPicPr>
        <p:blipFill>
          <a:blip r:embed="rId3" cstate="print"/>
          <a:srcRect/>
          <a:stretch>
            <a:fillRect/>
          </a:stretch>
        </p:blipFill>
        <p:spPr bwMode="auto">
          <a:xfrm>
            <a:off x="3657600" y="4953000"/>
            <a:ext cx="1619250" cy="1638682"/>
          </a:xfrm>
          <a:prstGeom prst="rect">
            <a:avLst/>
          </a:prstGeom>
          <a:noFill/>
        </p:spPr>
      </p:pic>
      <p:pic>
        <p:nvPicPr>
          <p:cNvPr id="54276" name="Picture 4" descr="https://encrypted-tbn3.gstatic.com/images?q=tbn:ANd9GcRcf-Z3bqbpBa8DY8teRHdGaKYcUh4VZuRlvPjGwxbJBKEuWXFQ"/>
          <p:cNvPicPr>
            <a:picLocks noChangeAspect="1" noChangeArrowheads="1"/>
          </p:cNvPicPr>
          <p:nvPr/>
        </p:nvPicPr>
        <p:blipFill>
          <a:blip r:embed="rId4" cstate="print"/>
          <a:srcRect/>
          <a:stretch>
            <a:fillRect/>
          </a:stretch>
        </p:blipFill>
        <p:spPr bwMode="auto">
          <a:xfrm>
            <a:off x="1447800" y="4876800"/>
            <a:ext cx="1676400" cy="1760603"/>
          </a:xfrm>
          <a:prstGeom prst="rect">
            <a:avLst/>
          </a:prstGeom>
          <a:noFill/>
        </p:spPr>
      </p:pic>
      <p:pic>
        <p:nvPicPr>
          <p:cNvPr id="54278" name="Picture 6" descr="http://www.engineeradebtfreelife.com/wp-content/uploads/2010/04/Lysol-spray.jpg"/>
          <p:cNvPicPr>
            <a:picLocks noChangeAspect="1" noChangeArrowheads="1"/>
          </p:cNvPicPr>
          <p:nvPr/>
        </p:nvPicPr>
        <p:blipFill>
          <a:blip r:embed="rId5" cstate="print"/>
          <a:srcRect/>
          <a:stretch>
            <a:fillRect/>
          </a:stretch>
        </p:blipFill>
        <p:spPr bwMode="auto">
          <a:xfrm>
            <a:off x="6324600" y="4876800"/>
            <a:ext cx="641011" cy="1600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algn="ctr" eaLnBrk="1" hangingPunct="1"/>
            <a:r>
              <a:rPr lang="en-US" smtClean="0"/>
              <a:t>Getting Started – Make a Plan</a:t>
            </a:r>
          </a:p>
        </p:txBody>
      </p:sp>
      <p:sp>
        <p:nvSpPr>
          <p:cNvPr id="9219" name="Rectangle 3"/>
          <p:cNvSpPr>
            <a:spLocks noGrp="1" noChangeArrowheads="1"/>
          </p:cNvSpPr>
          <p:nvPr>
            <p:ph type="body" idx="1"/>
          </p:nvPr>
        </p:nvSpPr>
        <p:spPr>
          <a:xfrm>
            <a:off x="838200" y="2362200"/>
            <a:ext cx="7848600" cy="3724275"/>
          </a:xfrm>
        </p:spPr>
        <p:txBody>
          <a:bodyPr/>
          <a:lstStyle/>
          <a:p>
            <a:pPr eaLnBrk="1" hangingPunct="1"/>
            <a:r>
              <a:rPr lang="en-US" smtClean="0"/>
              <a:t>Clean kitchen daily</a:t>
            </a:r>
          </a:p>
          <a:p>
            <a:pPr eaLnBrk="1" hangingPunct="1"/>
            <a:r>
              <a:rPr lang="en-US" smtClean="0"/>
              <a:t>Clean bedrooms weekly</a:t>
            </a:r>
          </a:p>
          <a:p>
            <a:pPr eaLnBrk="1" hangingPunct="1"/>
            <a:r>
              <a:rPr lang="en-US" smtClean="0"/>
              <a:t>Clean bathrooms 1-2 times a week</a:t>
            </a:r>
          </a:p>
          <a:p>
            <a:pPr eaLnBrk="1" hangingPunct="1"/>
            <a:r>
              <a:rPr lang="en-US" smtClean="0"/>
              <a:t>Vacuum &amp; dust at least once a week</a:t>
            </a:r>
          </a:p>
          <a:p>
            <a:pPr eaLnBrk="1" hangingPunct="1"/>
            <a:r>
              <a:rPr lang="en-US" smtClean="0"/>
              <a:t>Control clutter daily</a:t>
            </a:r>
          </a:p>
          <a:p>
            <a:pPr eaLnBrk="1" hangingPunct="1"/>
            <a:r>
              <a:rPr lang="en-US" smtClean="0"/>
              <a:t>Discard quarterly</a:t>
            </a:r>
          </a:p>
        </p:txBody>
      </p:sp>
      <p:pic>
        <p:nvPicPr>
          <p:cNvPr id="52226" name="Picture 2" descr="http://www.agnescleaningservice.com/images/agnes_lady.png"/>
          <p:cNvPicPr>
            <a:picLocks noChangeAspect="1" noChangeArrowheads="1"/>
          </p:cNvPicPr>
          <p:nvPr/>
        </p:nvPicPr>
        <p:blipFill>
          <a:blip r:embed="rId3" cstate="print"/>
          <a:srcRect/>
          <a:stretch>
            <a:fillRect/>
          </a:stretch>
        </p:blipFill>
        <p:spPr bwMode="auto">
          <a:xfrm>
            <a:off x="4953000" y="4267200"/>
            <a:ext cx="3605463" cy="236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algn="ctr" eaLnBrk="1" hangingPunct="1"/>
            <a:r>
              <a:rPr lang="en-US" smtClean="0"/>
              <a:t>Cleaning Plan</a:t>
            </a:r>
          </a:p>
        </p:txBody>
      </p:sp>
      <p:sp>
        <p:nvSpPr>
          <p:cNvPr id="10243" name="Rectangle 3"/>
          <p:cNvSpPr>
            <a:spLocks noGrp="1" noChangeArrowheads="1"/>
          </p:cNvSpPr>
          <p:nvPr>
            <p:ph type="body" idx="1"/>
          </p:nvPr>
        </p:nvSpPr>
        <p:spPr>
          <a:xfrm>
            <a:off x="838200" y="2362200"/>
            <a:ext cx="5257799" cy="3724275"/>
          </a:xfrm>
        </p:spPr>
        <p:txBody>
          <a:bodyPr/>
          <a:lstStyle/>
          <a:p>
            <a:pPr eaLnBrk="1" hangingPunct="1"/>
            <a:r>
              <a:rPr lang="en-US" dirty="0" smtClean="0"/>
              <a:t>Break your cleaning into small tasks. </a:t>
            </a:r>
          </a:p>
          <a:p>
            <a:pPr eaLnBrk="1" hangingPunct="1"/>
            <a:r>
              <a:rPr lang="en-US" dirty="0" smtClean="0"/>
              <a:t>Spread it out over several days instead of doing it all at once. </a:t>
            </a:r>
          </a:p>
          <a:p>
            <a:pPr eaLnBrk="1" hangingPunct="1"/>
            <a:r>
              <a:rPr lang="en-US" dirty="0" smtClean="0"/>
              <a:t>Involve all family members in the cleaning.</a:t>
            </a:r>
          </a:p>
          <a:p>
            <a:pPr eaLnBrk="1" hangingPunct="1"/>
            <a:r>
              <a:rPr lang="en-US" dirty="0" smtClean="0"/>
              <a:t>Clean one room at a time.</a:t>
            </a:r>
          </a:p>
        </p:txBody>
      </p:sp>
      <p:pic>
        <p:nvPicPr>
          <p:cNvPr id="50178" name="Picture 2" descr="http://www.prosar.com/Portals/138067/images/spring-cleaning1.gif"/>
          <p:cNvPicPr>
            <a:picLocks noChangeAspect="1" noChangeArrowheads="1"/>
          </p:cNvPicPr>
          <p:nvPr/>
        </p:nvPicPr>
        <p:blipFill>
          <a:blip r:embed="rId3" cstate="print"/>
          <a:srcRect/>
          <a:stretch>
            <a:fillRect/>
          </a:stretch>
        </p:blipFill>
        <p:spPr bwMode="auto">
          <a:xfrm>
            <a:off x="6172200" y="2362200"/>
            <a:ext cx="2667000" cy="38195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762000" y="762000"/>
            <a:ext cx="8077200" cy="1143000"/>
          </a:xfrm>
        </p:spPr>
        <p:txBody>
          <a:bodyPr/>
          <a:lstStyle/>
          <a:p>
            <a:pPr eaLnBrk="1" hangingPunct="1"/>
            <a:r>
              <a:rPr lang="en-US" sz="3200" smtClean="0"/>
              <a:t>Make a Plan for Cleaning in Each Room</a:t>
            </a:r>
          </a:p>
        </p:txBody>
      </p:sp>
      <p:sp>
        <p:nvSpPr>
          <p:cNvPr id="11267" name="Rectangle 3"/>
          <p:cNvSpPr>
            <a:spLocks noGrp="1" noChangeArrowheads="1"/>
          </p:cNvSpPr>
          <p:nvPr>
            <p:ph type="body" idx="1"/>
          </p:nvPr>
        </p:nvSpPr>
        <p:spPr/>
        <p:txBody>
          <a:bodyPr/>
          <a:lstStyle/>
          <a:p>
            <a:pPr eaLnBrk="1" hangingPunct="1"/>
            <a:r>
              <a:rPr lang="en-US" dirty="0" smtClean="0"/>
              <a:t>Clean out clutter</a:t>
            </a:r>
          </a:p>
          <a:p>
            <a:pPr eaLnBrk="1" hangingPunct="1"/>
            <a:r>
              <a:rPr lang="en-US" dirty="0" smtClean="0"/>
              <a:t>Clean from top to bottom</a:t>
            </a:r>
          </a:p>
          <a:p>
            <a:pPr eaLnBrk="1" hangingPunct="1"/>
            <a:r>
              <a:rPr lang="en-US" dirty="0" smtClean="0"/>
              <a:t>Sweep</a:t>
            </a:r>
          </a:p>
          <a:p>
            <a:pPr eaLnBrk="1" hangingPunct="1"/>
            <a:r>
              <a:rPr lang="en-US" dirty="0" smtClean="0"/>
              <a:t>Dust</a:t>
            </a:r>
          </a:p>
          <a:p>
            <a:pPr eaLnBrk="1" hangingPunct="1"/>
            <a:r>
              <a:rPr lang="en-US" dirty="0" smtClean="0"/>
              <a:t>Vacuum</a:t>
            </a:r>
          </a:p>
          <a:p>
            <a:pPr eaLnBrk="1" hangingPunct="1"/>
            <a:endParaRPr lang="en-US" dirty="0" smtClean="0"/>
          </a:p>
        </p:txBody>
      </p:sp>
      <p:pic>
        <p:nvPicPr>
          <p:cNvPr id="48130" name="Picture 2" descr="http://www.alanyabestservice.com/UserFiles/Image/cleaning%20a%20chore.jpg"/>
          <p:cNvPicPr>
            <a:picLocks noChangeAspect="1" noChangeArrowheads="1"/>
          </p:cNvPicPr>
          <p:nvPr/>
        </p:nvPicPr>
        <p:blipFill>
          <a:blip r:embed="rId3" cstate="print"/>
          <a:srcRect/>
          <a:stretch>
            <a:fillRect/>
          </a:stretch>
        </p:blipFill>
        <p:spPr bwMode="auto">
          <a:xfrm>
            <a:off x="6019800" y="3352800"/>
            <a:ext cx="2438400" cy="279061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773</TotalTime>
  <Words>1873</Words>
  <Application>Microsoft Office PowerPoint</Application>
  <PresentationFormat>On-screen Show (4:3)</PresentationFormat>
  <Paragraphs>173</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Capsules</vt:lpstr>
      <vt:lpstr>Clip</vt:lpstr>
      <vt:lpstr>Cleaning to Maintain   a Healthy Home</vt:lpstr>
      <vt:lpstr>Cleaning</vt:lpstr>
      <vt:lpstr>Household Pollutants to Control</vt:lpstr>
      <vt:lpstr>Reasons to Clean</vt:lpstr>
      <vt:lpstr>Cleaning for a Healthier Home</vt:lpstr>
      <vt:lpstr>Cleaning Products</vt:lpstr>
      <vt:lpstr>Getting Started – Make a Plan</vt:lpstr>
      <vt:lpstr>Cleaning Plan</vt:lpstr>
      <vt:lpstr>Make a Plan for Cleaning in Each Room</vt:lpstr>
      <vt:lpstr>Cleaning Product Labels</vt:lpstr>
      <vt:lpstr>Kitchen</vt:lpstr>
      <vt:lpstr>Kitchen </vt:lpstr>
      <vt:lpstr>Bathroom</vt:lpstr>
      <vt:lpstr>Bathroom</vt:lpstr>
      <vt:lpstr>Bedroom</vt:lpstr>
      <vt:lpstr>Reduce Clutter</vt:lpstr>
      <vt:lpstr>Tips for Vacuuming</vt:lpstr>
      <vt:lpstr>Tips on Cleaning Refrigerator</vt:lpstr>
      <vt:lpstr>Safety Tips to Follow when Cleaning</vt:lpstr>
      <vt:lpstr>Cleaning for Health</vt:lpstr>
    </vt:vector>
  </TitlesOfParts>
  <Company>Texas Cooperative Extension - FDRM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to Maintain a Healthy Home</dc:title>
  <dc:creator>janie harris</dc:creator>
  <cp:lastModifiedBy>SCS</cp:lastModifiedBy>
  <cp:revision>26</cp:revision>
  <dcterms:created xsi:type="dcterms:W3CDTF">2005-11-02T17:05:11Z</dcterms:created>
  <dcterms:modified xsi:type="dcterms:W3CDTF">2013-04-29T19:28:57Z</dcterms:modified>
</cp:coreProperties>
</file>