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4" r:id="rId13"/>
    <p:sldId id="266" r:id="rId14"/>
    <p:sldId id="268" r:id="rId15"/>
    <p:sldId id="267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9" r:id="rId26"/>
    <p:sldId id="270" r:id="rId27"/>
    <p:sldId id="27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29666B-66B8-43EE-86CE-D9FCCF40C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01AEFE-AEC7-47BC-AE7B-615C63D3F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FC900-2591-48D6-B3AE-8641963C713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96B76-0F2A-46D5-A4E7-71DF2959BEA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78C12-2604-409F-85EC-7B3096E5695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B34BF-8682-4003-A7E6-826CA180E9F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DC236-439F-40B6-92F6-0D6C9D70B56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09E983-4E6D-48F3-AC43-77E3547953F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574BE-9A8F-4B33-AD80-AD4E366B8CB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E8CAA-A8B9-4ED5-BB3E-5F738C63B43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D7110-32F8-4110-9809-306B23ED4DE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B683F-652F-4B28-AD19-B66DDC1B754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178C2-0960-4C9F-835E-67E6FEEF12F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4FCCE-8BD1-46EC-AE2B-97C4E95F3E2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634D0-0401-495E-89D3-20A7535CE74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EA910-57B8-4D79-A538-385D6D20C53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D1F5B-DB02-4690-B443-3F217A4297A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15188-EB90-4195-827F-C8B9D2530C0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EBFD3-2F83-45E1-B204-734B3AE23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9D1DE-7CBD-433A-B2E1-6D75E9CF582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A0E3E-E00D-4447-9361-2D115C04E23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A4800-4168-4F84-81A9-F78E041CB59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AE3A8-9692-4D4F-B115-177E72D7887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7E9B1-6759-4271-B84D-39C9644F75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8279C-11D1-4513-B96F-0317B32D757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A6306-67E0-4119-A046-AA2CE7C2A70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BC8B7-75E5-4E54-8793-C13584ED17A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A8DE5-A44E-46FB-BBB5-BCD8C54A25F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0E3B1-9772-4808-B0A0-128090D000B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A19CA-52EC-42AE-961F-0A7D67C18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6E48-A4EA-4279-9A5F-44FD9836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49434-0917-4C60-A821-6C3B292A2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9525" y="1600200"/>
            <a:ext cx="5257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9525" y="3938588"/>
            <a:ext cx="5257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00BB-5984-4E72-A3AD-D041AAAA6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37557-8A7F-43C7-B4BC-8E67A4FA7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5BFD0-D18F-4A00-B3C7-29AFF3C3C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A4AE-41F5-4F93-973A-D30725272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B438B-E51C-4CB8-AA37-FC9F9E76D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067C2-B3F8-4E2A-AFAD-6BCE43EE8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A0D2-E5BA-4559-993C-18CB9C57D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3DA5-6053-42BD-9F92-F80089730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EED3-C636-48E8-89A9-B8E689597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433E358-EB45-4567-A49D-EB5573B9B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dview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slds.ed.gov/nslds_SA/SaPrivacyDecline.do" TargetMode="External"/><Relationship Id="rId4" Type="http://schemas.openxmlformats.org/officeDocument/2006/relationships/hyperlink" Target="http://www.gradschools.com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efarm.com/learning/life_stages/learning_lifestages_college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467600" cy="19812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Considering Graduate School?</a:t>
            </a:r>
            <a:r>
              <a:rPr lang="en-US" dirty="0" smtClean="0"/>
              <a:t>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048000"/>
            <a:ext cx="6781800" cy="1752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Research NOW!</a:t>
            </a:r>
            <a:r>
              <a:rPr lang="en-US" dirty="0" smtClean="0"/>
              <a:t> </a:t>
            </a:r>
          </a:p>
          <a:p>
            <a:pPr eaLnBrk="1" hangingPunct="1"/>
            <a:endParaRPr lang="en-US" i="1" dirty="0" smtClean="0"/>
          </a:p>
          <a:p>
            <a:pPr eaLnBrk="1" hangingPunct="1"/>
            <a:r>
              <a:rPr lang="en-US" i="1" dirty="0" smtClean="0"/>
              <a:t>Apply Later?…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299325" cy="561975"/>
          </a:xfrm>
        </p:spPr>
        <p:txBody>
          <a:bodyPr/>
          <a:lstStyle/>
          <a:p>
            <a:pPr eaLnBrk="1" hangingPunct="1"/>
            <a:r>
              <a:rPr lang="en-US" b="1" dirty="0" smtClean="0"/>
              <a:t>Grad School 101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391400" cy="50292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A Plethora of Options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en-US" sz="1000" b="1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1.  Professional Schools – includes dental, medical, 	veterinarian, law, paralegal and business schools.</a:t>
            </a:r>
            <a:endParaRPr lang="en-US" sz="1200" dirty="0" smtClean="0"/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2.  Masters Programs – typically 1-2 years full time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/>
              <a:t>		</a:t>
            </a:r>
            <a:r>
              <a:rPr lang="en-US" sz="2000" dirty="0" smtClean="0"/>
              <a:t>M.A. (Master of Arts) or M.S.(Master of Science)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M.Ed. (Master of Education)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M.B.A. (Master of Business Administration)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M.S.W. (Master of Social Work)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M.F.A. (Master of Fine Arts)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M.P.H. (Master of Public Health)</a:t>
            </a:r>
            <a:r>
              <a:rPr lang="en-US" sz="2000" b="1" dirty="0" smtClean="0"/>
              <a:t> 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en-US" sz="1000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2000" dirty="0" smtClean="0"/>
              <a:t>Doctoral Programs – roughly 5-8 year programs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Ed.D</a:t>
            </a:r>
            <a:r>
              <a:rPr lang="en-US" sz="2000" dirty="0" smtClean="0"/>
              <a:t>. (Doctorate of Education)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	Ph.D. (Doctorate of Philosophy)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5438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Choosing a graduate school…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4398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Consider:</a:t>
            </a:r>
          </a:p>
          <a:p>
            <a:pPr eaLnBrk="1" hangingPunct="1"/>
            <a:r>
              <a:rPr lang="en-US" sz="1800" b="1" i="1" dirty="0" smtClean="0"/>
              <a:t>Geographical area:</a:t>
            </a:r>
            <a:r>
              <a:rPr lang="en-US" sz="1800" i="1" dirty="0" smtClean="0"/>
              <a:t> </a:t>
            </a:r>
            <a:r>
              <a:rPr lang="en-US" sz="1800" dirty="0" smtClean="0"/>
              <a:t>Desired Location</a:t>
            </a:r>
            <a:r>
              <a:rPr lang="en-US" sz="1800" i="1" dirty="0" smtClean="0"/>
              <a:t>, </a:t>
            </a:r>
            <a:r>
              <a:rPr lang="en-US" sz="1800" dirty="0" smtClean="0"/>
              <a:t>in-state vs. out-of-state tuition, travel concerns, Target Job Area</a:t>
            </a:r>
          </a:p>
          <a:p>
            <a:pPr eaLnBrk="1" hangingPunct="1"/>
            <a:r>
              <a:rPr lang="en-US" sz="1800" b="1" i="1" dirty="0" smtClean="0"/>
              <a:t>Finances:</a:t>
            </a:r>
            <a:r>
              <a:rPr lang="en-US" sz="1800" i="1" dirty="0" smtClean="0"/>
              <a:t> </a:t>
            </a:r>
            <a:r>
              <a:rPr lang="en-US" sz="1800" dirty="0" smtClean="0"/>
              <a:t>tuition, books, housing, living expenses, etc. What resources are available to you?</a:t>
            </a:r>
          </a:p>
          <a:p>
            <a:pPr eaLnBrk="1" hangingPunct="1"/>
            <a:r>
              <a:rPr lang="en-US" sz="1800" b="1" i="1" dirty="0" smtClean="0"/>
              <a:t>Experiential Learning:</a:t>
            </a:r>
            <a:r>
              <a:rPr lang="en-US" sz="1800" i="1" dirty="0" smtClean="0"/>
              <a:t> </a:t>
            </a:r>
            <a:r>
              <a:rPr lang="en-US" sz="1800" dirty="0" smtClean="0"/>
              <a:t>Professional and Practical experience – hands on learning</a:t>
            </a:r>
          </a:p>
          <a:p>
            <a:pPr eaLnBrk="1" hangingPunct="1"/>
            <a:r>
              <a:rPr lang="en-US" sz="1800" b="1" i="1" dirty="0" smtClean="0"/>
              <a:t>Reputation:</a:t>
            </a:r>
            <a:r>
              <a:rPr lang="en-US" sz="1800" i="1" dirty="0" smtClean="0"/>
              <a:t> </a:t>
            </a:r>
            <a:r>
              <a:rPr lang="en-US" sz="1800" dirty="0" smtClean="0"/>
              <a:t>Are the programs you're looking at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accredited?</a:t>
            </a:r>
          </a:p>
          <a:p>
            <a:pPr eaLnBrk="1" hangingPunct="1"/>
            <a:r>
              <a:rPr lang="en-US" sz="1800" b="1" i="1" dirty="0" smtClean="0"/>
              <a:t>Quality:</a:t>
            </a:r>
            <a:r>
              <a:rPr lang="en-US" sz="1800" i="1" dirty="0" smtClean="0"/>
              <a:t> </a:t>
            </a:r>
            <a:r>
              <a:rPr lang="en-US" sz="1800" dirty="0" smtClean="0"/>
              <a:t>Consider the quality of the academic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courses, the library, the equipment or labs, the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advising system, etc. </a:t>
            </a:r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299325" cy="731838"/>
          </a:xfrm>
        </p:spPr>
        <p:txBody>
          <a:bodyPr/>
          <a:lstStyle/>
          <a:p>
            <a:pPr eaLnBrk="1" hangingPunct="1"/>
            <a:r>
              <a:rPr lang="en-US" b="1" smtClean="0"/>
              <a:t>Choosing a graduate school…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391400" cy="467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i="1" dirty="0" smtClean="0"/>
              <a:t>Consider:</a:t>
            </a:r>
          </a:p>
          <a:p>
            <a:pPr eaLnBrk="1" hangingPunct="1">
              <a:buFontTx/>
              <a:buNone/>
            </a:pPr>
            <a:endParaRPr lang="en-US" sz="1000" i="1" dirty="0" smtClean="0"/>
          </a:p>
          <a:p>
            <a:pPr eaLnBrk="1" hangingPunct="1"/>
            <a:r>
              <a:rPr lang="en-US" sz="1800" b="1" i="1" dirty="0" smtClean="0"/>
              <a:t>Demographics &amp; Culture:</a:t>
            </a:r>
            <a:r>
              <a:rPr lang="en-US" sz="1800" i="1" dirty="0" smtClean="0"/>
              <a:t> </a:t>
            </a:r>
            <a:r>
              <a:rPr lang="en-US" sz="1800" dirty="0" smtClean="0"/>
              <a:t>Consider these factors for both the student body and the faculty. First Impressions, Morale, and Values</a:t>
            </a:r>
            <a:endParaRPr lang="en-US" sz="1800" b="1" i="1" dirty="0" smtClean="0"/>
          </a:p>
          <a:p>
            <a:pPr eaLnBrk="1" hangingPunct="1"/>
            <a:r>
              <a:rPr lang="en-US" sz="1800" b="1" i="1" dirty="0" smtClean="0"/>
              <a:t>Publications and research of faculty:</a:t>
            </a:r>
            <a:r>
              <a:rPr lang="en-US" sz="1800" i="1" dirty="0" smtClean="0"/>
              <a:t> </a:t>
            </a:r>
            <a:r>
              <a:rPr lang="en-US" sz="1800" dirty="0" smtClean="0"/>
              <a:t>Do you wish to study or conduct research under a particular "expert" in the field who teaches at a particular institution?</a:t>
            </a:r>
          </a:p>
          <a:p>
            <a:pPr eaLnBrk="1" hangingPunct="1"/>
            <a:r>
              <a:rPr lang="en-US" sz="1800" b="1" i="1" dirty="0" smtClean="0"/>
              <a:t>Requirements:</a:t>
            </a:r>
            <a:r>
              <a:rPr lang="en-US" sz="1800" i="1" dirty="0" smtClean="0"/>
              <a:t> </a:t>
            </a:r>
            <a:r>
              <a:rPr lang="en-US" sz="1800" dirty="0" smtClean="0"/>
              <a:t>How many credit hours (or years)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is the program? Does program require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comprehensive finals or research and a thesis?</a:t>
            </a:r>
          </a:p>
          <a:p>
            <a:pPr eaLnBrk="1" hangingPunct="1"/>
            <a:r>
              <a:rPr lang="en-US" sz="1800" b="1" i="1" dirty="0" smtClean="0"/>
              <a:t>Preparation/ Placement Record:</a:t>
            </a:r>
            <a:r>
              <a:rPr lang="en-US" sz="1800" i="1" dirty="0" smtClean="0"/>
              <a:t> </a:t>
            </a:r>
            <a:r>
              <a:rPr lang="en-US" sz="1800" dirty="0" smtClean="0"/>
              <a:t>What types of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positions have previous graduates of the 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	program gone on to hold?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299325" cy="884238"/>
          </a:xfrm>
        </p:spPr>
        <p:txBody>
          <a:bodyPr/>
          <a:lstStyle/>
          <a:p>
            <a:pPr eaLnBrk="1" hangingPunct="1"/>
            <a:r>
              <a:rPr lang="en-US" b="1" dirty="0" smtClean="0"/>
              <a:t>Steps to narrow your choice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6200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Talk to alumni of the programs you are considering.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Understand the curriculum.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Stay up to date with Graduate School requirements – they do change…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Talk to JMU department faculty and academic advisors – they often have information about programs of study at other institutions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smtClean="0"/>
              <a:t>Visit the websites of the graduate schools,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request graduate catalog.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000" dirty="0" smtClean="0"/>
              <a:t>Contact the department chair in your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chosen field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7.	Visit as many campuses as possible.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Call ahead for an appointment with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the graduate advisor.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en-US" sz="2000" dirty="0" smtClean="0"/>
              <a:t>Trust your gut! (remember how you knew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JMU was right for you)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20000" cy="1120775"/>
          </a:xfrm>
        </p:spPr>
        <p:txBody>
          <a:bodyPr/>
          <a:lstStyle/>
          <a:p>
            <a:pPr eaLnBrk="1" hangingPunct="1"/>
            <a:r>
              <a:rPr lang="en-US" b="1" dirty="0" smtClean="0"/>
              <a:t>What’s involved in Graduate Admissions??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086600" cy="4373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Research!!!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Admission Tests!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Undergraduate Transcripts (GPA and college courses)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Program Application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Resume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Letters of Recommendation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Personal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Find out admissions deadlines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	</a:t>
            </a:r>
            <a:r>
              <a:rPr lang="en-US" sz="2000" dirty="0" smtClean="0"/>
              <a:t>- </a:t>
            </a:r>
            <a:r>
              <a:rPr lang="en-US" sz="2000" i="1" dirty="0" smtClean="0"/>
              <a:t>rolling, can you apply for any semester,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/>
              <a:t>	  or must you begin in the fall?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299325" cy="731838"/>
          </a:xfrm>
        </p:spPr>
        <p:txBody>
          <a:bodyPr/>
          <a:lstStyle/>
          <a:p>
            <a:pPr eaLnBrk="1" hangingPunct="1"/>
            <a:r>
              <a:rPr lang="en-US" b="1" dirty="0" smtClean="0"/>
              <a:t>Graduate School Tests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04988"/>
            <a:ext cx="7620000" cy="4046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i="1" dirty="0" smtClean="0"/>
              <a:t>Tests! – Most standardized, graduate school tests are designed to identify potential success, rather than measure specific knowledge or achievement!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MCAT – </a:t>
            </a:r>
            <a:r>
              <a:rPr lang="en-US" sz="2200" dirty="0" smtClean="0"/>
              <a:t>Medical College Admission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GRE – </a:t>
            </a:r>
            <a:r>
              <a:rPr lang="en-US" sz="2200" dirty="0" smtClean="0"/>
              <a:t>Graduate Record Examinations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LSAT – </a:t>
            </a:r>
            <a:r>
              <a:rPr lang="en-US" sz="2200" dirty="0" smtClean="0"/>
              <a:t>Law School Admission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GMAT – </a:t>
            </a:r>
            <a:r>
              <a:rPr lang="en-US" sz="2200" dirty="0" smtClean="0"/>
              <a:t>Graduate Management Admission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PCAT – </a:t>
            </a:r>
            <a:r>
              <a:rPr lang="en-US" sz="2200" dirty="0" smtClean="0"/>
              <a:t>Pharmacy College Admission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DAT – </a:t>
            </a:r>
            <a:r>
              <a:rPr lang="en-US" sz="2200" dirty="0" smtClean="0"/>
              <a:t>Dental Admission Test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When should I begin?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6873875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 soon as you can!  Research all your options, this could take some time!!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Don’t stress out if you a senior now…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Don’t sweat it, if you want it, you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can do it!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Sophomore &amp; Junior Years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85495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dirty="0" smtClean="0"/>
              <a:t>RESEARCH</a:t>
            </a:r>
            <a:r>
              <a:rPr lang="en-US" dirty="0" smtClean="0"/>
              <a:t>!!</a:t>
            </a:r>
            <a:r>
              <a:rPr lang="en-US" sz="2000" dirty="0" smtClean="0"/>
              <a:t> – Look at programs, institutions, and faculty!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/>
              <a:t>TALK</a:t>
            </a:r>
            <a:r>
              <a:rPr lang="en-US" dirty="0" smtClean="0"/>
              <a:t>!!</a:t>
            </a:r>
            <a:r>
              <a:rPr lang="en-US" sz="2000" dirty="0" smtClean="0"/>
              <a:t> –Talk with everyone you can about the programs you’re interested in, this includes JMU staff and other institutions. Familiarize yourself with program or school specifics.</a:t>
            </a:r>
            <a:r>
              <a:rPr lang="en-US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u="sng" dirty="0" smtClean="0"/>
              <a:t>COMPARE</a:t>
            </a:r>
            <a:r>
              <a:rPr lang="en-US" dirty="0" smtClean="0"/>
              <a:t>!!</a:t>
            </a:r>
            <a:r>
              <a:rPr lang="en-US" sz="2000" dirty="0" smtClean="0"/>
              <a:t> – Begin to create a chart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that compares all aspects of the program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are important to you.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/>
              <a:t>STUDY</a:t>
            </a:r>
            <a:r>
              <a:rPr lang="en-US" dirty="0" smtClean="0"/>
              <a:t>!!</a:t>
            </a:r>
            <a:r>
              <a:rPr lang="en-US" sz="2000" dirty="0" smtClean="0"/>
              <a:t> – Begin to prepare for your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entrance exams!</a:t>
            </a:r>
          </a:p>
          <a:p>
            <a:pPr eaLnBrk="1" hangingPunct="1">
              <a:lnSpc>
                <a:spcPct val="80000"/>
              </a:lnSpc>
            </a:pPr>
            <a:r>
              <a:rPr lang="en-US" u="sng" dirty="0" smtClean="0"/>
              <a:t>DOCUMENT</a:t>
            </a:r>
            <a:r>
              <a:rPr lang="en-US" dirty="0" smtClean="0"/>
              <a:t>!!</a:t>
            </a:r>
            <a:r>
              <a:rPr lang="en-US" sz="2000" dirty="0" smtClean="0"/>
              <a:t>  Keep track of potential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references and anything scholarly that you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have accomplished!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Summer Before Senior Year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324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Visit the campuses that you can afford to tour.  This is a GREAT way to get a feel for the atmosphere on campus!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Narrow down your choices to your TOP 5!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Begin to work on your personal statements and applications.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Begin to collect all the materials you will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need to complete your applications.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Practice for your entrance exams.  You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could even decide to take your exams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	at this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Brainstorm about potential references.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391400" cy="1120775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August - September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391400" cy="44497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Register to take entrance exams.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Continue to work on drafts for program essays and personal statements.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Make sure your resume is up-to-date!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Identify the number and types of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references needed.  Approach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those individuals with your graduate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plans and ask for their permission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to be a reference for you.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717550"/>
            <a:ext cx="7086600" cy="668338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So, why go to graduate  school?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752600"/>
            <a:ext cx="5257800" cy="4373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Personal Reasons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dirty="0" smtClean="0"/>
          </a:p>
          <a:p>
            <a:pPr eaLnBrk="1" hangingPunct="1"/>
            <a:r>
              <a:rPr lang="en-US" sz="2200" dirty="0" smtClean="0"/>
              <a:t>Meet certain Career Goals</a:t>
            </a:r>
          </a:p>
          <a:p>
            <a:pPr eaLnBrk="1" hangingPunct="1"/>
            <a:r>
              <a:rPr lang="en-US" sz="2200" dirty="0" smtClean="0"/>
              <a:t>Advancing your degree</a:t>
            </a:r>
          </a:p>
          <a:p>
            <a:pPr eaLnBrk="1" hangingPunct="1"/>
            <a:r>
              <a:rPr lang="en-US" sz="2200" dirty="0" smtClean="0"/>
              <a:t>Seeking knowledge</a:t>
            </a:r>
          </a:p>
          <a:p>
            <a:pPr eaLnBrk="1" hangingPunct="1"/>
            <a:r>
              <a:rPr lang="en-US" sz="2200" dirty="0" smtClean="0"/>
              <a:t>Personal fulfillment</a:t>
            </a:r>
          </a:p>
          <a:p>
            <a:pPr eaLnBrk="1" hangingPunct="1"/>
            <a:r>
              <a:rPr lang="en-US" sz="2200" dirty="0" smtClean="0"/>
              <a:t>Seeking a Career Change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0" y="1676400"/>
            <a:ext cx="4267200" cy="50292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620000" cy="1120775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October - November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162800" cy="42465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Request a JMU transcript and submit it to the Registrar’s Office.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Investigate financial assistance 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sz="2400" dirty="0" smtClean="0"/>
              <a:t>Continue to finalize your personal statements, essays, institution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applications, and resume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543800" cy="731838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December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391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Finalize EVERY document!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Send out all materials before the institution’s winter break!!  Send all materials that are not electronic in the same envelope!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Print copies of everything submitted electronically.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Keep records for everything you send.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Create a file folder for every institution and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keep track of every document in it.  Make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sure to note date submitted, confirmation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received, and follow-ups.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with your personal references to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double check that everything has been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sent.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Call each institution to see if your application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was received in full!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620000" cy="1196975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January – February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If you did not check with the institutions about your application – check as soon as they return from winter break!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Begin to prepare to for interviews.  Some schools require this as part of the application process. (Don’t forget to send thank you cards after this!</a:t>
            </a:r>
            <a:r>
              <a:rPr lang="en-US" sz="22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ym typeface="Wingdings" pitchFamily="2" charset="2"/>
              </a:rPr>
              <a:t>Request materials about the institution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sym typeface="Wingdings" pitchFamily="2" charset="2"/>
              </a:rPr>
              <a:t>	and local area.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ym typeface="Wingdings" pitchFamily="2" charset="2"/>
              </a:rPr>
              <a:t>Keep all documents regarding your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sym typeface="Wingdings" pitchFamily="2" charset="2"/>
              </a:rPr>
              <a:t>	admission into the school/program/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dirty="0" smtClean="0">
                <a:sym typeface="Wingdings" pitchFamily="2" charset="2"/>
              </a:rPr>
              <a:t>	assistantship.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299325" cy="731838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March - April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391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Weigh your pros and cons about each institution that has accepted you into their program.  Talk this out with someone you respect or make a pro/con chart.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Fill out financial documents – FAFSA.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Read through your requested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materials – housing/cost of living,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insurance, things to do for fun,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and graduate clubs/organizations.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Then, make your choice!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299325" cy="731838"/>
          </a:xfrm>
        </p:spPr>
        <p:txBody>
          <a:bodyPr/>
          <a:lstStyle/>
          <a:p>
            <a:pPr eaLnBrk="1" hangingPunct="1"/>
            <a:r>
              <a:rPr lang="en-US" b="1" dirty="0" smtClean="0"/>
              <a:t>Senior Year: May – August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391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Visit campus again!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Make housing arrangements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Set up all your utilities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Arrive early – become familiar with the area – doctors, etc.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Begin to have all your mail changed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to the new address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Utilize the campus for help!  Use all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	the resources you can!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5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Get pumped for a new adventure!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Paying for Graduate School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Graduate School Scholarships</a:t>
            </a:r>
          </a:p>
          <a:p>
            <a:pPr eaLnBrk="1" hangingPunct="1"/>
            <a:r>
              <a:rPr lang="en-US" dirty="0" smtClean="0"/>
              <a:t>Loans   </a:t>
            </a:r>
          </a:p>
          <a:p>
            <a:pPr eaLnBrk="1" hangingPunct="1"/>
            <a:r>
              <a:rPr lang="en-US" dirty="0" smtClean="0"/>
              <a:t>Grants</a:t>
            </a:r>
          </a:p>
          <a:p>
            <a:pPr eaLnBrk="1" hangingPunct="1"/>
            <a:r>
              <a:rPr lang="en-US" dirty="0" smtClean="0"/>
              <a:t>Fellowships</a:t>
            </a:r>
          </a:p>
          <a:p>
            <a:pPr eaLnBrk="1" hangingPunct="1"/>
            <a:r>
              <a:rPr lang="en-US" dirty="0" smtClean="0"/>
              <a:t>Work-Study Programs</a:t>
            </a:r>
          </a:p>
          <a:p>
            <a:pPr eaLnBrk="1" hangingPunct="1"/>
            <a:r>
              <a:rPr lang="en-US" dirty="0" smtClean="0"/>
              <a:t>Assistantships (teaching &amp; graduate)</a:t>
            </a:r>
          </a:p>
          <a:p>
            <a:pPr eaLnBrk="1" hangingPunct="1"/>
            <a:r>
              <a:rPr lang="en-US" dirty="0" smtClean="0"/>
              <a:t>Employer Reimbursement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684213"/>
            <a:ext cx="7086600" cy="731837"/>
          </a:xfrm>
        </p:spPr>
        <p:txBody>
          <a:bodyPr/>
          <a:lstStyle/>
          <a:p>
            <a:pPr eaLnBrk="1" hangingPunct="1"/>
            <a:r>
              <a:rPr lang="en-US" b="1" dirty="0" smtClean="0"/>
              <a:t>Internet Resources!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6650" y="1981200"/>
            <a:ext cx="8007350" cy="41910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3"/>
              </a:rPr>
              <a:t>www.gradview.com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hlinkClick r:id="rId4"/>
              </a:rPr>
              <a:t>www.gradschools.com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hlinkClick r:id="rId5"/>
              </a:rPr>
              <a:t>https://www.nslds.ed.gov/nslds_SA/SaPrivacyDecline.do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850900"/>
            <a:ext cx="7086600" cy="396875"/>
          </a:xfrm>
        </p:spPr>
        <p:txBody>
          <a:bodyPr/>
          <a:lstStyle/>
          <a:p>
            <a:pPr eaLnBrk="1" hangingPunct="1"/>
            <a:r>
              <a:rPr lang="en-US" b="1" dirty="0" smtClean="0"/>
              <a:t>Be Optimistic!!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somebody out there wants YOU!!</a:t>
            </a:r>
          </a:p>
          <a:p>
            <a:pPr eaLnBrk="1" hangingPunct="1"/>
            <a:r>
              <a:rPr lang="en-US" dirty="0" smtClean="0"/>
              <a:t>It may not be your local campus or your first choice institution, but there are all kinds of options out there.  </a:t>
            </a:r>
          </a:p>
          <a:p>
            <a:pPr eaLnBrk="1" hangingPunct="1"/>
            <a:r>
              <a:rPr lang="en-US" dirty="0" smtClean="0"/>
              <a:t>The BEST option is waiting for you!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696200" cy="1220788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So, why go to graduate  school?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Practical Reasons</a:t>
            </a:r>
          </a:p>
          <a:p>
            <a:pPr eaLnBrk="1" hangingPunct="1">
              <a:buFontTx/>
              <a:buNone/>
            </a:pPr>
            <a:endParaRPr lang="en-US" sz="1000" b="1" dirty="0" smtClean="0"/>
          </a:p>
          <a:p>
            <a:pPr eaLnBrk="1" hangingPunct="1"/>
            <a:r>
              <a:rPr lang="en-US" sz="2200" dirty="0" smtClean="0"/>
              <a:t>More opportunities</a:t>
            </a:r>
          </a:p>
          <a:p>
            <a:pPr eaLnBrk="1" hangingPunct="1"/>
            <a:r>
              <a:rPr lang="en-US" sz="2200" dirty="0" smtClean="0"/>
              <a:t>Career mobility</a:t>
            </a:r>
          </a:p>
          <a:p>
            <a:pPr eaLnBrk="1" hangingPunct="1"/>
            <a:r>
              <a:rPr lang="en-US" sz="2200" dirty="0" smtClean="0"/>
              <a:t>Marketing yourself</a:t>
            </a:r>
          </a:p>
          <a:p>
            <a:pPr eaLnBrk="1" hangingPunct="1"/>
            <a:r>
              <a:rPr lang="en-US" sz="2200" dirty="0" smtClean="0"/>
              <a:t>More money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79525" y="850900"/>
            <a:ext cx="7086600" cy="396875"/>
          </a:xfrm>
        </p:spPr>
        <p:txBody>
          <a:bodyPr/>
          <a:lstStyle/>
          <a:p>
            <a:pPr eaLnBrk="1" hangingPunct="1"/>
            <a:r>
              <a:rPr lang="en-US" b="1" dirty="0" smtClean="0"/>
              <a:t>More Money?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14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6148" name="Picture 5" descr="Earning potential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54864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2209800" y="60960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>
                <a:solidFill>
                  <a:schemeClr val="bg2"/>
                </a:solidFill>
                <a:hlinkClick r:id="rId4"/>
              </a:rPr>
              <a:t>http://www.statefarm.com/learning/life_stages/learning_lifestages_college.asp</a:t>
            </a:r>
            <a:r>
              <a:rPr lang="en-US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066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Poor reasons for attending Graduate School…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57150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Don’t know what you want to do so why not stay in school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Don’t want to get a job yet or face more responsibility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really like the </a:t>
            </a:r>
            <a:r>
              <a:rPr lang="en-US" sz="2400" b="1" i="1" dirty="0" smtClean="0"/>
              <a:t>life</a:t>
            </a:r>
            <a:r>
              <a:rPr lang="en-US" sz="2400" dirty="0" smtClean="0"/>
              <a:t> of a student, more so than you like school.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When is the right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3413"/>
            <a:ext cx="7781925" cy="45751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200" dirty="0" smtClean="0"/>
              <a:t>Consider the following: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  <a:p>
            <a:pPr eaLnBrk="1" hangingPunct="1">
              <a:buFontTx/>
              <a:buNone/>
            </a:pPr>
            <a:r>
              <a:rPr lang="en-US" sz="2200" dirty="0" smtClean="0"/>
              <a:t>	</a:t>
            </a:r>
            <a:r>
              <a:rPr lang="en-US" sz="2200" b="1" i="1" dirty="0" smtClean="0"/>
              <a:t>Career Goals</a:t>
            </a:r>
            <a:r>
              <a:rPr lang="en-US" sz="2200" dirty="0" smtClean="0"/>
              <a:t> – long term vs. short term</a:t>
            </a:r>
          </a:p>
          <a:p>
            <a:pPr eaLnBrk="1" hangingPunct="1">
              <a:buFontTx/>
              <a:buNone/>
            </a:pPr>
            <a:endParaRPr lang="en-US" sz="2200" b="1" i="1" dirty="0" smtClean="0"/>
          </a:p>
          <a:p>
            <a:pPr eaLnBrk="1" hangingPunct="1">
              <a:buFontTx/>
              <a:buNone/>
            </a:pPr>
            <a:r>
              <a:rPr lang="en-US" sz="2200" b="1" i="1" dirty="0" smtClean="0"/>
              <a:t>	Current Situation</a:t>
            </a:r>
            <a:r>
              <a:rPr lang="en-US" sz="2200" dirty="0" smtClean="0"/>
              <a:t> – Is it feasible for me?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  <a:p>
            <a:pPr eaLnBrk="1" hangingPunct="1">
              <a:buFontTx/>
              <a:buNone/>
            </a:pPr>
            <a:r>
              <a:rPr lang="en-US" sz="2200" dirty="0" smtClean="0"/>
              <a:t>	</a:t>
            </a:r>
            <a:r>
              <a:rPr lang="en-US" sz="2200" b="1" i="1" dirty="0" smtClean="0"/>
              <a:t>Finances</a:t>
            </a:r>
            <a:r>
              <a:rPr lang="en-US" sz="2200" dirty="0" smtClean="0"/>
              <a:t> – Can I afford it?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  <a:p>
            <a:pPr eaLnBrk="1" hangingPunct="1">
              <a:buFontTx/>
              <a:buNone/>
            </a:pPr>
            <a:r>
              <a:rPr lang="en-US" sz="2200" dirty="0" smtClean="0"/>
              <a:t>	</a:t>
            </a:r>
            <a:r>
              <a:rPr lang="en-US" sz="2200" b="1" i="1" dirty="0" smtClean="0"/>
              <a:t>Desired Lifestyle</a:t>
            </a:r>
            <a:r>
              <a:rPr lang="en-US" sz="2200" dirty="0" smtClean="0"/>
              <a:t> – Work/Life Balance</a:t>
            </a:r>
          </a:p>
          <a:p>
            <a:pPr eaLnBrk="1" hangingPunct="1">
              <a:buFontTx/>
              <a:buNone/>
            </a:pPr>
            <a:r>
              <a:rPr lang="en-US" sz="2200" dirty="0" smtClean="0"/>
              <a:t>			Independence vs. Roots</a:t>
            </a:r>
          </a:p>
          <a:p>
            <a:pPr eaLnBrk="1" hangingPunct="1">
              <a:buFontTx/>
              <a:buNone/>
            </a:pPr>
            <a:endParaRPr lang="en-US" sz="22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54050"/>
            <a:ext cx="8001000" cy="579438"/>
          </a:xfrm>
        </p:spPr>
        <p:txBody>
          <a:bodyPr/>
          <a:lstStyle/>
          <a:p>
            <a:pPr eaLnBrk="1" hangingPunct="1"/>
            <a:r>
              <a:rPr lang="en-US" b="1" dirty="0" smtClean="0"/>
              <a:t>Graduate School First – Work Later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620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Advantages: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You are in the habit of being a student, routine is familiar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Your studying and test taking skills are fine tuned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You may not have major family/home/work commitments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Some career paths require advanced degrees even for entry level opportunities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/>
              <a:t>Disadvantages: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You may be feeling burned out from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undergrad and could benefit from a break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Putting your earning potential on hold for 2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or more years could result in debt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You may not know the exact degree you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want to pursue – and won’t have time to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explore the field for a “perfect degree”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52488"/>
            <a:ext cx="7223125" cy="39687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Work First – School Later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5438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Can gain relevant experience and clarify career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Earn money to help pay for school, or work for an employer who offers educational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Spend time gaining experiences which enhance the competitiveness of your application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Disadvantages: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May take awhile to get back into the routine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of being a student- writing papers, taking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tests, having homework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You may have additional family/home/job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responsibilities that were not present in your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undergraduate days and create unique time management challenges.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924800" cy="838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Work First – Additional things to think about…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162800" cy="387032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How long do you plan to work?  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Be respectful of your employer – </a:t>
            </a:r>
            <a:r>
              <a:rPr lang="en-US" sz="2000" i="1" dirty="0" smtClean="0"/>
              <a:t>they would be spending money to train you!</a:t>
            </a:r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/>
            <a:r>
              <a:rPr lang="en-US" sz="2000" dirty="0" smtClean="0"/>
              <a:t>What about internships?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May even pay for graduate degree –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employer may decide which degree it is…</a:t>
            </a:r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2766</TotalTime>
  <Words>1070</Words>
  <Application>Microsoft Office PowerPoint</Application>
  <PresentationFormat>On-screen Show (4:3)</PresentationFormat>
  <Paragraphs>300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Stack of books design template</vt:lpstr>
      <vt:lpstr>Considering Graduate School?  </vt:lpstr>
      <vt:lpstr>So, why go to graduate  school?</vt:lpstr>
      <vt:lpstr>So, why go to graduate  school?</vt:lpstr>
      <vt:lpstr>More Money?</vt:lpstr>
      <vt:lpstr>Poor reasons for attending Graduate School…</vt:lpstr>
      <vt:lpstr>When is the right time?</vt:lpstr>
      <vt:lpstr>Graduate School First – Work Later</vt:lpstr>
      <vt:lpstr>Work First – School Later</vt:lpstr>
      <vt:lpstr>Work First – Additional things to think about…</vt:lpstr>
      <vt:lpstr>Grad School 101</vt:lpstr>
      <vt:lpstr>Choosing a graduate school…</vt:lpstr>
      <vt:lpstr>Choosing a graduate school…</vt:lpstr>
      <vt:lpstr>Steps to narrow your choice</vt:lpstr>
      <vt:lpstr>What’s involved in Graduate Admissions??</vt:lpstr>
      <vt:lpstr>Graduate School Tests </vt:lpstr>
      <vt:lpstr>When should I begin?</vt:lpstr>
      <vt:lpstr>Sophomore &amp; Junior Years</vt:lpstr>
      <vt:lpstr>Summer Before Senior Year</vt:lpstr>
      <vt:lpstr>Senior Year: August - September</vt:lpstr>
      <vt:lpstr>Senior Year: October - November</vt:lpstr>
      <vt:lpstr>Senior Year: December</vt:lpstr>
      <vt:lpstr>Senior Year: January – February </vt:lpstr>
      <vt:lpstr>Senior Year: March - April</vt:lpstr>
      <vt:lpstr>Senior Year: May – August</vt:lpstr>
      <vt:lpstr>Paying for Graduate School</vt:lpstr>
      <vt:lpstr>Internet Resources!</vt:lpstr>
      <vt:lpstr>Be Optimistic!!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Graduate School?  </dc:title>
  <dc:creator>F9098</dc:creator>
  <cp:lastModifiedBy>SCS</cp:lastModifiedBy>
  <cp:revision>67</cp:revision>
  <dcterms:created xsi:type="dcterms:W3CDTF">2006-09-25T22:36:41Z</dcterms:created>
  <dcterms:modified xsi:type="dcterms:W3CDTF">2013-04-18T13:29:32Z</dcterms:modified>
</cp:coreProperties>
</file>