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3" r:id="rId1"/>
  </p:sldMasterIdLst>
  <p:notesMasterIdLst>
    <p:notesMasterId r:id="rId19"/>
  </p:notesMasterIdLst>
  <p:sldIdLst>
    <p:sldId id="256" r:id="rId2"/>
    <p:sldId id="275" r:id="rId3"/>
    <p:sldId id="258" r:id="rId4"/>
    <p:sldId id="264" r:id="rId5"/>
    <p:sldId id="266" r:id="rId6"/>
    <p:sldId id="267" r:id="rId7"/>
    <p:sldId id="277" r:id="rId8"/>
    <p:sldId id="283" r:id="rId9"/>
    <p:sldId id="284" r:id="rId10"/>
    <p:sldId id="285" r:id="rId11"/>
    <p:sldId id="286" r:id="rId12"/>
    <p:sldId id="287" r:id="rId13"/>
    <p:sldId id="289" r:id="rId14"/>
    <p:sldId id="288" r:id="rId15"/>
    <p:sldId id="280" r:id="rId16"/>
    <p:sldId id="279" r:id="rId17"/>
    <p:sldId id="29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841B2E-29A3-48A9-BACA-99BBB313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154A6-01CC-424F-9956-E49A73041D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BC3F5-CF05-4776-A861-A5E4DDDA3BD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90B34-2BF2-41B2-863B-D9E211C3EA7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59D04-DEED-463A-AA8B-716CD4DD78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468B5-9B61-4FF6-B578-C61F869B370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CDA3EE5-207C-4B4A-B83E-95F369A03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A09C-F213-4DFC-9867-F1B5BBEAE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40F35-9915-4F03-943E-38D96C535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2FFC-5376-4207-8409-8CC7E7ED6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04217AA-B117-40EC-81F8-B09E940BB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8F0BD-BADA-491D-BE2A-3E68E71A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DD25C88-20E9-47BE-BA5F-B4DD1BDA0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6731D-CB26-402F-857B-2790ED9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E36301-26D3-41C8-B843-E77C9CD38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FF2902-32B5-4F2D-9524-1D6488922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2D83-1042-42A3-9012-0831EB813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0815483-5709-4E97-B3BC-255DFCE57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09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09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-109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109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57600"/>
            <a:ext cx="64008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100" dirty="0" smtClean="0">
                <a:solidFill>
                  <a:srgbClr val="898989"/>
                </a:solidFill>
              </a:rPr>
              <a:t>Survivor Guide </a:t>
            </a:r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College Course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Summer School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Two Five-Week Summer Sessions</a:t>
            </a:r>
          </a:p>
          <a:p>
            <a:pPr eaLnBrk="1" hangingPunct="1"/>
            <a:r>
              <a:rPr lang="en-US" smtClean="0"/>
              <a:t>Can take two courses plus a PE (7 hours)</a:t>
            </a:r>
          </a:p>
          <a:p>
            <a:pPr eaLnBrk="1" hangingPunct="1"/>
            <a:r>
              <a:rPr lang="en-US" smtClean="0"/>
              <a:t>You could earn up to 14 hours in one busy summer</a:t>
            </a:r>
          </a:p>
          <a:p>
            <a:pPr eaLnBrk="1" hangingPunct="1"/>
            <a:r>
              <a:rPr lang="en-US" smtClean="0"/>
              <a:t>Most people take one course each session and earn 6 hours</a:t>
            </a:r>
          </a:p>
          <a:p>
            <a:pPr lvl="1" eaLnBrk="1" hangingPunct="1"/>
            <a:r>
              <a:rPr lang="en-US" smtClean="0"/>
              <a:t>Over three summers, that would be 18 credits</a:t>
            </a:r>
          </a:p>
          <a:p>
            <a:pPr eaLnBrk="1" hangingPunct="1"/>
            <a:r>
              <a:rPr lang="en-US" smtClean="0"/>
              <a:t>Will be an additional cost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/>
              <a:t>128 Credit Hours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128 Credit Hours</a:t>
            </a:r>
            <a:endParaRPr lang="en-US" dirty="0"/>
          </a:p>
        </p:txBody>
      </p:sp>
      <p:sp>
        <p:nvSpPr>
          <p:cNvPr id="23556" name="Content Placeholder 2"/>
          <p:cNvSpPr>
            <a:spLocks noGrp="1"/>
          </p:cNvSpPr>
          <p:nvPr>
            <p:ph sz="quarter" idx="2"/>
          </p:nvPr>
        </p:nvSpPr>
        <p:spPr>
          <a:xfrm>
            <a:off x="301625" y="2471738"/>
            <a:ext cx="4041775" cy="3817937"/>
          </a:xfrm>
        </p:spPr>
        <p:txBody>
          <a:bodyPr/>
          <a:lstStyle/>
          <a:p>
            <a:pPr eaLnBrk="1" hangingPunct="1"/>
            <a:r>
              <a:rPr lang="en-US" sz="2400" smtClean="0"/>
              <a:t>Freshmen Year 15 + 15</a:t>
            </a:r>
          </a:p>
          <a:p>
            <a:pPr lvl="1" eaLnBrk="1" hangingPunct="1"/>
            <a:r>
              <a:rPr lang="en-US" sz="2400" smtClean="0"/>
              <a:t>Summer: 6 hr</a:t>
            </a:r>
          </a:p>
          <a:p>
            <a:pPr eaLnBrk="1" hangingPunct="1"/>
            <a:r>
              <a:rPr lang="en-US" sz="2400" smtClean="0"/>
              <a:t>Sophomore Year 15 + 15</a:t>
            </a:r>
          </a:p>
          <a:p>
            <a:pPr lvl="1" eaLnBrk="1" hangingPunct="1"/>
            <a:r>
              <a:rPr lang="en-US" sz="2400" smtClean="0"/>
              <a:t>Summer: 3 hr + Internship </a:t>
            </a:r>
          </a:p>
          <a:p>
            <a:pPr eaLnBrk="1" hangingPunct="1"/>
            <a:r>
              <a:rPr lang="en-US" sz="2400" smtClean="0"/>
              <a:t>Junior Year 15 + 15</a:t>
            </a:r>
          </a:p>
          <a:p>
            <a:pPr lvl="1" eaLnBrk="1" hangingPunct="1"/>
            <a:r>
              <a:rPr lang="en-US" sz="2400" smtClean="0"/>
              <a:t>Summer: Internship</a:t>
            </a:r>
          </a:p>
          <a:p>
            <a:pPr eaLnBrk="1" hangingPunct="1"/>
            <a:r>
              <a:rPr lang="en-US" sz="2400" smtClean="0"/>
              <a:t>Senior Year 15 + 14</a:t>
            </a:r>
          </a:p>
          <a:p>
            <a:pPr lvl="1" eaLnBrk="1" hangingPunct="1"/>
            <a:r>
              <a:rPr lang="en-US" sz="1900" smtClean="0"/>
              <a:t>Slow and steady wins the race!</a:t>
            </a:r>
          </a:p>
          <a:p>
            <a:pPr lvl="1" eaLnBrk="1" hangingPunct="1"/>
            <a:endParaRPr lang="en-US" smtClean="0"/>
          </a:p>
        </p:txBody>
      </p:sp>
      <p:sp>
        <p:nvSpPr>
          <p:cNvPr id="23557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pPr eaLnBrk="1" hangingPunct="1"/>
            <a:r>
              <a:rPr lang="en-US" sz="2400" smtClean="0"/>
              <a:t>Freshmen Year 15 + 15</a:t>
            </a:r>
          </a:p>
          <a:p>
            <a:pPr lvl="1" eaLnBrk="1" hangingPunct="1"/>
            <a:r>
              <a:rPr lang="en-US" sz="2400" smtClean="0"/>
              <a:t>Summer: 6 hr</a:t>
            </a:r>
          </a:p>
          <a:p>
            <a:pPr eaLnBrk="1" hangingPunct="1"/>
            <a:r>
              <a:rPr lang="en-US" sz="2400" smtClean="0"/>
              <a:t>Sophomore Year 17 + 17</a:t>
            </a:r>
          </a:p>
          <a:p>
            <a:pPr lvl="1" eaLnBrk="1" hangingPunct="1"/>
            <a:r>
              <a:rPr lang="en-US" sz="2400" smtClean="0"/>
              <a:t>Internship </a:t>
            </a:r>
          </a:p>
          <a:p>
            <a:pPr eaLnBrk="1" hangingPunct="1"/>
            <a:r>
              <a:rPr lang="en-US" sz="2400" smtClean="0"/>
              <a:t>Junior Year 17 + 17</a:t>
            </a:r>
          </a:p>
          <a:p>
            <a:pPr lvl="1" eaLnBrk="1" hangingPunct="1"/>
            <a:r>
              <a:rPr lang="en-US" sz="2400" smtClean="0"/>
              <a:t>Summer: Internship</a:t>
            </a:r>
          </a:p>
          <a:p>
            <a:pPr eaLnBrk="1" hangingPunct="1"/>
            <a:r>
              <a:rPr lang="en-US" sz="2400" smtClean="0"/>
              <a:t>Senior Year 12 + 12</a:t>
            </a:r>
          </a:p>
          <a:p>
            <a:pPr lvl="1" eaLnBrk="1" hangingPunct="1"/>
            <a:r>
              <a:rPr lang="en-US" sz="1900" smtClean="0"/>
              <a:t>Have time to apply to Grad School! </a:t>
            </a:r>
          </a:p>
        </p:txBody>
      </p:sp>
      <p:sp>
        <p:nvSpPr>
          <p:cNvPr id="235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Rough Draft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Grades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Most Classes at a Big University</a:t>
            </a:r>
          </a:p>
          <a:p>
            <a:pPr lvl="1" eaLnBrk="1" hangingPunct="1"/>
            <a:r>
              <a:rPr lang="en-US" smtClean="0"/>
              <a:t>3 Exams + 1 Final</a:t>
            </a:r>
          </a:p>
          <a:p>
            <a:pPr eaLnBrk="1" hangingPunct="1"/>
            <a:r>
              <a:rPr lang="en-US" smtClean="0"/>
              <a:t>Each exam is worth 25% of your grade</a:t>
            </a:r>
          </a:p>
          <a:p>
            <a:pPr lvl="1" eaLnBrk="1" hangingPunct="1"/>
            <a:r>
              <a:rPr lang="en-US" smtClean="0"/>
              <a:t>Cannot afford to fail an exam </a:t>
            </a:r>
          </a:p>
          <a:p>
            <a:pPr eaLnBrk="1" hangingPunct="1"/>
            <a:r>
              <a:rPr lang="en-US" smtClean="0"/>
              <a:t>Labs will have weekly assignments</a:t>
            </a:r>
          </a:p>
          <a:p>
            <a:pPr lvl="1" eaLnBrk="1" hangingPunct="1"/>
            <a:r>
              <a:rPr lang="en-US" smtClean="0"/>
              <a:t>i.e. Lab Reports, Pre-Lab Assignments, and Quizzes</a:t>
            </a:r>
          </a:p>
          <a:p>
            <a:pPr eaLnBrk="1" hangingPunct="1"/>
            <a:r>
              <a:rPr lang="en-US" smtClean="0"/>
              <a:t>GPA needs to be 3.0 at senior year</a:t>
            </a:r>
          </a:p>
          <a:p>
            <a:pPr lvl="1" eaLnBrk="1" hangingPunct="1"/>
            <a:r>
              <a:rPr lang="en-US" smtClean="0"/>
              <a:t>Much easier to maintain a high GPA than bring one up</a:t>
            </a:r>
          </a:p>
          <a:p>
            <a:pPr lvl="1" eaLnBrk="1" hangingPunct="1"/>
            <a:r>
              <a:rPr lang="en-US" smtClean="0"/>
              <a:t>Classes become more difficult as you go, so do all you can freshman year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/>
              <a:t>10 Point Scale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Duke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625" y="2362200"/>
            <a:ext cx="4041775" cy="39274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90: A 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80: B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70:C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60: D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50: F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Classes in your major are “C-wall”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You have to make at least a C to earn credit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So, a 70 is still failing       </a:t>
            </a:r>
          </a:p>
        </p:txBody>
      </p:sp>
      <p:sp>
        <p:nvSpPr>
          <p:cNvPr id="25605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GPA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2133600"/>
          <a:ext cx="3962400" cy="4552950"/>
        </p:xfrm>
        <a:graphic>
          <a:graphicData uri="http://schemas.openxmlformats.org/drawingml/2006/table">
            <a:tbl>
              <a:tblPr/>
              <a:tblGrid>
                <a:gridCol w="1366344"/>
                <a:gridCol w="1502980"/>
                <a:gridCol w="1093076"/>
              </a:tblGrid>
              <a:tr h="596728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Letter Grade</a:t>
                      </a:r>
                    </a:p>
                  </a:txBody>
                  <a:tcPr marL="95250" marR="19050" marT="19050" marB="19050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979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solidFill>
                            <a:srgbClr val="FFFFFF"/>
                          </a:solidFill>
                        </a:rPr>
                        <a:t>Percent Grade</a:t>
                      </a:r>
                    </a:p>
                  </a:txBody>
                  <a:tcPr marL="95250" marR="19050" marT="19050" marB="19050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979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>
                          <a:solidFill>
                            <a:srgbClr val="FFFFFF"/>
                          </a:solidFill>
                        </a:rPr>
                        <a:t>4.0 Scale</a:t>
                      </a:r>
                    </a:p>
                  </a:txBody>
                  <a:tcPr marL="95250" marR="19050" marT="19050" marB="19050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979F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A+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97-100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4.0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 dirty="0"/>
                        <a:t>A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93-96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4.0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A-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90-92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3.7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B+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87-89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3.3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B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83-86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3.0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B-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80-82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2.7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C+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77-79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2.3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C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73-76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2.0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C-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70-72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1.7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D+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67-69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1.3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D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65-66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1.0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61"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E/F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/>
                        <a:t>Below 65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/>
                        <a:t>0.0</a:t>
                      </a:r>
                    </a:p>
                  </a:txBody>
                  <a:tcPr marL="95250" marR="19050" marT="19050" marB="19050" anchor="ctr">
                    <a:lnL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Additives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Double Majors</a:t>
            </a:r>
          </a:p>
          <a:p>
            <a:pPr lvl="1" eaLnBrk="1" hangingPunct="1"/>
            <a:r>
              <a:rPr lang="en-US" smtClean="0"/>
              <a:t>Some degree are similar enough, you can easily finish with a summer sessions or a fifth year</a:t>
            </a:r>
          </a:p>
          <a:p>
            <a:pPr eaLnBrk="1" hangingPunct="1"/>
            <a:r>
              <a:rPr lang="en-US" smtClean="0"/>
              <a:t>Minors</a:t>
            </a:r>
          </a:p>
          <a:p>
            <a:pPr lvl="1" eaLnBrk="1" hangingPunct="1"/>
            <a:r>
              <a:rPr lang="en-US" smtClean="0"/>
              <a:t>Can allow you to explore you interest without going out for the entire degree</a:t>
            </a:r>
          </a:p>
          <a:p>
            <a:pPr lvl="1" eaLnBrk="1" hangingPunct="1"/>
            <a:r>
              <a:rPr lang="en-US" smtClean="0"/>
              <a:t>Looks great on resumes </a:t>
            </a:r>
          </a:p>
          <a:p>
            <a:pPr lvl="1" eaLnBrk="1" hangingPunct="1"/>
            <a:r>
              <a:rPr lang="en-US" smtClean="0"/>
              <a:t>Communication, Psychology, Business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What college is for me?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371600"/>
          <a:ext cx="8458200" cy="5360988"/>
        </p:xfrm>
        <a:graphic>
          <a:graphicData uri="http://schemas.openxmlformats.org/drawingml/2006/table">
            <a:tbl>
              <a:tblPr/>
              <a:tblGrid>
                <a:gridCol w="4052888"/>
                <a:gridCol w="4405313"/>
              </a:tblGrid>
              <a:tr h="38802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The Big School:  Pros &amp; Cons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Pros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109" charset="0"/>
                        <a:ea typeface="ＭＳ Ｐゴシック" pitchFamily="-109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Cons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109" charset="0"/>
                        <a:ea typeface="ＭＳ Ｐゴシック" pitchFamily="-109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4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Wide variety of majors and courses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Well-stocked libraries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Variety of housing opportunities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Well-funded sports programs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Wide range of academic and social opportunities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Distinguished or famous faculty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Large class sizes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Many courses taught by teaching assistants, not professors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Professors focused on their own research and graduate thesis projects—little student-teacher interaction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Pressure on students to take initiative; to be go-getters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More rules and procedures related to enrolling in and designing course study—red tape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Potential of getting lost in the crowd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What college is for me?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371600"/>
          <a:ext cx="8686800" cy="5181600"/>
        </p:xfrm>
        <a:graphic>
          <a:graphicData uri="http://schemas.openxmlformats.org/drawingml/2006/table">
            <a:tbl>
              <a:tblPr/>
              <a:tblGrid>
                <a:gridCol w="4162426"/>
                <a:gridCol w="4524375"/>
              </a:tblGrid>
              <a:tr h="4770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The Small College:  Pros &amp; Cons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Pros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109" charset="0"/>
                        <a:ea typeface="ＭＳ Ｐゴシック" pitchFamily="-109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Cons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109" charset="0"/>
                        <a:ea typeface="ＭＳ Ｐゴシック" pitchFamily="-109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27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Small class sizes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Hands-on learning opportunities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Individually-designed majors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Strong advising system; advisors know students very well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Strong sense of community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Professors, not graduate students, teach most courses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Opportunity to get to know professors well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Limited housing options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Fewer majors to choose from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Fewer physical resources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Smaller libraries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Fewer entertainment and social opportunities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-109" charset="0"/>
                          <a:ea typeface="ＭＳ Ｐゴシック" pitchFamily="-109" charset="-128"/>
                        </a:rPr>
                        <a:t>Less emphasis on sports programs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Treat it like a job, 8-5 is for college. </a:t>
            </a:r>
          </a:p>
          <a:p>
            <a:pPr eaLnBrk="1" hangingPunct="1"/>
            <a:r>
              <a:rPr lang="en-US" smtClean="0"/>
              <a:t>Even if you do not have classes until lunch, learn to get up early, at least by 9, and use that time to STUDY!</a:t>
            </a:r>
          </a:p>
          <a:p>
            <a:pPr eaLnBrk="1" hangingPunct="1"/>
            <a:r>
              <a:rPr lang="en-US" smtClean="0"/>
              <a:t>Do not procrastinate. </a:t>
            </a:r>
          </a:p>
          <a:p>
            <a:pPr eaLnBrk="1" hangingPunct="1"/>
            <a:endParaRPr lang="en-US" smtClean="0"/>
          </a:p>
          <a:p>
            <a:pPr algn="ctr" eaLnBrk="1" hangingPunct="1">
              <a:buFont typeface="Wingdings 2" pitchFamily="-109" charset="2"/>
              <a:buNone/>
            </a:pPr>
            <a:r>
              <a:rPr lang="en-US" smtClean="0"/>
              <a:t>You can go party for a year, or you can go four and earn a degree!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Why Bother? 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371600"/>
            <a:ext cx="8793163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Comparison to High School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b="1" i="1" smtClean="0"/>
              <a:t>Hours of Classes Per Week:</a:t>
            </a:r>
            <a:endParaRPr lang="en-US" sz="2400" i="1" smtClean="0"/>
          </a:p>
          <a:p>
            <a:pPr lvl="1" eaLnBrk="1" hangingPunct="1"/>
            <a:r>
              <a:rPr lang="en-US" sz="1900" i="1" smtClean="0"/>
              <a:t>HS: 35</a:t>
            </a:r>
          </a:p>
          <a:p>
            <a:pPr lvl="1" eaLnBrk="1" hangingPunct="1"/>
            <a:r>
              <a:rPr lang="en-US" sz="1900" i="1" smtClean="0"/>
              <a:t>College: 12-18</a:t>
            </a:r>
          </a:p>
          <a:p>
            <a:pPr eaLnBrk="1" hangingPunct="1"/>
            <a:endParaRPr lang="en-US" sz="2400" b="1" i="1" smtClean="0"/>
          </a:p>
          <a:p>
            <a:pPr eaLnBrk="1" hangingPunct="1"/>
            <a:r>
              <a:rPr lang="en-US" sz="2400" b="1" i="1" smtClean="0"/>
              <a:t>Hours of Homework Per Week:</a:t>
            </a:r>
            <a:endParaRPr lang="en-US" sz="2400" i="1" smtClean="0"/>
          </a:p>
          <a:p>
            <a:pPr lvl="1" eaLnBrk="1" hangingPunct="1"/>
            <a:r>
              <a:rPr lang="en-US" sz="1900" i="1" smtClean="0"/>
              <a:t>HS: 10-20</a:t>
            </a:r>
          </a:p>
          <a:p>
            <a:pPr lvl="1" eaLnBrk="1" hangingPunct="1"/>
            <a:r>
              <a:rPr lang="en-US" sz="1900" i="1" smtClean="0"/>
              <a:t>College: 20-30</a:t>
            </a:r>
          </a:p>
          <a:p>
            <a:pPr eaLnBrk="1" hangingPunct="1">
              <a:lnSpc>
                <a:spcPct val="80000"/>
              </a:lnSpc>
            </a:pP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i="1" smtClean="0"/>
              <a:t>Rules in Class:</a:t>
            </a:r>
            <a:endParaRPr lang="en-US" sz="2400" i="1" smtClean="0"/>
          </a:p>
          <a:p>
            <a:pPr lvl="1" eaLnBrk="1" hangingPunct="1">
              <a:lnSpc>
                <a:spcPct val="80000"/>
              </a:lnSpc>
            </a:pPr>
            <a:r>
              <a:rPr lang="en-US" sz="1900" i="1" smtClean="0"/>
              <a:t>HS: No eating, drinking, gum, electronics, coats, or hats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i="1" smtClean="0"/>
              <a:t>College: Generally allowed to eat, drink, chew gum, bring electronics (although not use them), and wear a coat or hat</a:t>
            </a:r>
          </a:p>
          <a:p>
            <a:pPr eaLnBrk="1" hangingPunct="1">
              <a:buFont typeface="Wingdings" pitchFamily="-109" charset="2"/>
              <a:buNone/>
            </a:pPr>
            <a:endParaRPr lang="en-US" i="1" smtClean="0"/>
          </a:p>
          <a:p>
            <a:pPr eaLnBrk="1" hangingPunct="1">
              <a:buFont typeface="Wingdings" pitchFamily="-109" charset="2"/>
              <a:buNone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College is Great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-109" charset="2"/>
              <a:buNone/>
            </a:pPr>
            <a:r>
              <a:rPr lang="en-US" b="1" i="1" smtClean="0"/>
              <a:t>Number of Organizations/Clubs: </a:t>
            </a:r>
            <a:endParaRPr lang="en-US" i="1" smtClean="0"/>
          </a:p>
          <a:p>
            <a:pPr eaLnBrk="1" hangingPunct="1"/>
            <a:r>
              <a:rPr lang="en-US" i="1" smtClean="0"/>
              <a:t>HS: 5-15</a:t>
            </a:r>
          </a:p>
          <a:p>
            <a:pPr eaLnBrk="1" hangingPunct="1"/>
            <a:r>
              <a:rPr lang="en-US" i="1" smtClean="0"/>
              <a:t>College: Hundreds!</a:t>
            </a:r>
          </a:p>
          <a:p>
            <a:pPr eaLnBrk="1" hangingPunct="1">
              <a:buFont typeface="Wingdings" pitchFamily="-109" charset="2"/>
              <a:buNone/>
            </a:pPr>
            <a:endParaRPr lang="en-US" b="1" i="1" smtClean="0"/>
          </a:p>
          <a:p>
            <a:pPr eaLnBrk="1" hangingPunct="1">
              <a:buFont typeface="Wingdings" pitchFamily="-109" charset="2"/>
              <a:buNone/>
            </a:pPr>
            <a:r>
              <a:rPr lang="en-US" b="1" i="1" smtClean="0"/>
              <a:t>First Class Starts At:</a:t>
            </a:r>
            <a:endParaRPr lang="en-US" i="1" smtClean="0"/>
          </a:p>
          <a:p>
            <a:pPr eaLnBrk="1" hangingPunct="1"/>
            <a:r>
              <a:rPr lang="en-US" i="1" smtClean="0"/>
              <a:t>HS: 8:00 am</a:t>
            </a:r>
          </a:p>
          <a:p>
            <a:pPr eaLnBrk="1" hangingPunct="1"/>
            <a:r>
              <a:rPr lang="en-US" i="1" smtClean="0"/>
              <a:t>College: You make your own schedule!</a:t>
            </a:r>
          </a:p>
          <a:p>
            <a:pPr eaLnBrk="1" hangingPunct="1">
              <a:buFont typeface="Wingdings" pitchFamily="-109" charset="2"/>
              <a:buNone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hangingPunct="1">
              <a:defRPr/>
            </a:pPr>
            <a:r>
              <a:t>High School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301625" y="2471738"/>
            <a:ext cx="4041775" cy="3817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i="1" smtClean="0"/>
              <a:t>Classes are picked for you</a:t>
            </a:r>
          </a:p>
          <a:p>
            <a:pPr eaLnBrk="1" hangingPunct="1">
              <a:lnSpc>
                <a:spcPct val="80000"/>
              </a:lnSpc>
            </a:pPr>
            <a:r>
              <a:rPr lang="en-US" i="1" smtClean="0"/>
              <a:t>Teachers make sure you are in class</a:t>
            </a:r>
          </a:p>
          <a:p>
            <a:pPr eaLnBrk="1" hangingPunct="1">
              <a:lnSpc>
                <a:spcPct val="80000"/>
              </a:lnSpc>
            </a:pPr>
            <a:r>
              <a:rPr lang="en-US" i="1" smtClean="0"/>
              <a:t>Teachers meet with and call your parents</a:t>
            </a:r>
          </a:p>
          <a:p>
            <a:pPr eaLnBrk="1" hangingPunct="1">
              <a:lnSpc>
                <a:spcPct val="80000"/>
              </a:lnSpc>
            </a:pPr>
            <a:r>
              <a:rPr lang="en-US" i="1" smtClean="0"/>
              <a:t>Often, parents remind you of homework and to study</a:t>
            </a:r>
          </a:p>
        </p:txBody>
      </p:sp>
      <p:sp>
        <p:nvSpPr>
          <p:cNvPr id="17413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pPr eaLnBrk="1" hangingPunct="1"/>
            <a:r>
              <a:rPr lang="en-US" i="1" smtClean="0"/>
              <a:t>You choose the classes</a:t>
            </a:r>
          </a:p>
          <a:p>
            <a:pPr eaLnBrk="1" hangingPunct="1"/>
            <a:r>
              <a:rPr lang="en-US" i="1" smtClean="0"/>
              <a:t>You set times to meet advisors</a:t>
            </a:r>
          </a:p>
          <a:p>
            <a:pPr eaLnBrk="1" hangingPunct="1"/>
            <a:r>
              <a:rPr lang="en-US" i="1" smtClean="0"/>
              <a:t>You choose to come to class on time</a:t>
            </a:r>
          </a:p>
          <a:p>
            <a:pPr eaLnBrk="1" hangingPunct="1"/>
            <a:r>
              <a:rPr lang="en-US" i="1" smtClean="0"/>
              <a:t>Grades are usually not sent to your parents</a:t>
            </a:r>
          </a:p>
          <a:p>
            <a:pPr eaLnBrk="1" hangingPunct="1"/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 smtClean="0"/>
              <a:t>Responsibilities/Staying on Track: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College is great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-109" charset="2"/>
              <a:buNone/>
            </a:pPr>
            <a:r>
              <a:rPr lang="en-US" b="1" i="1" smtClean="0"/>
              <a:t>The Bottom Line:</a:t>
            </a:r>
            <a:endParaRPr lang="en-US" b="1" smtClean="0"/>
          </a:p>
          <a:p>
            <a:pPr eaLnBrk="1" hangingPunct="1">
              <a:buFont typeface="Wingdings" pitchFamily="-109" charset="2"/>
              <a:buNone/>
            </a:pPr>
            <a:endParaRPr lang="en-US" b="1" smtClean="0"/>
          </a:p>
          <a:p>
            <a:pPr eaLnBrk="1" hangingPunct="1">
              <a:buFont typeface="Wingdings" pitchFamily="-109" charset="2"/>
              <a:buNone/>
            </a:pPr>
            <a:r>
              <a:rPr lang="en-US" smtClean="0"/>
              <a:t>Going to college means more responsibility and harder work!</a:t>
            </a:r>
          </a:p>
          <a:p>
            <a:pPr eaLnBrk="1" hangingPunct="1">
              <a:buFont typeface="Wingdings" pitchFamily="-109" charset="2"/>
              <a:buNone/>
            </a:pPr>
            <a:endParaRPr lang="en-US" smtClean="0"/>
          </a:p>
          <a:p>
            <a:pPr eaLnBrk="1" hangingPunct="1">
              <a:buFont typeface="Wingdings" pitchFamily="-109" charset="2"/>
              <a:buNone/>
            </a:pPr>
            <a:r>
              <a:rPr lang="en-US" smtClean="0"/>
              <a:t>But… with that responsibility comes more fun, freedom, and opportunities!</a:t>
            </a:r>
            <a:endParaRPr lang="en-US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Excuses, Excuses, Excuses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lnSpc>
                <a:spcPct val="200000"/>
              </a:lnSpc>
              <a:buFont typeface="Wingdings 2" pitchFamily="-109" charset="2"/>
              <a:buAutoNum type="arabicPeriod"/>
              <a:defRPr/>
            </a:pPr>
            <a:r>
              <a:rPr lang="en-US" b="1" dirty="0" smtClean="0"/>
              <a:t>I can't afford it.</a:t>
            </a:r>
          </a:p>
          <a:p>
            <a:pPr marL="514350" indent="-514350" eaLnBrk="1" hangingPunct="1">
              <a:lnSpc>
                <a:spcPct val="200000"/>
              </a:lnSpc>
              <a:buFont typeface="Wingdings 2" pitchFamily="-109" charset="2"/>
              <a:buAutoNum type="arabicPeriod"/>
              <a:defRPr/>
            </a:pPr>
            <a:r>
              <a:rPr lang="en-US" b="1" dirty="0" smtClean="0"/>
              <a:t>Nobody in my family has ever gone.</a:t>
            </a:r>
          </a:p>
          <a:p>
            <a:pPr marL="514350" indent="-514350" eaLnBrk="1" hangingPunct="1">
              <a:lnSpc>
                <a:spcPct val="200000"/>
              </a:lnSpc>
              <a:buFont typeface="Wingdings 2" pitchFamily="-109" charset="2"/>
              <a:buAutoNum type="arabicPeriod"/>
              <a:defRPr/>
            </a:pPr>
            <a:r>
              <a:rPr lang="en-US" b="1" dirty="0" smtClean="0"/>
              <a:t>I don't know what I want to do with my life.</a:t>
            </a:r>
            <a:endParaRPr lang="en-US" dirty="0" smtClean="0"/>
          </a:p>
          <a:p>
            <a:pPr marL="514350" indent="-514350" eaLnBrk="1" hangingPunct="1">
              <a:lnSpc>
                <a:spcPct val="200000"/>
              </a:lnSpc>
              <a:buFont typeface="Wingdings 2" pitchFamily="-109" charset="2"/>
              <a:buAutoNum type="arabicPeriod"/>
              <a:defRPr/>
            </a:pPr>
            <a:r>
              <a:rPr lang="en-US" b="1" dirty="0" smtClean="0"/>
              <a:t>College is too hard for me.</a:t>
            </a:r>
          </a:p>
          <a:p>
            <a:pPr marL="514350" indent="-514350" eaLnBrk="1" hangingPunct="1">
              <a:lnSpc>
                <a:spcPct val="200000"/>
              </a:lnSpc>
              <a:buFont typeface="Wingdings 2" pitchFamily="-109" charset="2"/>
              <a:buAutoNum type="arabicPeriod"/>
              <a:defRPr/>
            </a:pPr>
            <a:r>
              <a:rPr lang="en-US" b="1" dirty="0" smtClean="0"/>
              <a:t>I just won't fit in.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 A Few More Details	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Each course is 3 credit hours, which implies you spend three hours in class a week</a:t>
            </a:r>
          </a:p>
          <a:p>
            <a:pPr lvl="1" eaLnBrk="1" hangingPunct="1"/>
            <a:r>
              <a:rPr lang="en-US" smtClean="0"/>
              <a:t>Exceptions: Science labs = 1 credit hour, but you spend 3 hours in lab per weeks</a:t>
            </a:r>
          </a:p>
          <a:p>
            <a:pPr eaLnBrk="1" hangingPunct="1"/>
            <a:r>
              <a:rPr lang="en-US" smtClean="0"/>
              <a:t>For every hour in class, you need to spend 3 hours studying</a:t>
            </a:r>
          </a:p>
          <a:p>
            <a:pPr eaLnBrk="1" hangingPunct="1"/>
            <a:r>
              <a:rPr lang="en-US" smtClean="0"/>
              <a:t>Homework is generally not graded, but very important to understand the material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To Earn a Degree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Depending on your major</a:t>
            </a:r>
          </a:p>
          <a:p>
            <a:pPr lvl="1" eaLnBrk="1" hangingPunct="1"/>
            <a:r>
              <a:rPr lang="en-US" smtClean="0"/>
              <a:t>120-128 credit hours</a:t>
            </a:r>
          </a:p>
          <a:p>
            <a:pPr eaLnBrk="1" hangingPunct="1"/>
            <a:r>
              <a:rPr lang="en-US" smtClean="0"/>
              <a:t>You need to take 12 hrs to be considered a full-time</a:t>
            </a:r>
          </a:p>
          <a:p>
            <a:pPr lvl="1" eaLnBrk="1" hangingPunct="1"/>
            <a:r>
              <a:rPr lang="en-US" smtClean="0"/>
              <a:t>required for many scholarships and financial aid</a:t>
            </a:r>
          </a:p>
          <a:p>
            <a:pPr eaLnBrk="1" hangingPunct="1"/>
            <a:r>
              <a:rPr lang="en-US" smtClean="0"/>
              <a:t>You can take up to 21 without signing a waiver </a:t>
            </a:r>
          </a:p>
          <a:p>
            <a:pPr eaLnBrk="1" hangingPunct="1"/>
            <a:r>
              <a:rPr lang="en-US" smtClean="0"/>
              <a:t>At 12hr/semester, it will take 10 semesters</a:t>
            </a:r>
          </a:p>
          <a:p>
            <a:pPr eaLnBrk="1" hangingPunct="1"/>
            <a:r>
              <a:rPr lang="en-US" smtClean="0"/>
              <a:t>At 17 hr/semester, it will about 7.5 semesters</a:t>
            </a:r>
          </a:p>
          <a:p>
            <a:pPr lvl="1" eaLnBrk="1" hangingPunct="1"/>
            <a:r>
              <a:rPr lang="en-US" smtClean="0"/>
              <a:t>Might need to consider summer school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977</TotalTime>
  <Words>920</Words>
  <Application>Microsoft Office PowerPoint</Application>
  <PresentationFormat>On-screen Show (4:3)</PresentationFormat>
  <Paragraphs>196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ＭＳ Ｐゴシック</vt:lpstr>
      <vt:lpstr>Georgia</vt:lpstr>
      <vt:lpstr>Wingdings 2</vt:lpstr>
      <vt:lpstr>Wingdings</vt:lpstr>
      <vt:lpstr>Verdana</vt:lpstr>
      <vt:lpstr>Civic</vt:lpstr>
      <vt:lpstr>College Course Structure</vt:lpstr>
      <vt:lpstr>Why Bother? </vt:lpstr>
      <vt:lpstr>Comparison to High School</vt:lpstr>
      <vt:lpstr>College is Great</vt:lpstr>
      <vt:lpstr>Responsibilities/Staying on Track:</vt:lpstr>
      <vt:lpstr>College is great</vt:lpstr>
      <vt:lpstr>Excuses, Excuses, Excuses</vt:lpstr>
      <vt:lpstr> A Few More Details </vt:lpstr>
      <vt:lpstr>To Earn a Degree</vt:lpstr>
      <vt:lpstr>Summer School</vt:lpstr>
      <vt:lpstr>Rough Draft</vt:lpstr>
      <vt:lpstr>Grades</vt:lpstr>
      <vt:lpstr>GPA</vt:lpstr>
      <vt:lpstr>Additives</vt:lpstr>
      <vt:lpstr>What college is for me?</vt:lpstr>
      <vt:lpstr>What college is for me?</vt:lpstr>
      <vt:lpstr>Slide 17</vt:lpstr>
    </vt:vector>
  </TitlesOfParts>
  <Company>Teach For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Laputka</dc:creator>
  <cp:lastModifiedBy>SCS</cp:lastModifiedBy>
  <cp:revision>66</cp:revision>
  <dcterms:created xsi:type="dcterms:W3CDTF">2008-08-31T00:05:17Z</dcterms:created>
  <dcterms:modified xsi:type="dcterms:W3CDTF">2013-02-20T21:15:33Z</dcterms:modified>
</cp:coreProperties>
</file>