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6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92D9B7-E3A8-46B9-8F54-9A4ECBBDD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0947CC-5542-4D8D-97AD-817CEE67F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B5816F-BFF7-49E2-B6EB-70662442121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26C88C-BDFB-4D52-A809-3AC7CE3A51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prootfoundation.org/blog/advic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aprootfoundation.org/blog/advice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reefoto.com/images/11/52/11_52_12---Glasses-Spectacles_web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229600" cy="1828800"/>
          </a:xfrm>
        </p:spPr>
        <p:txBody>
          <a:bodyPr>
            <a:normAutofit/>
          </a:bodyPr>
          <a:lstStyle/>
          <a:p>
            <a:r>
              <a:rPr lang="en-US" sz="5400" dirty="0"/>
              <a:t>Academic Advising &amp; Selecting Courses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Selecting Courses </a:t>
            </a:r>
            <a:br>
              <a:rPr lang="en-US"/>
            </a:br>
            <a:r>
              <a:rPr lang="en-US"/>
              <a:t>Part I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Planning Your Academic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Courses: Preparing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beginning you must have your:</a:t>
            </a:r>
          </a:p>
          <a:p>
            <a:pPr lvl="1"/>
            <a:r>
              <a:rPr lang="en-US" dirty="0"/>
              <a:t>placement test exam scores</a:t>
            </a:r>
          </a:p>
          <a:p>
            <a:pPr lvl="1"/>
            <a:r>
              <a:rPr lang="en-US" dirty="0"/>
              <a:t>current/past course schedule</a:t>
            </a:r>
          </a:p>
          <a:p>
            <a:pPr lvl="1"/>
            <a:r>
              <a:rPr lang="en-US" dirty="0"/>
              <a:t>college catalog</a:t>
            </a:r>
          </a:p>
          <a:p>
            <a:pPr lvl="1"/>
            <a:r>
              <a:rPr lang="en-US" dirty="0"/>
              <a:t>two copies of the “semester planning chart”</a:t>
            </a:r>
          </a:p>
          <a:p>
            <a:pPr lvl="1"/>
            <a:r>
              <a:rPr lang="en-US" dirty="0"/>
              <a:t>copy of the handout “courses sequences, electives, and courses with no pre-requisites”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Courses:  Planning</a:t>
            </a:r>
          </a:p>
        </p:txBody>
      </p:sp>
      <p:pic>
        <p:nvPicPr>
          <p:cNvPr id="22553" name="Picture 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71663"/>
            <a:ext cx="5181600" cy="3238500"/>
          </a:xfrm>
          <a:noFill/>
          <a:ln/>
        </p:spPr>
      </p:pic>
      <p:sp>
        <p:nvSpPr>
          <p:cNvPr id="22552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600200"/>
            <a:ext cx="26670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The planning chart is used to plan </a:t>
            </a:r>
            <a:r>
              <a:rPr lang="en-US" sz="2800" u="sng">
                <a:solidFill>
                  <a:schemeClr val="folHlink"/>
                </a:solidFill>
              </a:rPr>
              <a:t>several</a:t>
            </a:r>
            <a:r>
              <a:rPr lang="en-US" sz="2800"/>
              <a:t> semesters.</a:t>
            </a:r>
            <a:br>
              <a:rPr lang="en-US" sz="2800"/>
            </a:b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No matter what college you attend you are </a:t>
            </a:r>
            <a:r>
              <a:rPr lang="en-US" sz="2800" u="sng">
                <a:solidFill>
                  <a:schemeClr val="folHlink"/>
                </a:solidFill>
              </a:rPr>
              <a:t>expected</a:t>
            </a:r>
            <a:r>
              <a:rPr lang="en-US" sz="2800"/>
              <a:t> to know what to take and when.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Courses:  Choosing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/>
              <a:t>Now that you know how to fill out the semester planning chart, make your choices.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Remember to use the “course descriptions” page in the catalog to check for pre-requisites.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Begin filling out the “Semester Planning Chart” with courses you have already taken!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You don’t know where you are going unless you know where you’ve been.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Next, look at your “Programs of Study” page(s)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What comes next for you?   Focus on basic courses first!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Plan several semesters ahead (approximately four).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Selecting Courses </a:t>
            </a:r>
            <a:br>
              <a:rPr lang="en-US"/>
            </a:br>
            <a:r>
              <a:rPr lang="en-US"/>
              <a:t>Part II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Your Schedule for Next Semester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Courses: Planning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You should be finished planning your academic goals several semesters ahead using the “Semester Planning Chart”.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Now you will select which days and times you want to take courses next semester using the “Course Schedule Booklet” and a schedule worksheet.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If you are intending to take a winter intersession or summer course,  understand that they are very fast and do the same amount of work in less time.  Plan wisely!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Courses:  Preparing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Before beginning you will need:</a:t>
            </a:r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Your “Semester Planning Chart”; focus on next semester only.</a:t>
            </a:r>
          </a:p>
          <a:p>
            <a:pPr lvl="1"/>
            <a:r>
              <a:rPr lang="en-US"/>
              <a:t>Your copy of the “Course Schedule  Booklet”</a:t>
            </a:r>
          </a:p>
          <a:p>
            <a:pPr lvl="1"/>
            <a:r>
              <a:rPr lang="en-US"/>
              <a:t>A “Course Schedule Worksheet” of your choosing.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Courses:  Preparing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Every semester the college puts out a “Course Schedule Booklet” which lists: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Every course offered next semester and who is teaching it.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it is a fall, the winter intersession courses are included.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it is spring, summer schedules have their own book.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Each course is listed alphabetically and also with a course number AND a section number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Courses:  Tips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Tuesday and Thursday only schedules are the hardest to get so go </a:t>
            </a:r>
            <a:r>
              <a:rPr lang="en-US" sz="2800" u="sng">
                <a:solidFill>
                  <a:schemeClr val="folHlink"/>
                </a:solidFill>
              </a:rPr>
              <a:t>EARLY</a:t>
            </a:r>
            <a:r>
              <a:rPr lang="en-US" sz="2800"/>
              <a:t>!</a:t>
            </a:r>
            <a:br>
              <a:rPr lang="en-US" sz="2800"/>
            </a:b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Schedule Labs/Sciences and other courses that have fewer time choices </a:t>
            </a:r>
            <a:r>
              <a:rPr lang="en-US" sz="2800" u="sng">
                <a:solidFill>
                  <a:schemeClr val="folHlink"/>
                </a:solidFill>
              </a:rPr>
              <a:t>FIRST</a:t>
            </a:r>
            <a:r>
              <a:rPr lang="en-US" sz="2800"/>
              <a:t>!</a:t>
            </a:r>
            <a:br>
              <a:rPr lang="en-US" sz="2800"/>
            </a:b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Sometimes classes fill-up fast, so always have other course times as a </a:t>
            </a:r>
            <a:r>
              <a:rPr lang="en-US" sz="2800" u="sng">
                <a:solidFill>
                  <a:schemeClr val="folHlink"/>
                </a:solidFill>
              </a:rPr>
              <a:t>SECOND CHOICE</a:t>
            </a:r>
            <a:r>
              <a:rPr lang="en-US" sz="2800"/>
              <a:t>!</a:t>
            </a:r>
            <a:br>
              <a:rPr lang="en-US" sz="2800"/>
            </a:b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Include the course number </a:t>
            </a:r>
            <a:r>
              <a:rPr lang="en-US" sz="2800" i="1"/>
              <a:t>and</a:t>
            </a:r>
            <a:r>
              <a:rPr lang="en-US" sz="2800"/>
              <a:t> title </a:t>
            </a:r>
            <a:r>
              <a:rPr lang="en-US" sz="2800" i="1"/>
              <a:t>and</a:t>
            </a:r>
            <a:r>
              <a:rPr lang="en-US" sz="2800"/>
              <a:t> section number in your selections </a:t>
            </a:r>
            <a:r>
              <a:rPr lang="en-US" sz="2800" u="sng">
                <a:solidFill>
                  <a:schemeClr val="folHlink"/>
                </a:solidFill>
              </a:rPr>
              <a:t>ALWAYS</a:t>
            </a:r>
            <a:r>
              <a:rPr lang="en-US" sz="2800"/>
              <a:t>!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Courses:  Tips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Even if you are unsure of a course, </a:t>
            </a:r>
            <a:r>
              <a:rPr lang="en-US" sz="2800" i="1"/>
              <a:t>always</a:t>
            </a:r>
            <a:r>
              <a:rPr lang="en-US" sz="2800"/>
              <a:t> go to your appointment with a </a:t>
            </a:r>
            <a:r>
              <a:rPr lang="en-US" sz="2800" u="sng">
                <a:solidFill>
                  <a:schemeClr val="folHlink"/>
                </a:solidFill>
              </a:rPr>
              <a:t>PLAN</a:t>
            </a:r>
            <a:r>
              <a:rPr lang="en-US" sz="2800"/>
              <a:t>!</a:t>
            </a:r>
            <a:br>
              <a:rPr lang="en-US" sz="2800"/>
            </a:br>
            <a:endParaRPr lang="en-US" sz="2800"/>
          </a:p>
          <a:p>
            <a:r>
              <a:rPr lang="en-US" sz="2800"/>
              <a:t>If you are a Health Careers student, you </a:t>
            </a:r>
            <a:r>
              <a:rPr lang="en-US" sz="2800" u="sng">
                <a:solidFill>
                  <a:schemeClr val="folHlink"/>
                </a:solidFill>
              </a:rPr>
              <a:t>MUST </a:t>
            </a:r>
            <a:r>
              <a:rPr lang="en-US" sz="2800"/>
              <a:t>see a Health Careers Advisor.</a:t>
            </a:r>
          </a:p>
          <a:p>
            <a:pPr lvl="1"/>
            <a:r>
              <a:rPr lang="en-US" sz="2400"/>
              <a:t>They have very specific information about the health programs that a general advisor would not have.</a:t>
            </a:r>
            <a:br>
              <a:rPr lang="en-US" sz="2400"/>
            </a:br>
            <a:endParaRPr lang="en-US" sz="2400"/>
          </a:p>
          <a:p>
            <a:r>
              <a:rPr lang="en-US" sz="2800"/>
              <a:t>Because you’ve made decisions ahead of time, your advisor can give you quality </a:t>
            </a:r>
            <a:r>
              <a:rPr lang="en-US" sz="2800">
                <a:solidFill>
                  <a:schemeClr val="folHlink"/>
                </a:solidFill>
              </a:rPr>
              <a:t>ADVICE</a:t>
            </a:r>
            <a:r>
              <a:rPr lang="en-US" sz="280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Advising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482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800" dirty="0">
              <a:effectLst/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ffectLst/>
              </a:rPr>
              <a:t>Developing meaningful educational plans that fit into life goals. </a:t>
            </a:r>
            <a:br>
              <a:rPr lang="en-US" sz="2800" dirty="0">
                <a:effectLst/>
              </a:rPr>
            </a:br>
            <a:endParaRPr lang="en-US" sz="28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ffectLst/>
              </a:rPr>
              <a:t>The </a:t>
            </a:r>
            <a:r>
              <a:rPr lang="en-US" sz="2800" u="sng" dirty="0">
                <a:effectLst/>
              </a:rPr>
              <a:t>ultimate responsibility</a:t>
            </a:r>
            <a:r>
              <a:rPr lang="en-US" sz="2800" dirty="0">
                <a:effectLst/>
              </a:rPr>
              <a:t> for making decisions about educational plans and life goals rests with the student.</a:t>
            </a:r>
            <a:r>
              <a:rPr lang="en-US" sz="2400" dirty="0">
                <a:solidFill>
                  <a:srgbClr val="000000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000000"/>
              </a:solidFill>
              <a:effectLst/>
            </a:endParaRPr>
          </a:p>
        </p:txBody>
      </p:sp>
      <p:pic>
        <p:nvPicPr>
          <p:cNvPr id="56336" name="Picture 16" descr="cap-gradu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2057400"/>
            <a:ext cx="3429000" cy="2686050"/>
          </a:xfrm>
          <a:noFill/>
          <a:ln/>
        </p:spPr>
      </p:pic>
      <p:pic>
        <p:nvPicPr>
          <p:cNvPr id="56324" name="Picture 4" descr="adv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1676400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Advising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IS…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Going to an appointment prepared to:</a:t>
            </a:r>
            <a:br>
              <a:rPr lang="en-US"/>
            </a:br>
            <a:endParaRPr lang="en-US"/>
          </a:p>
          <a:p>
            <a:pPr lvl="1"/>
            <a:r>
              <a:rPr lang="en-US"/>
              <a:t>share information</a:t>
            </a:r>
          </a:p>
          <a:p>
            <a:pPr lvl="1"/>
            <a:r>
              <a:rPr lang="en-US"/>
              <a:t>ask questions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NOT…</a:t>
            </a:r>
            <a:r>
              <a:rPr lang="en-US" b="1"/>
              <a:t/>
            </a:r>
            <a:br>
              <a:rPr lang="en-US" b="1"/>
            </a:br>
            <a:endParaRPr lang="en-US" b="1"/>
          </a:p>
          <a:p>
            <a:r>
              <a:rPr lang="en-US"/>
              <a:t>Going to an appointment expecting the advisor to:</a:t>
            </a:r>
            <a:br>
              <a:rPr lang="en-US"/>
            </a:br>
            <a:endParaRPr lang="en-US"/>
          </a:p>
          <a:p>
            <a:pPr lvl="1"/>
            <a:r>
              <a:rPr lang="en-US"/>
              <a:t>create your schedule</a:t>
            </a:r>
          </a:p>
          <a:p>
            <a:pPr lvl="1"/>
            <a:r>
              <a:rPr lang="en-US"/>
              <a:t>make decisions for you</a:t>
            </a:r>
          </a:p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606925" y="1600200"/>
            <a:ext cx="0" cy="3657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368" name="Picture 8" descr="ad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676400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Advising:  Student Responsibilities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Know who your advisor is and if they are in the advising office or the health careers office</a:t>
            </a:r>
            <a:br>
              <a:rPr lang="en-US" sz="2800"/>
            </a:b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000"/>
              <a:t>Look on the Q under “student biography”  OR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Read the letter that is mailed mid-semester</a:t>
            </a:r>
            <a:br>
              <a:rPr lang="en-US" sz="2000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Contact your Advisor or the Advising Center </a:t>
            </a:r>
            <a:r>
              <a:rPr lang="en-US" sz="2800" u="sng">
                <a:solidFill>
                  <a:schemeClr val="folHlink"/>
                </a:solidFill>
              </a:rPr>
              <a:t>EARLY</a:t>
            </a:r>
            <a:r>
              <a:rPr lang="en-US" sz="2800"/>
              <a:t> for an appointment.  </a:t>
            </a:r>
            <a:br>
              <a:rPr lang="en-US" sz="2800"/>
            </a:b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000"/>
              <a:t>Be persistent, use e-mail, phone, or leave a note.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advising center gets very busy; don’t wait until the last minute!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Advising:  Student Responsibilities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lvl="1"/>
            <a:r>
              <a:rPr lang="en-US" dirty="0" smtClean="0"/>
              <a:t>Semester </a:t>
            </a:r>
            <a:r>
              <a:rPr lang="en-US" dirty="0"/>
              <a:t>Planning Chart (2 Options)</a:t>
            </a:r>
          </a:p>
          <a:p>
            <a:pPr lvl="1"/>
            <a:r>
              <a:rPr lang="en-US" dirty="0"/>
              <a:t>Course Schedules (2 - 3 Options)</a:t>
            </a:r>
          </a:p>
          <a:p>
            <a:pPr lvl="1"/>
            <a:r>
              <a:rPr lang="en-US" dirty="0"/>
              <a:t>Print outs of:</a:t>
            </a:r>
          </a:p>
          <a:p>
            <a:pPr lvl="2"/>
            <a:r>
              <a:rPr lang="en-US" dirty="0"/>
              <a:t>Your placement exam scores</a:t>
            </a:r>
          </a:p>
          <a:p>
            <a:pPr lvl="2"/>
            <a:r>
              <a:rPr lang="en-US" dirty="0"/>
              <a:t>Your student biography</a:t>
            </a:r>
          </a:p>
          <a:p>
            <a:pPr lvl="2"/>
            <a:r>
              <a:rPr lang="en-US" dirty="0"/>
              <a:t>Your current/past course schedules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Advising:  Student Responsibilities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bring to your appointment: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Placement test scores</a:t>
            </a:r>
          </a:p>
          <a:p>
            <a:pPr lvl="1"/>
            <a:r>
              <a:rPr lang="en-US" dirty="0"/>
              <a:t>Semester Planning Chart and Course Schedules</a:t>
            </a:r>
          </a:p>
          <a:p>
            <a:pPr lvl="1"/>
            <a:r>
              <a:rPr lang="en-US" dirty="0"/>
              <a:t>Booklet of course offerings for next semester</a:t>
            </a:r>
          </a:p>
          <a:p>
            <a:pPr lvl="1"/>
            <a:r>
              <a:rPr lang="en-US" dirty="0"/>
              <a:t>The college catalog or a copy of the page(s) of your academic major requirements</a:t>
            </a:r>
          </a:p>
          <a:p>
            <a:pPr lvl="2"/>
            <a:r>
              <a:rPr lang="en-US" dirty="0"/>
              <a:t>include the major you are waiting to be accepted </a:t>
            </a:r>
            <a:r>
              <a:rPr lang="en-US" dirty="0" smtClean="0"/>
              <a:t>into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Reading the College Catalog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Your Requirements and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the College Catalog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709160"/>
          </a:xfrm>
        </p:spPr>
        <p:txBody>
          <a:bodyPr/>
          <a:lstStyle/>
          <a:p>
            <a:r>
              <a:rPr lang="en-US" dirty="0"/>
              <a:t>First, you will learn how to read the college catalog: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Table of Contents</a:t>
            </a:r>
          </a:p>
          <a:p>
            <a:pPr lvl="1"/>
            <a:r>
              <a:rPr lang="en-US" dirty="0"/>
              <a:t>The Program of Study Page</a:t>
            </a:r>
            <a:br>
              <a:rPr lang="en-US" dirty="0"/>
            </a:br>
            <a:endParaRPr lang="en-US" dirty="0"/>
          </a:p>
          <a:p>
            <a:r>
              <a:rPr lang="en-US" dirty="0"/>
              <a:t>Find the Table of Contents now</a:t>
            </a:r>
          </a:p>
          <a:p>
            <a:pPr lvl="1"/>
            <a:r>
              <a:rPr lang="en-US" dirty="0"/>
              <a:t>It is at the beginning of the catalog</a:t>
            </a:r>
          </a:p>
        </p:txBody>
      </p:sp>
      <p:pic>
        <p:nvPicPr>
          <p:cNvPr id="87048" name="Picture 8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48000"/>
            <a:ext cx="20574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the College Catalog</a:t>
            </a:r>
          </a:p>
        </p:txBody>
      </p:sp>
      <p:pic>
        <p:nvPicPr>
          <p:cNvPr id="81929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6667" t="16667" r="37518" b="6548"/>
          <a:stretch>
            <a:fillRect/>
          </a:stretch>
        </p:blipFill>
        <p:spPr>
          <a:xfrm>
            <a:off x="228600" y="1447800"/>
            <a:ext cx="5715000" cy="4648200"/>
          </a:xfrm>
          <a:noFill/>
          <a:ln/>
        </p:spPr>
      </p:pic>
      <p:sp>
        <p:nvSpPr>
          <p:cNvPr id="8193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600200"/>
            <a:ext cx="22860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/>
              <a:t>Everything you need is listed in the Table of Contents.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folHlink"/>
                </a:solidFill>
              </a:rPr>
              <a:t>Programs of Study</a:t>
            </a:r>
            <a:r>
              <a:rPr lang="en-US" sz="2000"/>
              <a:t>:  Lists all programs with page numbers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folHlink"/>
                </a:solidFill>
              </a:rPr>
              <a:t>Course descriptions</a:t>
            </a:r>
            <a:r>
              <a:rPr lang="en-US" sz="2000"/>
              <a:t>: Describes all of the courses offered.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folHlink"/>
                </a:solidFill>
              </a:rPr>
              <a:t>Browse the rest of the pages later!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 flipH="1">
            <a:off x="4343400" y="1828800"/>
            <a:ext cx="2057400" cy="381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00200" y="2971800"/>
            <a:ext cx="4800600" cy="1143000"/>
            <a:chOff x="1008" y="1872"/>
            <a:chExt cx="3024" cy="720"/>
          </a:xfrm>
        </p:grpSpPr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 flipH="1">
              <a:off x="1632" y="1872"/>
              <a:ext cx="2400" cy="57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5" name="Oval 15"/>
            <p:cNvSpPr>
              <a:spLocks noChangeArrowheads="1"/>
            </p:cNvSpPr>
            <p:nvPr/>
          </p:nvSpPr>
          <p:spPr bwMode="auto">
            <a:xfrm>
              <a:off x="1008" y="2400"/>
              <a:ext cx="672" cy="192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600200" y="4038600"/>
            <a:ext cx="4724400" cy="1066800"/>
            <a:chOff x="1008" y="2544"/>
            <a:chExt cx="2976" cy="672"/>
          </a:xfrm>
        </p:grpSpPr>
        <p:sp>
          <p:nvSpPr>
            <p:cNvPr id="81933" name="Line 13"/>
            <p:cNvSpPr>
              <a:spLocks noChangeShapeType="1"/>
            </p:cNvSpPr>
            <p:nvPr/>
          </p:nvSpPr>
          <p:spPr bwMode="auto">
            <a:xfrm flipH="1">
              <a:off x="1680" y="2544"/>
              <a:ext cx="2304" cy="57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6" name="Oval 16"/>
            <p:cNvSpPr>
              <a:spLocks noChangeArrowheads="1"/>
            </p:cNvSpPr>
            <p:nvPr/>
          </p:nvSpPr>
          <p:spPr bwMode="auto">
            <a:xfrm>
              <a:off x="1008" y="3024"/>
              <a:ext cx="672" cy="192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1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1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1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 tmFilter="0, 0; .2, .5; .8, .5; 1, 0"/>
                                        <p:tgtEl>
                                          <p:spTgt spid="81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000" autoRev="1" fill="hold"/>
                                        <p:tgtEl>
                                          <p:spTgt spid="81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 build="p" animBg="1"/>
      <p:bldP spid="81931" grpId="0" build="p"/>
      <p:bldP spid="81934" grpId="0" animBg="1"/>
      <p:bldP spid="8193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504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Academic Advising &amp; Selecting Courses</vt:lpstr>
      <vt:lpstr>Academic Advising</vt:lpstr>
      <vt:lpstr>Academic Advising</vt:lpstr>
      <vt:lpstr>Advising:  Student Responsibilities</vt:lpstr>
      <vt:lpstr>Advising:  Student Responsibilities</vt:lpstr>
      <vt:lpstr>Advising:  Student Responsibilities</vt:lpstr>
      <vt:lpstr>Reading the College Catalog</vt:lpstr>
      <vt:lpstr>Reading the College Catalog</vt:lpstr>
      <vt:lpstr>Reading the College Catalog</vt:lpstr>
      <vt:lpstr>Selecting Courses  Part I</vt:lpstr>
      <vt:lpstr>Selecting Courses: Preparing</vt:lpstr>
      <vt:lpstr>Selecting Courses:  Planning</vt:lpstr>
      <vt:lpstr>Selecting Courses:  Choosing</vt:lpstr>
      <vt:lpstr>Selecting Courses  Part II</vt:lpstr>
      <vt:lpstr>Selecting Courses: Planning</vt:lpstr>
      <vt:lpstr>Selecting Courses:  Preparing</vt:lpstr>
      <vt:lpstr>Selecting Courses:  Preparing</vt:lpstr>
      <vt:lpstr>Selecting Courses:  Tips</vt:lpstr>
      <vt:lpstr>Selecting Courses:  Tips</vt:lpstr>
    </vt:vector>
  </TitlesOfParts>
  <Company>Sampson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Advising &amp; Selecting Courses</dc:title>
  <dc:creator>SCS</dc:creator>
  <cp:lastModifiedBy>Karen Collier</cp:lastModifiedBy>
  <cp:revision>1</cp:revision>
  <dcterms:created xsi:type="dcterms:W3CDTF">2013-02-25T13:32:21Z</dcterms:created>
  <dcterms:modified xsi:type="dcterms:W3CDTF">2015-01-20T19:55:48Z</dcterms:modified>
</cp:coreProperties>
</file>