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78" r:id="rId9"/>
    <p:sldId id="270" r:id="rId10"/>
    <p:sldId id="271" r:id="rId11"/>
    <p:sldId id="272" r:id="rId12"/>
    <p:sldId id="273" r:id="rId13"/>
    <p:sldId id="274" r:id="rId14"/>
    <p:sldId id="275" r:id="rId15"/>
    <p:sldId id="276" r:id="rId16"/>
    <p:sldId id="277"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C0CDE92-DA5A-4770-B6D0-B03ABEF513CF}" type="datetimeFigureOut">
              <a:rPr lang="en-US" smtClean="0"/>
              <a:t>2/14/2013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3B5DBA-C88B-4410-B17C-EAF1009FCA6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0CDE92-DA5A-4770-B6D0-B03ABEF513CF}"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B5DBA-C88B-4410-B17C-EAF1009FCA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0CDE92-DA5A-4770-B6D0-B03ABEF513CF}"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B5DBA-C88B-4410-B17C-EAF1009FCA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0CDE92-DA5A-4770-B6D0-B03ABEF513CF}"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B5DBA-C88B-4410-B17C-EAF1009FCA6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0CDE92-DA5A-4770-B6D0-B03ABEF513CF}" type="datetimeFigureOut">
              <a:rPr lang="en-US" smtClean="0"/>
              <a:t>2/14/2013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3B5DBA-C88B-4410-B17C-EAF1009FCA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0CDE92-DA5A-4770-B6D0-B03ABEF513CF}"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B5DBA-C88B-4410-B17C-EAF1009FCA6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0CDE92-DA5A-4770-B6D0-B03ABEF513CF}" type="datetimeFigureOut">
              <a:rPr lang="en-US" smtClean="0"/>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B5DBA-C88B-4410-B17C-EAF1009FCA6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0CDE92-DA5A-4770-B6D0-B03ABEF513CF}" type="datetimeFigureOut">
              <a:rPr lang="en-US" smtClean="0"/>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B5DBA-C88B-4410-B17C-EAF1009FCA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CDE92-DA5A-4770-B6D0-B03ABEF513CF}" type="datetimeFigureOut">
              <a:rPr lang="en-US" smtClean="0"/>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B5DBA-C88B-4410-B17C-EAF1009FCA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0CDE92-DA5A-4770-B6D0-B03ABEF513CF}"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B5DBA-C88B-4410-B17C-EAF1009FCA6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0CDE92-DA5A-4770-B6D0-B03ABEF513CF}" type="datetimeFigureOut">
              <a:rPr lang="en-US" smtClean="0"/>
              <a:t>2/14/2013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63B5DBA-C88B-4410-B17C-EAF1009FCA6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C0CDE92-DA5A-4770-B6D0-B03ABEF513CF}" type="datetimeFigureOut">
              <a:rPr lang="en-US" smtClean="0"/>
              <a:t>2/14/2013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3B5DBA-C88B-4410-B17C-EAF1009FCA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hyperlink" Target="http://www.cnn.com/2011/09/16/justice/maryland-college-stabbing/index.html?iref=allsearch" TargetMode="Externa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447800"/>
            <a:ext cx="5943600" cy="1752600"/>
          </a:xfrm>
        </p:spPr>
        <p:txBody>
          <a:bodyPr>
            <a:normAutofit fontScale="90000"/>
          </a:bodyPr>
          <a:lstStyle/>
          <a:p>
            <a:pPr eaLnBrk="1" hangingPunct="1">
              <a:defRPr/>
            </a:pPr>
            <a:r>
              <a:rPr lang="en-US" sz="5500" dirty="0" smtClean="0"/>
              <a:t>Roommate Survival Guide</a:t>
            </a:r>
            <a:endParaRPr lang="en-US" sz="5500" dirty="0"/>
          </a:p>
        </p:txBody>
      </p:sp>
      <p:sp>
        <p:nvSpPr>
          <p:cNvPr id="3" name="TextBox 2"/>
          <p:cNvSpPr txBox="1"/>
          <p:nvPr/>
        </p:nvSpPr>
        <p:spPr>
          <a:xfrm>
            <a:off x="838200" y="6248400"/>
            <a:ext cx="2209800" cy="430213"/>
          </a:xfrm>
          <a:prstGeom prst="rect">
            <a:avLst/>
          </a:prstGeom>
          <a:noFill/>
        </p:spPr>
        <p:txBody>
          <a:bodyPr>
            <a:spAutoFit/>
          </a:bodyPr>
          <a:lstStyle/>
          <a:p>
            <a:pPr fontAlgn="auto">
              <a:spcBef>
                <a:spcPts val="0"/>
              </a:spcBef>
              <a:spcAft>
                <a:spcPts val="0"/>
              </a:spcAft>
              <a:defRPr/>
            </a:pPr>
            <a:r>
              <a:rPr lang="en-US" sz="1100" dirty="0">
                <a:solidFill>
                  <a:schemeClr val="accent2">
                    <a:lumMod val="10000"/>
                    <a:lumOff val="90000"/>
                  </a:schemeClr>
                </a:solidFill>
                <a:latin typeface="+mn-lt"/>
              </a:rPr>
              <a:t>By Lin Lawson, Student Service Counselor</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868362"/>
          </a:xfrm>
        </p:spPr>
        <p:txBody>
          <a:bodyPr>
            <a:normAutofit fontScale="90000"/>
          </a:bodyPr>
          <a:lstStyle/>
          <a:p>
            <a:pPr algn="l"/>
            <a:r>
              <a:rPr lang="en-US" sz="4000" b="1" dirty="0" smtClean="0">
                <a:solidFill>
                  <a:schemeClr val="tx1">
                    <a:lumMod val="50000"/>
                    <a:lumOff val="50000"/>
                  </a:schemeClr>
                </a:solidFill>
              </a:rPr>
              <a:t>Rule </a:t>
            </a:r>
            <a:r>
              <a:rPr lang="en-US" sz="4000" b="1" dirty="0">
                <a:solidFill>
                  <a:schemeClr val="tx1">
                    <a:lumMod val="50000"/>
                    <a:lumOff val="50000"/>
                  </a:schemeClr>
                </a:solidFill>
              </a:rPr>
              <a:t># 2: </a:t>
            </a:r>
            <a:r>
              <a:rPr lang="en-US" sz="3600" b="1" dirty="0">
                <a:solidFill>
                  <a:schemeClr val="tx1">
                    <a:lumMod val="50000"/>
                    <a:lumOff val="50000"/>
                  </a:schemeClr>
                </a:solidFill>
              </a:rPr>
              <a:t>Speak up. Get to know your roommate</a:t>
            </a:r>
            <a:r>
              <a:rPr lang="en-US" b="1" dirty="0">
                <a:solidFill>
                  <a:schemeClr val="tx1">
                    <a:lumMod val="50000"/>
                    <a:lumOff val="50000"/>
                  </a:schemeClr>
                </a:solidFill>
              </a:rPr>
              <a:t>.</a:t>
            </a:r>
            <a:r>
              <a:rPr lang="en-US" dirty="0">
                <a:solidFill>
                  <a:schemeClr val="tx1">
                    <a:lumMod val="50000"/>
                    <a:lumOff val="50000"/>
                  </a:schemeClr>
                </a:solidFill>
              </a:rPr>
              <a:t> </a:t>
            </a:r>
          </a:p>
        </p:txBody>
      </p:sp>
      <p:sp>
        <p:nvSpPr>
          <p:cNvPr id="10243" name="Rectangle 3"/>
          <p:cNvSpPr>
            <a:spLocks noGrp="1" noChangeArrowheads="1"/>
          </p:cNvSpPr>
          <p:nvPr>
            <p:ph type="body" idx="1"/>
          </p:nvPr>
        </p:nvSpPr>
        <p:spPr>
          <a:xfrm>
            <a:off x="228600" y="1828800"/>
            <a:ext cx="8229600" cy="4191000"/>
          </a:xfrm>
        </p:spPr>
        <p:txBody>
          <a:bodyPr/>
          <a:lstStyle/>
          <a:p>
            <a:pPr>
              <a:buFontTx/>
              <a:buNone/>
            </a:pPr>
            <a:r>
              <a:rPr lang="en-US" dirty="0"/>
              <a:t>   Even if you're not great friends, you'll be able to get along better if you understand each other. Discuss what you expect from each other. Don't be afraid to tell your roommate if his/her actions bother you. Let each other know when important events (tests, papers, games, etc.) are coming up.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6705600" cy="868362"/>
          </a:xfrm>
        </p:spPr>
        <p:txBody>
          <a:bodyPr>
            <a:normAutofit/>
          </a:bodyPr>
          <a:lstStyle/>
          <a:p>
            <a:pPr algn="l"/>
            <a:r>
              <a:rPr lang="en-US" sz="4000" b="1" dirty="0" smtClean="0">
                <a:solidFill>
                  <a:schemeClr val="tx1">
                    <a:lumMod val="50000"/>
                    <a:lumOff val="50000"/>
                  </a:schemeClr>
                </a:solidFill>
                <a:latin typeface="+mn-lt"/>
              </a:rPr>
              <a:t>Rule </a:t>
            </a:r>
            <a:r>
              <a:rPr lang="en-US" sz="4000" b="1" dirty="0">
                <a:solidFill>
                  <a:schemeClr val="tx1">
                    <a:lumMod val="50000"/>
                    <a:lumOff val="50000"/>
                  </a:schemeClr>
                </a:solidFill>
                <a:latin typeface="+mn-lt"/>
              </a:rPr>
              <a:t># 3: </a:t>
            </a:r>
            <a:r>
              <a:rPr lang="en-US" sz="3600" b="1" dirty="0">
                <a:solidFill>
                  <a:schemeClr val="tx1">
                    <a:lumMod val="50000"/>
                    <a:lumOff val="50000"/>
                  </a:schemeClr>
                </a:solidFill>
                <a:latin typeface="+mn-lt"/>
              </a:rPr>
              <a:t>Silence is NOT Golden</a:t>
            </a:r>
            <a:r>
              <a:rPr lang="en-US" sz="4000" dirty="0">
                <a:solidFill>
                  <a:schemeClr val="tx1">
                    <a:lumMod val="50000"/>
                    <a:lumOff val="50000"/>
                  </a:schemeClr>
                </a:solidFill>
                <a:latin typeface="+mn-lt"/>
              </a:rPr>
              <a:t> </a:t>
            </a:r>
          </a:p>
        </p:txBody>
      </p:sp>
      <p:sp>
        <p:nvSpPr>
          <p:cNvPr id="11267" name="Rectangle 3"/>
          <p:cNvSpPr>
            <a:spLocks noGrp="1" noChangeArrowheads="1"/>
          </p:cNvSpPr>
          <p:nvPr>
            <p:ph type="body" sz="half" idx="1"/>
          </p:nvPr>
        </p:nvSpPr>
        <p:spPr>
          <a:xfrm>
            <a:off x="533400" y="1447800"/>
            <a:ext cx="3749040" cy="4572000"/>
          </a:xfrm>
        </p:spPr>
        <p:txBody>
          <a:bodyPr/>
          <a:lstStyle/>
          <a:p>
            <a:pPr>
              <a:lnSpc>
                <a:spcPct val="80000"/>
              </a:lnSpc>
            </a:pPr>
            <a:r>
              <a:rPr lang="en-US" sz="2400" dirty="0"/>
              <a:t>You shouldn't be afraid to discuss things with your roommate, but you'll probably be better off if you don't tell your roommate about all of her little annoying habits. </a:t>
            </a:r>
          </a:p>
        </p:txBody>
      </p:sp>
      <p:sp>
        <p:nvSpPr>
          <p:cNvPr id="11268" name="Rectangle 4"/>
          <p:cNvSpPr>
            <a:spLocks noGrp="1" noChangeArrowheads="1"/>
          </p:cNvSpPr>
          <p:nvPr>
            <p:ph type="body" sz="half" idx="2"/>
          </p:nvPr>
        </p:nvSpPr>
        <p:spPr/>
        <p:txBody>
          <a:bodyPr/>
          <a:lstStyle/>
          <a:p>
            <a:pPr>
              <a:lnSpc>
                <a:spcPct val="80000"/>
              </a:lnSpc>
            </a:pPr>
            <a:r>
              <a:rPr lang="en-US" sz="2400" dirty="0"/>
              <a:t>Think long term. You're going to have to live with your roommate for an entire school year, so don't nit-pick or judge her on how she acts the first week of school</a:t>
            </a:r>
          </a:p>
          <a:p>
            <a:pPr>
              <a:lnSpc>
                <a:spcPct val="80000"/>
              </a:lnSpc>
            </a:pPr>
            <a:r>
              <a:rPr lang="en-US" sz="2400" dirty="0"/>
              <a:t>It takes people a while to adjust to college life and living with a stranger, so give your roommate the benefit of the doubt before criticizing his/her actions. </a:t>
            </a:r>
          </a:p>
          <a:p>
            <a:pPr>
              <a:lnSpc>
                <a:spcPct val="80000"/>
              </a:lnSpc>
              <a:buFontTx/>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04800"/>
            <a:ext cx="7467600" cy="1219200"/>
          </a:xfrm>
        </p:spPr>
        <p:txBody>
          <a:bodyPr>
            <a:normAutofit/>
          </a:bodyPr>
          <a:lstStyle/>
          <a:p>
            <a:pPr algn="l"/>
            <a:r>
              <a:rPr lang="en-US" sz="4000" b="1" dirty="0" smtClean="0">
                <a:solidFill>
                  <a:schemeClr val="tx1">
                    <a:lumMod val="50000"/>
                    <a:lumOff val="50000"/>
                  </a:schemeClr>
                </a:solidFill>
                <a:latin typeface="+mn-lt"/>
              </a:rPr>
              <a:t>Rule </a:t>
            </a:r>
            <a:r>
              <a:rPr lang="en-US" sz="4000" b="1" dirty="0">
                <a:solidFill>
                  <a:schemeClr val="tx1">
                    <a:lumMod val="50000"/>
                    <a:lumOff val="50000"/>
                  </a:schemeClr>
                </a:solidFill>
                <a:latin typeface="+mn-lt"/>
              </a:rPr>
              <a:t># 4: </a:t>
            </a:r>
            <a:r>
              <a:rPr lang="en-US" sz="3600" b="1" dirty="0" smtClean="0">
                <a:solidFill>
                  <a:schemeClr val="tx1">
                    <a:lumMod val="50000"/>
                    <a:lumOff val="50000"/>
                  </a:schemeClr>
                </a:solidFill>
                <a:latin typeface="+mn-lt"/>
              </a:rPr>
              <a:t>Plan </a:t>
            </a:r>
            <a:r>
              <a:rPr lang="en-US" sz="3600" b="1" dirty="0">
                <a:solidFill>
                  <a:schemeClr val="tx1">
                    <a:lumMod val="50000"/>
                    <a:lumOff val="50000"/>
                  </a:schemeClr>
                </a:solidFill>
                <a:latin typeface="+mn-lt"/>
              </a:rPr>
              <a:t>ahead</a:t>
            </a:r>
            <a:r>
              <a:rPr lang="en-US" sz="4000" dirty="0">
                <a:solidFill>
                  <a:schemeClr val="tx1">
                    <a:lumMod val="50000"/>
                    <a:lumOff val="50000"/>
                  </a:schemeClr>
                </a:solidFill>
                <a:latin typeface="+mn-lt"/>
              </a:rPr>
              <a:t> </a:t>
            </a:r>
          </a:p>
        </p:txBody>
      </p:sp>
      <p:sp>
        <p:nvSpPr>
          <p:cNvPr id="13315" name="Rectangle 3"/>
          <p:cNvSpPr>
            <a:spLocks noGrp="1" noChangeArrowheads="1"/>
          </p:cNvSpPr>
          <p:nvPr>
            <p:ph type="body" sz="half" idx="1"/>
          </p:nvPr>
        </p:nvSpPr>
        <p:spPr>
          <a:xfrm>
            <a:off x="457200" y="1752600"/>
            <a:ext cx="4038600" cy="2209800"/>
          </a:xfrm>
        </p:spPr>
        <p:txBody>
          <a:bodyPr/>
          <a:lstStyle/>
          <a:p>
            <a:pPr>
              <a:lnSpc>
                <a:spcPct val="80000"/>
              </a:lnSpc>
            </a:pPr>
            <a:r>
              <a:rPr lang="en-US" sz="2400" dirty="0"/>
              <a:t>Decide how you're going to handle financial obligations (e.g. phone bill, groceries) ahead of time so there won't be any misunderstandings when it's time to pay. </a:t>
            </a:r>
          </a:p>
        </p:txBody>
      </p:sp>
      <p:sp>
        <p:nvSpPr>
          <p:cNvPr id="13316" name="Rectangle 4"/>
          <p:cNvSpPr>
            <a:spLocks noGrp="1" noChangeArrowheads="1"/>
          </p:cNvSpPr>
          <p:nvPr>
            <p:ph type="body" sz="half" idx="2"/>
          </p:nvPr>
        </p:nvSpPr>
        <p:spPr>
          <a:xfrm>
            <a:off x="4648200" y="1828800"/>
            <a:ext cx="4038600" cy="2849563"/>
          </a:xfrm>
        </p:spPr>
        <p:txBody>
          <a:bodyPr/>
          <a:lstStyle/>
          <a:p>
            <a:pPr>
              <a:lnSpc>
                <a:spcPct val="80000"/>
              </a:lnSpc>
            </a:pPr>
            <a:r>
              <a:rPr lang="en-US" sz="2400" dirty="0"/>
              <a:t>You should also discuss whether borrowing or using each other's property (e.g. stereo, clothes, toiletries, etc.) is cool. Establishing boundaries is fine as long as both roommates are aware of them. </a:t>
            </a:r>
          </a:p>
          <a:p>
            <a:pPr>
              <a:lnSpc>
                <a:spcPct val="80000"/>
              </a:lnSpc>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457200" y="685800"/>
            <a:ext cx="8229600" cy="1143000"/>
          </a:xfrm>
        </p:spPr>
        <p:txBody>
          <a:bodyPr>
            <a:normAutofit/>
          </a:bodyPr>
          <a:lstStyle/>
          <a:p>
            <a:pPr algn="l"/>
            <a:r>
              <a:rPr lang="en-US" sz="4000" b="1" dirty="0" smtClean="0">
                <a:solidFill>
                  <a:schemeClr val="tx1">
                    <a:lumMod val="50000"/>
                    <a:lumOff val="50000"/>
                  </a:schemeClr>
                </a:solidFill>
                <a:latin typeface="+mn-lt"/>
              </a:rPr>
              <a:t>Rule </a:t>
            </a:r>
            <a:r>
              <a:rPr lang="en-US" sz="4000" b="1" dirty="0">
                <a:solidFill>
                  <a:schemeClr val="tx1">
                    <a:lumMod val="50000"/>
                    <a:lumOff val="50000"/>
                  </a:schemeClr>
                </a:solidFill>
                <a:latin typeface="+mn-lt"/>
              </a:rPr>
              <a:t># 5: </a:t>
            </a:r>
            <a:r>
              <a:rPr lang="en-US" sz="3600" b="1" dirty="0">
                <a:solidFill>
                  <a:schemeClr val="tx1">
                    <a:lumMod val="50000"/>
                    <a:lumOff val="50000"/>
                  </a:schemeClr>
                </a:solidFill>
                <a:latin typeface="+mn-lt"/>
              </a:rPr>
              <a:t>Establish company policy</a:t>
            </a:r>
            <a:r>
              <a:rPr lang="en-US" sz="4000" dirty="0">
                <a:solidFill>
                  <a:schemeClr val="tx1">
                    <a:lumMod val="50000"/>
                    <a:lumOff val="50000"/>
                  </a:schemeClr>
                </a:solidFill>
                <a:latin typeface="+mn-lt"/>
              </a:rPr>
              <a:t> </a:t>
            </a:r>
          </a:p>
        </p:txBody>
      </p:sp>
      <p:sp>
        <p:nvSpPr>
          <p:cNvPr id="15375" name="Rectangle 15"/>
          <p:cNvSpPr>
            <a:spLocks noGrp="1" noChangeArrowheads="1"/>
          </p:cNvSpPr>
          <p:nvPr>
            <p:ph type="body" idx="1"/>
          </p:nvPr>
        </p:nvSpPr>
        <p:spPr>
          <a:xfrm>
            <a:off x="609600" y="2133600"/>
            <a:ext cx="5867400" cy="3535363"/>
          </a:xfrm>
          <a:noFill/>
          <a:ln/>
        </p:spPr>
        <p:txBody>
          <a:bodyPr/>
          <a:lstStyle/>
          <a:p>
            <a:r>
              <a:rPr lang="en-US" sz="2000" dirty="0"/>
              <a:t>    </a:t>
            </a:r>
            <a:r>
              <a:rPr lang="en-US" sz="2000" b="1" dirty="0"/>
              <a:t>Decide whether it's acceptable to bring a boyfriend/girlfriend back to the room. Figure out how the roommate entertaining a guest will let the other roommate know when he/she has company.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lgn="l"/>
            <a:r>
              <a:rPr lang="en-US" sz="4000" b="1" dirty="0" smtClean="0">
                <a:solidFill>
                  <a:schemeClr val="tx1">
                    <a:lumMod val="50000"/>
                    <a:lumOff val="50000"/>
                  </a:schemeClr>
                </a:solidFill>
                <a:latin typeface="+mn-lt"/>
              </a:rPr>
              <a:t>Rule </a:t>
            </a:r>
            <a:r>
              <a:rPr lang="en-US" sz="4000" b="1" dirty="0">
                <a:solidFill>
                  <a:schemeClr val="tx1">
                    <a:lumMod val="50000"/>
                    <a:lumOff val="50000"/>
                  </a:schemeClr>
                </a:solidFill>
                <a:latin typeface="+mn-lt"/>
              </a:rPr>
              <a:t># 6: </a:t>
            </a:r>
            <a:br>
              <a:rPr lang="en-US" sz="4000" b="1" dirty="0">
                <a:solidFill>
                  <a:schemeClr val="tx1">
                    <a:lumMod val="50000"/>
                    <a:lumOff val="50000"/>
                  </a:schemeClr>
                </a:solidFill>
                <a:latin typeface="+mn-lt"/>
              </a:rPr>
            </a:br>
            <a:r>
              <a:rPr lang="en-US" sz="3600" b="1" dirty="0">
                <a:solidFill>
                  <a:schemeClr val="tx1">
                    <a:lumMod val="50000"/>
                    <a:lumOff val="50000"/>
                  </a:schemeClr>
                </a:solidFill>
                <a:latin typeface="+mn-lt"/>
              </a:rPr>
              <a:t>Do unto others...</a:t>
            </a:r>
            <a:r>
              <a:rPr lang="en-US" sz="4000" dirty="0">
                <a:solidFill>
                  <a:schemeClr val="tx1">
                    <a:lumMod val="50000"/>
                    <a:lumOff val="50000"/>
                  </a:schemeClr>
                </a:solidFill>
                <a:latin typeface="+mn-lt"/>
              </a:rPr>
              <a:t> </a:t>
            </a:r>
          </a:p>
        </p:txBody>
      </p:sp>
      <p:sp>
        <p:nvSpPr>
          <p:cNvPr id="19459" name="Rectangle 3"/>
          <p:cNvSpPr>
            <a:spLocks noGrp="1" noChangeArrowheads="1"/>
          </p:cNvSpPr>
          <p:nvPr>
            <p:ph type="body" idx="1"/>
          </p:nvPr>
        </p:nvSpPr>
        <p:spPr>
          <a:xfrm>
            <a:off x="228600" y="1524000"/>
            <a:ext cx="8458200" cy="2362200"/>
          </a:xfrm>
        </p:spPr>
        <p:txBody>
          <a:bodyPr/>
          <a:lstStyle/>
          <a:p>
            <a:pPr>
              <a:buFontTx/>
              <a:buNone/>
            </a:pPr>
            <a:r>
              <a:rPr lang="en-US" dirty="0"/>
              <a:t>   Whether you like your roommate or not, treat him with the consideration that you'd like to be treated with. Set an example and with any luck your roommate will catch 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l"/>
            <a:r>
              <a:rPr lang="en-US" sz="4000" b="1" dirty="0" smtClean="0">
                <a:solidFill>
                  <a:schemeClr val="tx1">
                    <a:lumMod val="50000"/>
                    <a:lumOff val="50000"/>
                  </a:schemeClr>
                </a:solidFill>
                <a:latin typeface="+mn-lt"/>
              </a:rPr>
              <a:t>Rule </a:t>
            </a:r>
            <a:r>
              <a:rPr lang="en-US" sz="4000" b="1" dirty="0">
                <a:solidFill>
                  <a:schemeClr val="tx1">
                    <a:lumMod val="50000"/>
                    <a:lumOff val="50000"/>
                  </a:schemeClr>
                </a:solidFill>
                <a:latin typeface="+mn-lt"/>
              </a:rPr>
              <a:t># 7: </a:t>
            </a:r>
            <a:r>
              <a:rPr lang="en-US" sz="3600" b="1" dirty="0" smtClean="0">
                <a:solidFill>
                  <a:schemeClr val="tx1">
                    <a:lumMod val="50000"/>
                    <a:lumOff val="50000"/>
                  </a:schemeClr>
                </a:solidFill>
                <a:latin typeface="+mn-lt"/>
              </a:rPr>
              <a:t>Give </a:t>
            </a:r>
            <a:r>
              <a:rPr lang="en-US" sz="3600" b="1" dirty="0">
                <a:solidFill>
                  <a:schemeClr val="tx1">
                    <a:lumMod val="50000"/>
                    <a:lumOff val="50000"/>
                  </a:schemeClr>
                </a:solidFill>
                <a:latin typeface="+mn-lt"/>
              </a:rPr>
              <a:t>a little.</a:t>
            </a:r>
            <a:r>
              <a:rPr lang="en-US" sz="4000" dirty="0">
                <a:solidFill>
                  <a:schemeClr val="tx1">
                    <a:lumMod val="50000"/>
                    <a:lumOff val="50000"/>
                  </a:schemeClr>
                </a:solidFill>
                <a:latin typeface="+mn-lt"/>
              </a:rPr>
              <a:t> </a:t>
            </a:r>
          </a:p>
        </p:txBody>
      </p:sp>
      <p:sp>
        <p:nvSpPr>
          <p:cNvPr id="20483" name="Rectangle 3"/>
          <p:cNvSpPr>
            <a:spLocks noGrp="1" noChangeArrowheads="1"/>
          </p:cNvSpPr>
          <p:nvPr>
            <p:ph type="body" sz="half" idx="1"/>
          </p:nvPr>
        </p:nvSpPr>
        <p:spPr>
          <a:xfrm>
            <a:off x="457200" y="4114800"/>
            <a:ext cx="7620000" cy="2362200"/>
          </a:xfrm>
        </p:spPr>
        <p:txBody>
          <a:bodyPr/>
          <a:lstStyle/>
          <a:p>
            <a:pPr algn="ctr">
              <a:buFontTx/>
              <a:buNone/>
            </a:pPr>
            <a:r>
              <a:rPr lang="en-US" sz="2400" dirty="0">
                <a:latin typeface="Franklin Gothic Demi" pitchFamily="34" charset="0"/>
              </a:rPr>
              <a:t>    You don't have to subvert your personality to get along with another person, but be prepared to compromise. </a:t>
            </a:r>
          </a:p>
        </p:txBody>
      </p:sp>
      <p:sp>
        <p:nvSpPr>
          <p:cNvPr id="20484" name="Rectangle 4"/>
          <p:cNvSpPr>
            <a:spLocks noGrp="1" noChangeArrowheads="1"/>
          </p:cNvSpPr>
          <p:nvPr>
            <p:ph type="body" sz="half" idx="2"/>
          </p:nvPr>
        </p:nvSpPr>
        <p:spPr>
          <a:xfrm>
            <a:off x="762000" y="1828800"/>
            <a:ext cx="7620000" cy="2011363"/>
          </a:xfrm>
        </p:spPr>
        <p:txBody>
          <a:bodyPr/>
          <a:lstStyle/>
          <a:p>
            <a:r>
              <a:rPr lang="en-US" sz="2400" dirty="0"/>
              <a:t>If you're naturally a slob, you should learn to be neat to the extent that you don't encroach on your roommate's space. </a:t>
            </a:r>
          </a:p>
          <a:p>
            <a:r>
              <a:rPr lang="en-US" sz="2400" dirty="0"/>
              <a:t>If you're a neat freak, remember that your roommate may not be as offended by mess as you are. </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6553200" cy="1143000"/>
          </a:xfrm>
        </p:spPr>
        <p:txBody>
          <a:bodyPr>
            <a:normAutofit/>
          </a:bodyPr>
          <a:lstStyle/>
          <a:p>
            <a:pPr algn="l"/>
            <a:r>
              <a:rPr lang="en-US" sz="4000" b="1" dirty="0" smtClean="0">
                <a:solidFill>
                  <a:schemeClr val="tx1">
                    <a:lumMod val="50000"/>
                    <a:lumOff val="50000"/>
                  </a:schemeClr>
                </a:solidFill>
                <a:latin typeface="+mn-lt"/>
              </a:rPr>
              <a:t>Rule </a:t>
            </a:r>
            <a:r>
              <a:rPr lang="en-US" sz="4000" b="1" dirty="0">
                <a:solidFill>
                  <a:schemeClr val="tx1">
                    <a:lumMod val="50000"/>
                    <a:lumOff val="50000"/>
                  </a:schemeClr>
                </a:solidFill>
                <a:latin typeface="+mn-lt"/>
              </a:rPr>
              <a:t># 8: </a:t>
            </a:r>
            <a:r>
              <a:rPr lang="en-US" sz="3600" b="1" dirty="0">
                <a:solidFill>
                  <a:schemeClr val="tx1">
                    <a:lumMod val="50000"/>
                    <a:lumOff val="50000"/>
                  </a:schemeClr>
                </a:solidFill>
                <a:latin typeface="+mn-lt"/>
              </a:rPr>
              <a:t>Don't Stress</a:t>
            </a:r>
            <a:r>
              <a:rPr lang="en-US" sz="4000" dirty="0">
                <a:solidFill>
                  <a:schemeClr val="tx1">
                    <a:lumMod val="50000"/>
                    <a:lumOff val="50000"/>
                  </a:schemeClr>
                </a:solidFill>
                <a:latin typeface="+mn-lt"/>
              </a:rPr>
              <a:t> </a:t>
            </a:r>
          </a:p>
        </p:txBody>
      </p:sp>
      <p:sp>
        <p:nvSpPr>
          <p:cNvPr id="22531" name="Rectangle 3"/>
          <p:cNvSpPr>
            <a:spLocks noGrp="1" noChangeArrowheads="1"/>
          </p:cNvSpPr>
          <p:nvPr>
            <p:ph type="body" idx="1"/>
          </p:nvPr>
        </p:nvSpPr>
        <p:spPr>
          <a:xfrm>
            <a:off x="304800" y="1676400"/>
            <a:ext cx="8229600" cy="3810000"/>
          </a:xfrm>
        </p:spPr>
        <p:txBody>
          <a:bodyPr/>
          <a:lstStyle/>
          <a:p>
            <a:pPr algn="ctr">
              <a:lnSpc>
                <a:spcPct val="80000"/>
              </a:lnSpc>
              <a:buFontTx/>
              <a:buNone/>
            </a:pPr>
            <a:endParaRPr lang="en-US" sz="2400" dirty="0"/>
          </a:p>
          <a:p>
            <a:pPr>
              <a:lnSpc>
                <a:spcPct val="80000"/>
              </a:lnSpc>
              <a:buFontTx/>
              <a:buNone/>
            </a:pPr>
            <a:endParaRPr lang="en-US" sz="2400" dirty="0"/>
          </a:p>
          <a:p>
            <a:pPr>
              <a:lnSpc>
                <a:spcPct val="80000"/>
              </a:lnSpc>
            </a:pPr>
            <a:r>
              <a:rPr lang="en-US" sz="2400" dirty="0"/>
              <a:t>     Most roommates naturally figure out how to get along even if they don't become best friends. In the unlikely event that you find yourself in a living situation that's unbearable, you should meet with your RA to discuss a new way to approach your roommate or other options.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1143000"/>
          </a:xfrm>
        </p:spPr>
        <p:txBody>
          <a:bodyPr/>
          <a:lstStyle/>
          <a:p>
            <a:pPr eaLnBrk="1" hangingPunct="1"/>
            <a:r>
              <a:rPr lang="en-US" smtClean="0"/>
              <a:t>Ways to resolve arguments</a:t>
            </a:r>
          </a:p>
        </p:txBody>
      </p:sp>
      <p:sp>
        <p:nvSpPr>
          <p:cNvPr id="3" name="Content Placeholder 2"/>
          <p:cNvSpPr>
            <a:spLocks noGrp="1"/>
          </p:cNvSpPr>
          <p:nvPr>
            <p:ph sz="quarter" idx="1"/>
          </p:nvPr>
        </p:nvSpPr>
        <p:spPr>
          <a:xfrm>
            <a:off x="228600" y="1371600"/>
            <a:ext cx="8229600" cy="4267200"/>
          </a:xfrm>
        </p:spPr>
        <p:txBody>
          <a:bodyPr/>
          <a:lstStyle/>
          <a:p>
            <a:pPr marL="457200" indent="-457200" eaLnBrk="1" hangingPunct="1">
              <a:buFont typeface="+mj-lt"/>
              <a:buAutoNum type="arabicPeriod"/>
              <a:defRPr/>
            </a:pPr>
            <a:r>
              <a:rPr lang="en-US" sz="3000" dirty="0" smtClean="0"/>
              <a:t>Talk it out</a:t>
            </a:r>
          </a:p>
          <a:p>
            <a:pPr marL="457200" indent="-457200" eaLnBrk="1" hangingPunct="1">
              <a:buFont typeface="+mj-lt"/>
              <a:buAutoNum type="arabicPeriod"/>
              <a:defRPr/>
            </a:pPr>
            <a:r>
              <a:rPr lang="en-US" sz="3000" dirty="0" smtClean="0"/>
              <a:t>Don’t bring out a laundry list</a:t>
            </a:r>
          </a:p>
          <a:p>
            <a:pPr marL="457200" indent="-457200" eaLnBrk="1" hangingPunct="1">
              <a:buFont typeface="+mj-lt"/>
              <a:buAutoNum type="arabicPeriod"/>
              <a:defRPr/>
            </a:pPr>
            <a:r>
              <a:rPr lang="en-US" sz="3000" dirty="0" smtClean="0"/>
              <a:t>Review ground rules again and make necessary changes. Hang it in a common area for review </a:t>
            </a:r>
          </a:p>
          <a:p>
            <a:pPr marL="457200" indent="-457200" eaLnBrk="1" hangingPunct="1">
              <a:buFont typeface="+mj-lt"/>
              <a:buAutoNum type="arabicPeriod"/>
              <a:defRPr/>
            </a:pPr>
            <a:r>
              <a:rPr lang="en-US" sz="3000" dirty="0" smtClean="0"/>
              <a:t>Find alternatives or options that work for everyone</a:t>
            </a:r>
          </a:p>
          <a:p>
            <a:pPr marL="457200" indent="-457200" eaLnBrk="1" hangingPunct="1">
              <a:buFont typeface="+mj-lt"/>
              <a:buAutoNum type="arabicPeriod"/>
              <a:defRPr/>
            </a:pPr>
            <a:r>
              <a:rPr lang="en-US" sz="3000" dirty="0" smtClean="0"/>
              <a:t>Set up a meeting with your RA to help</a:t>
            </a:r>
          </a:p>
          <a:p>
            <a:pPr eaLnBrk="1" hangingPunct="1">
              <a:defRPr/>
            </a:pP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457200"/>
            <a:ext cx="8229600" cy="1143000"/>
          </a:xfrm>
        </p:spPr>
        <p:txBody>
          <a:bodyPr>
            <a:normAutofit fontScale="90000"/>
          </a:bodyPr>
          <a:lstStyle/>
          <a:p>
            <a:pPr eaLnBrk="1" hangingPunct="1"/>
            <a:r>
              <a:rPr lang="en-US" dirty="0" smtClean="0"/>
              <a:t>Food for Thought! How far can conflicts escalate? Is it worth it?</a:t>
            </a:r>
          </a:p>
        </p:txBody>
      </p:sp>
      <p:sp>
        <p:nvSpPr>
          <p:cNvPr id="3" name="Content Placeholder 2"/>
          <p:cNvSpPr>
            <a:spLocks noGrp="1"/>
          </p:cNvSpPr>
          <p:nvPr>
            <p:ph sz="quarter" idx="1"/>
          </p:nvPr>
        </p:nvSpPr>
        <p:spPr>
          <a:xfrm>
            <a:off x="381000" y="1219200"/>
            <a:ext cx="8229600" cy="4267200"/>
          </a:xfrm>
        </p:spPr>
        <p:txBody>
          <a:bodyPr>
            <a:normAutofit/>
          </a:bodyPr>
          <a:lstStyle/>
          <a:p>
            <a:pPr eaLnBrk="1" hangingPunct="1">
              <a:defRPr/>
            </a:pPr>
            <a:endParaRPr lang="en-US" dirty="0" smtClean="0"/>
          </a:p>
          <a:p>
            <a:pPr eaLnBrk="1" hangingPunct="1">
              <a:defRPr/>
            </a:pPr>
            <a:endParaRPr lang="en-US" dirty="0"/>
          </a:p>
          <a:p>
            <a:pPr marL="0" indent="0" eaLnBrk="1" hangingPunct="1">
              <a:buFont typeface="Arial" charset="0"/>
              <a:buNone/>
              <a:defRPr/>
            </a:pPr>
            <a:r>
              <a:rPr lang="en-US" dirty="0" smtClean="0"/>
              <a:t>Maryland </a:t>
            </a:r>
            <a:r>
              <a:rPr lang="en-US" dirty="0"/>
              <a:t>police charged a college student </a:t>
            </a:r>
            <a:r>
              <a:rPr lang="en-US" dirty="0" smtClean="0"/>
              <a:t>recently </a:t>
            </a:r>
            <a:r>
              <a:rPr lang="en-US" dirty="0"/>
              <a:t>in the stabbing death of her roommate </a:t>
            </a:r>
            <a:r>
              <a:rPr lang="en-US" dirty="0" smtClean="0"/>
              <a:t>over an IPod.</a:t>
            </a:r>
            <a:endParaRPr lang="en-US" dirty="0" smtClean="0">
              <a:hlinkClick r:id="rId3"/>
            </a:endParaRPr>
          </a:p>
          <a:p>
            <a:pPr eaLnBrk="1" hangingPunct="1">
              <a:defRPr/>
            </a:pP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sz="quarter" idx="1"/>
          </p:nvPr>
        </p:nvSpPr>
        <p:spPr>
          <a:xfrm>
            <a:off x="304800" y="457200"/>
            <a:ext cx="8229600" cy="5105400"/>
          </a:xfrm>
        </p:spPr>
        <p:txBody>
          <a:bodyPr>
            <a:normAutofit/>
          </a:bodyPr>
          <a:lstStyle/>
          <a:p>
            <a:pPr eaLnBrk="1" hangingPunct="1">
              <a:buFont typeface="Arial" charset="0"/>
              <a:buNone/>
            </a:pPr>
            <a:r>
              <a:rPr lang="en-US" dirty="0" smtClean="0"/>
              <a:t>Living in a dorm can be one of the greatest experiences during </a:t>
            </a:r>
            <a:r>
              <a:rPr lang="en-US" dirty="0" smtClean="0"/>
              <a:t>your college </a:t>
            </a:r>
            <a:r>
              <a:rPr lang="en-US" dirty="0" smtClean="0"/>
              <a:t>career or one of the WORST! During this workshop, you’ll learn tips to </a:t>
            </a:r>
            <a:r>
              <a:rPr lang="en-US" dirty="0" smtClean="0"/>
              <a:t>improving </a:t>
            </a:r>
            <a:r>
              <a:rPr lang="en-US" dirty="0" smtClean="0"/>
              <a:t>communication with your roommates to create a </a:t>
            </a:r>
            <a:r>
              <a:rPr lang="en-US" dirty="0" smtClean="0"/>
              <a:t>comfortable living </a:t>
            </a:r>
            <a:r>
              <a:rPr lang="en-US" dirty="0" smtClean="0"/>
              <a:t>environment. </a:t>
            </a:r>
          </a:p>
          <a:p>
            <a:pPr algn="ctr" eaLnBrk="1" hangingPunct="1">
              <a:buFont typeface="Arial" charset="0"/>
              <a:buNone/>
            </a:pPr>
            <a:endParaRPr lang="en-US" dirty="0" smtClean="0"/>
          </a:p>
          <a:p>
            <a:pPr eaLnBrk="1" hangingPunct="1">
              <a:buFont typeface="Arial" charset="0"/>
              <a:buNone/>
            </a:pPr>
            <a:r>
              <a:rPr lang="en-US" dirty="0" smtClean="0"/>
              <a:t>This workshop will give you tips on the following:</a:t>
            </a:r>
          </a:p>
          <a:p>
            <a:pPr eaLnBrk="1" hangingPunct="1"/>
            <a:r>
              <a:rPr lang="en-US" dirty="0" smtClean="0"/>
              <a:t>How to make a Roommate Contract</a:t>
            </a:r>
          </a:p>
          <a:p>
            <a:pPr eaLnBrk="1" hangingPunct="1"/>
            <a:r>
              <a:rPr lang="en-US" dirty="0" smtClean="0"/>
              <a:t>How to mediate Roommate Conflicts</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04800"/>
            <a:ext cx="8229600" cy="1143000"/>
          </a:xfrm>
        </p:spPr>
        <p:txBody>
          <a:bodyPr/>
          <a:lstStyle/>
          <a:p>
            <a:pPr eaLnBrk="1" hangingPunct="1"/>
            <a:r>
              <a:rPr lang="en-US" sz="2000" smtClean="0">
                <a:latin typeface="Arial Black" pitchFamily="34" charset="0"/>
              </a:rPr>
              <a:t>ROOMMATE CONTRACTS</a:t>
            </a:r>
          </a:p>
        </p:txBody>
      </p:sp>
      <p:sp>
        <p:nvSpPr>
          <p:cNvPr id="6147" name="Content Placeholder 2"/>
          <p:cNvSpPr>
            <a:spLocks noGrp="1"/>
          </p:cNvSpPr>
          <p:nvPr>
            <p:ph sz="quarter" idx="1"/>
          </p:nvPr>
        </p:nvSpPr>
        <p:spPr>
          <a:xfrm>
            <a:off x="533400" y="838200"/>
            <a:ext cx="8305800" cy="5257800"/>
          </a:xfrm>
        </p:spPr>
        <p:txBody>
          <a:bodyPr>
            <a:normAutofit fontScale="70000" lnSpcReduction="20000"/>
          </a:bodyPr>
          <a:lstStyle/>
          <a:p>
            <a:r>
              <a:rPr lang="en-US" sz="3200" dirty="0" smtClean="0"/>
              <a:t>One of the smartest things new roommates can do to minimize conflict is to </a:t>
            </a:r>
          </a:p>
          <a:p>
            <a:pPr eaLnBrk="1" hangingPunct="1">
              <a:buFont typeface="Arial" charset="0"/>
              <a:buNone/>
            </a:pPr>
            <a:r>
              <a:rPr lang="en-US" sz="3200" dirty="0" smtClean="0"/>
              <a:t>write a roommate contract. </a:t>
            </a:r>
            <a:endParaRPr lang="en-US" sz="3200" dirty="0" smtClean="0"/>
          </a:p>
          <a:p>
            <a:pPr lvl="1"/>
            <a:r>
              <a:rPr lang="en-US" sz="3200" dirty="0" smtClean="0"/>
              <a:t>This </a:t>
            </a:r>
            <a:r>
              <a:rPr lang="en-US" sz="3200" dirty="0" smtClean="0"/>
              <a:t>allows each roommate to articulate their e</a:t>
            </a:r>
            <a:r>
              <a:rPr lang="en-US" sz="3200" dirty="0" smtClean="0"/>
              <a:t>xpectations </a:t>
            </a:r>
            <a:r>
              <a:rPr lang="en-US" sz="3200" dirty="0" smtClean="0"/>
              <a:t>of each other and to negotiate points that might lead to </a:t>
            </a:r>
            <a:r>
              <a:rPr lang="en-US" sz="3200" dirty="0" smtClean="0"/>
              <a:t>problems</a:t>
            </a:r>
            <a:r>
              <a:rPr lang="en-US" sz="3200" dirty="0" smtClean="0"/>
              <a:t>.  </a:t>
            </a:r>
            <a:endParaRPr lang="en-US" sz="3200" dirty="0" smtClean="0"/>
          </a:p>
          <a:p>
            <a:pPr lvl="1"/>
            <a:r>
              <a:rPr lang="en-US" sz="3200" dirty="0" smtClean="0"/>
              <a:t>All </a:t>
            </a:r>
            <a:r>
              <a:rPr lang="en-US" sz="3200" dirty="0" smtClean="0"/>
              <a:t>roommates should schedule a time AT THE BEGINNING </a:t>
            </a:r>
            <a:r>
              <a:rPr lang="en-US" sz="3200" dirty="0" smtClean="0"/>
              <a:t>OF THE SEMESTER </a:t>
            </a:r>
            <a:r>
              <a:rPr lang="en-US" sz="3200" dirty="0" smtClean="0"/>
              <a:t>to sit down, discuss the components of the contract, and sign it. </a:t>
            </a:r>
          </a:p>
          <a:p>
            <a:pPr eaLnBrk="1" hangingPunct="1">
              <a:buFont typeface="Arial" charset="0"/>
              <a:buNone/>
            </a:pPr>
            <a:endParaRPr lang="en-US" sz="3200" dirty="0" smtClean="0"/>
          </a:p>
          <a:p>
            <a:pPr eaLnBrk="1" hangingPunct="1">
              <a:buFont typeface="Arial" charset="0"/>
              <a:buNone/>
            </a:pPr>
            <a:r>
              <a:rPr lang="en-US" sz="3200" b="1" dirty="0" smtClean="0"/>
              <a:t>Below </a:t>
            </a:r>
            <a:r>
              <a:rPr lang="en-US" sz="3200" b="1" dirty="0" smtClean="0"/>
              <a:t>are a few components that you should remember in your contracts</a:t>
            </a:r>
            <a:r>
              <a:rPr lang="en-US" sz="3200" dirty="0" smtClean="0"/>
              <a:t>:</a:t>
            </a:r>
          </a:p>
          <a:p>
            <a:pPr eaLnBrk="1" hangingPunct="1"/>
            <a:r>
              <a:rPr lang="en-US" sz="3200" b="1" dirty="0" smtClean="0">
                <a:solidFill>
                  <a:srgbClr val="FF0000"/>
                </a:solidFill>
              </a:rPr>
              <a:t>Noise</a:t>
            </a:r>
          </a:p>
          <a:p>
            <a:pPr eaLnBrk="1" hangingPunct="1"/>
            <a:r>
              <a:rPr lang="en-US" sz="3200" b="1" dirty="0" smtClean="0">
                <a:solidFill>
                  <a:srgbClr val="FF0000"/>
                </a:solidFill>
              </a:rPr>
              <a:t>Cleanliness</a:t>
            </a:r>
          </a:p>
          <a:p>
            <a:pPr eaLnBrk="1" hangingPunct="1"/>
            <a:r>
              <a:rPr lang="en-US" sz="3200" b="1" dirty="0" smtClean="0">
                <a:solidFill>
                  <a:srgbClr val="FF0000"/>
                </a:solidFill>
              </a:rPr>
              <a:t>Visitors</a:t>
            </a:r>
          </a:p>
          <a:p>
            <a:pPr eaLnBrk="1" hangingPunct="1"/>
            <a:r>
              <a:rPr lang="en-US" sz="3200" b="1" dirty="0" smtClean="0">
                <a:solidFill>
                  <a:srgbClr val="FF0000"/>
                </a:solidFill>
              </a:rPr>
              <a:t>“Your” stuff</a:t>
            </a:r>
          </a:p>
          <a:p>
            <a:pPr eaLnBrk="1" hangingPunct="1">
              <a:buFont typeface="Arial" charset="0"/>
              <a:buNone/>
            </a:pPr>
            <a:r>
              <a:rPr lang="en-US" dirty="0" smtClean="0"/>
              <a:t/>
            </a:r>
            <a:br>
              <a:rPr lang="en-US" dirty="0" smtClean="0"/>
            </a:br>
            <a:endParaRPr lang="en-US" dirty="0"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1143000"/>
          </a:xfrm>
        </p:spPr>
        <p:txBody>
          <a:bodyPr/>
          <a:lstStyle/>
          <a:p>
            <a:pPr eaLnBrk="1" hangingPunct="1"/>
            <a:r>
              <a:rPr lang="en-US" smtClean="0"/>
              <a:t>Noise</a:t>
            </a:r>
          </a:p>
        </p:txBody>
      </p:sp>
      <p:sp>
        <p:nvSpPr>
          <p:cNvPr id="7171" name="TextBox 3"/>
          <p:cNvSpPr txBox="1">
            <a:spLocks noChangeArrowheads="1"/>
          </p:cNvSpPr>
          <p:nvPr/>
        </p:nvSpPr>
        <p:spPr bwMode="auto">
          <a:xfrm>
            <a:off x="381000" y="1371600"/>
            <a:ext cx="8610600" cy="3447098"/>
          </a:xfrm>
          <a:prstGeom prst="rect">
            <a:avLst/>
          </a:prstGeom>
          <a:noFill/>
          <a:ln w="9525">
            <a:noFill/>
            <a:miter lim="800000"/>
            <a:headEnd/>
            <a:tailEnd/>
          </a:ln>
        </p:spPr>
        <p:txBody>
          <a:bodyPr wrap="square">
            <a:spAutoFit/>
          </a:bodyPr>
          <a:lstStyle/>
          <a:p>
            <a:r>
              <a:rPr lang="en-US" sz="2000" dirty="0">
                <a:latin typeface="Calibri" pitchFamily="34" charset="0"/>
              </a:rPr>
              <a:t>Having a comfortable and reasonably quiet room is essential to enjoying your living space and getting your studying done. When discussing noise with your roommates think about the following:</a:t>
            </a:r>
          </a:p>
          <a:p>
            <a:pPr>
              <a:buFont typeface="Arial" charset="0"/>
              <a:buChar char="•"/>
            </a:pPr>
            <a:r>
              <a:rPr lang="en-US" sz="2000" b="1" u="sng" dirty="0">
                <a:latin typeface="Calibri" pitchFamily="34" charset="0"/>
              </a:rPr>
              <a:t>Quiet Hours: </a:t>
            </a:r>
            <a:r>
              <a:rPr lang="en-US" sz="2000" dirty="0">
                <a:latin typeface="Calibri" pitchFamily="34" charset="0"/>
              </a:rPr>
              <a:t> Set quiet hours for each day when you know you’ll have time to quietly study. This may mean no music or TV during these hours, but decide this with your roommates. </a:t>
            </a:r>
          </a:p>
          <a:p>
            <a:pPr>
              <a:buFont typeface="Arial" charset="0"/>
              <a:buChar char="•"/>
            </a:pPr>
            <a:r>
              <a:rPr lang="en-US" sz="2000" b="1" u="sng" dirty="0">
                <a:latin typeface="Calibri" pitchFamily="34" charset="0"/>
              </a:rPr>
              <a:t>Bed Times: </a:t>
            </a:r>
            <a:r>
              <a:rPr lang="en-US" sz="2000" dirty="0">
                <a:latin typeface="Calibri" pitchFamily="34" charset="0"/>
              </a:rPr>
              <a:t>Discuss when each roommate has class and when they plan to go to bed. </a:t>
            </a:r>
          </a:p>
          <a:p>
            <a:pPr>
              <a:buFont typeface="Arial" charset="0"/>
              <a:buChar char="•"/>
            </a:pPr>
            <a:r>
              <a:rPr lang="en-US" sz="2000" b="1" u="sng" dirty="0">
                <a:latin typeface="Calibri" pitchFamily="34" charset="0"/>
              </a:rPr>
              <a:t>Music: </a:t>
            </a:r>
            <a:r>
              <a:rPr lang="en-US" sz="2000" dirty="0">
                <a:latin typeface="Calibri" pitchFamily="34" charset="0"/>
              </a:rPr>
              <a:t>Some students like to study while listening to music while others need complete quiet. Discuss headphone usage etc and add this to your contract.</a:t>
            </a:r>
            <a:endParaRPr lang="en-US" sz="2000" b="1" u="sng" dirty="0">
              <a:latin typeface="Calibri" pitchFamily="34" charset="0"/>
            </a:endParaRPr>
          </a:p>
          <a:p>
            <a:pPr>
              <a:buFont typeface="Arial" charset="0"/>
              <a:buChar char="•"/>
            </a:pPr>
            <a:endParaRPr lang="en-US" dirty="0">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229600" cy="1143000"/>
          </a:xfrm>
        </p:spPr>
        <p:txBody>
          <a:bodyPr/>
          <a:lstStyle/>
          <a:p>
            <a:pPr eaLnBrk="1" hangingPunct="1"/>
            <a:r>
              <a:rPr lang="en-US" smtClean="0"/>
              <a:t>Cleanliness</a:t>
            </a:r>
          </a:p>
        </p:txBody>
      </p:sp>
      <p:sp>
        <p:nvSpPr>
          <p:cNvPr id="5" name="TextBox 4"/>
          <p:cNvSpPr txBox="1"/>
          <p:nvPr/>
        </p:nvSpPr>
        <p:spPr>
          <a:xfrm>
            <a:off x="609600" y="1447800"/>
            <a:ext cx="8153400" cy="3477875"/>
          </a:xfrm>
          <a:prstGeom prst="rect">
            <a:avLst/>
          </a:prstGeom>
          <a:noFill/>
        </p:spPr>
        <p:txBody>
          <a:bodyPr wrap="square">
            <a:spAutoFit/>
          </a:bodyPr>
          <a:lstStyle/>
          <a:p>
            <a:pPr fontAlgn="auto">
              <a:spcBef>
                <a:spcPts val="0"/>
              </a:spcBef>
              <a:spcAft>
                <a:spcPts val="0"/>
              </a:spcAft>
              <a:defRPr/>
            </a:pPr>
            <a:r>
              <a:rPr lang="en-US" sz="2000" dirty="0">
                <a:latin typeface="+mn-lt"/>
              </a:rPr>
              <a:t> Not everyone keeps their room the exact same way. Some people are able to live with a little mess, while some need their room to be pristine. Discuss with your roommates how bedrooms, common areas, and bathrooms will be kept clean. </a:t>
            </a:r>
          </a:p>
          <a:p>
            <a:pPr fontAlgn="auto">
              <a:spcBef>
                <a:spcPts val="0"/>
              </a:spcBef>
              <a:spcAft>
                <a:spcPts val="0"/>
              </a:spcAft>
              <a:defRPr/>
            </a:pPr>
            <a:endParaRPr lang="en-US" sz="2000" dirty="0">
              <a:latin typeface="+mn-lt"/>
            </a:endParaRPr>
          </a:p>
          <a:p>
            <a:pPr algn="ctr" fontAlgn="auto">
              <a:spcBef>
                <a:spcPts val="0"/>
              </a:spcBef>
              <a:spcAft>
                <a:spcPts val="0"/>
              </a:spcAft>
              <a:defRPr/>
            </a:pPr>
            <a:r>
              <a:rPr lang="en-US" sz="2000" b="1" dirty="0">
                <a:latin typeface="+mn-lt"/>
              </a:rPr>
              <a:t>Here are some tips:</a:t>
            </a:r>
          </a:p>
          <a:p>
            <a:pPr fontAlgn="auto">
              <a:spcBef>
                <a:spcPts val="0"/>
              </a:spcBef>
              <a:spcAft>
                <a:spcPts val="0"/>
              </a:spcAft>
              <a:defRPr/>
            </a:pPr>
            <a:endParaRPr lang="en-US" sz="2000" dirty="0">
              <a:latin typeface="+mn-lt"/>
            </a:endParaRPr>
          </a:p>
          <a:p>
            <a:pPr marL="342900" indent="-342900" fontAlgn="auto">
              <a:spcBef>
                <a:spcPts val="0"/>
              </a:spcBef>
              <a:spcAft>
                <a:spcPts val="0"/>
              </a:spcAft>
              <a:buFont typeface="Arial" pitchFamily="34" charset="0"/>
              <a:buChar char="•"/>
              <a:defRPr/>
            </a:pPr>
            <a:r>
              <a:rPr lang="en-US" sz="2000" dirty="0">
                <a:latin typeface="+mn-lt"/>
              </a:rPr>
              <a:t>Make a schedule for cleaning and what should be cleaned</a:t>
            </a:r>
          </a:p>
          <a:p>
            <a:pPr fontAlgn="auto">
              <a:spcBef>
                <a:spcPts val="0"/>
              </a:spcBef>
              <a:spcAft>
                <a:spcPts val="0"/>
              </a:spcAft>
              <a:defRPr/>
            </a:pPr>
            <a:endParaRPr lang="en-US" sz="2000" dirty="0">
              <a:latin typeface="+mn-lt"/>
            </a:endParaRPr>
          </a:p>
          <a:p>
            <a:pPr marL="342900" indent="-342900" fontAlgn="auto">
              <a:spcBef>
                <a:spcPts val="0"/>
              </a:spcBef>
              <a:spcAft>
                <a:spcPts val="0"/>
              </a:spcAft>
              <a:buFont typeface="Arial" pitchFamily="34" charset="0"/>
              <a:buChar char="•"/>
              <a:defRPr/>
            </a:pPr>
            <a:r>
              <a:rPr lang="en-US" sz="2000" dirty="0">
                <a:latin typeface="+mn-lt"/>
              </a:rPr>
              <a:t>Figure out what should and shouldn’t be left out in common areas, such as food and personal items</a:t>
            </a:r>
          </a:p>
          <a:p>
            <a:pPr marL="342900" indent="-342900" fontAlgn="auto">
              <a:spcBef>
                <a:spcPts val="0"/>
              </a:spcBef>
              <a:spcAft>
                <a:spcPts val="0"/>
              </a:spcAft>
              <a:buFont typeface="Arial" pitchFamily="34" charset="0"/>
              <a:buChar char="•"/>
              <a:defRPr/>
            </a:pPr>
            <a:endParaRPr lang="en-US" sz="2000" dirty="0">
              <a:latin typeface="+mn-lt"/>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title"/>
          </p:nvPr>
        </p:nvSpPr>
        <p:spPr/>
        <p:txBody>
          <a:bodyPr/>
          <a:lstStyle/>
          <a:p>
            <a:pPr eaLnBrk="1" hangingPunct="1"/>
            <a:r>
              <a:rPr lang="en-US" smtClean="0"/>
              <a:t>Visitors</a:t>
            </a:r>
          </a:p>
        </p:txBody>
      </p:sp>
      <p:sp>
        <p:nvSpPr>
          <p:cNvPr id="7" name="TextBox 6"/>
          <p:cNvSpPr txBox="1"/>
          <p:nvPr/>
        </p:nvSpPr>
        <p:spPr>
          <a:xfrm>
            <a:off x="1066800" y="1447800"/>
            <a:ext cx="7010400" cy="3477875"/>
          </a:xfrm>
          <a:prstGeom prst="rect">
            <a:avLst/>
          </a:prstGeom>
          <a:noFill/>
        </p:spPr>
        <p:txBody>
          <a:bodyPr wrap="square">
            <a:spAutoFit/>
          </a:bodyPr>
          <a:lstStyle/>
          <a:p>
            <a:pPr fontAlgn="auto">
              <a:spcBef>
                <a:spcPts val="0"/>
              </a:spcBef>
              <a:spcAft>
                <a:spcPts val="0"/>
              </a:spcAft>
              <a:defRPr/>
            </a:pPr>
            <a:r>
              <a:rPr lang="en-US" sz="2000" dirty="0">
                <a:latin typeface="+mn-lt"/>
              </a:rPr>
              <a:t>In college, you’ll hopefully meet a lot of new friends. You’ll want to hang out with these friends on campus and in your dorm room. It’s important to speak with your roommates about how to deal with visitors. Below are a few questions to kick start the conversation:</a:t>
            </a:r>
          </a:p>
          <a:p>
            <a:pPr fontAlgn="auto">
              <a:spcBef>
                <a:spcPts val="0"/>
              </a:spcBef>
              <a:spcAft>
                <a:spcPts val="0"/>
              </a:spcAft>
              <a:defRPr/>
            </a:pPr>
            <a:endParaRPr lang="en-US" sz="2000" dirty="0">
              <a:latin typeface="+mn-lt"/>
            </a:endParaRPr>
          </a:p>
          <a:p>
            <a:pPr marL="342900" indent="-342900" fontAlgn="auto">
              <a:spcBef>
                <a:spcPts val="0"/>
              </a:spcBef>
              <a:spcAft>
                <a:spcPts val="0"/>
              </a:spcAft>
              <a:buFont typeface="Arial" pitchFamily="34" charset="0"/>
              <a:buChar char="•"/>
              <a:defRPr/>
            </a:pPr>
            <a:r>
              <a:rPr lang="en-US" sz="2000" dirty="0">
                <a:latin typeface="+mn-lt"/>
              </a:rPr>
              <a:t>How many times a week can you have visitors?</a:t>
            </a:r>
          </a:p>
          <a:p>
            <a:pPr marL="342900" indent="-342900" fontAlgn="auto">
              <a:spcBef>
                <a:spcPts val="0"/>
              </a:spcBef>
              <a:spcAft>
                <a:spcPts val="0"/>
              </a:spcAft>
              <a:buFont typeface="Arial" pitchFamily="34" charset="0"/>
              <a:buChar char="•"/>
              <a:defRPr/>
            </a:pPr>
            <a:r>
              <a:rPr lang="en-US" sz="2000" dirty="0">
                <a:latin typeface="+mn-lt"/>
              </a:rPr>
              <a:t>When can people visit?</a:t>
            </a:r>
          </a:p>
          <a:p>
            <a:pPr marL="342900" indent="-342900" fontAlgn="auto">
              <a:spcBef>
                <a:spcPts val="0"/>
              </a:spcBef>
              <a:spcAft>
                <a:spcPts val="0"/>
              </a:spcAft>
              <a:buFont typeface="Arial" pitchFamily="34" charset="0"/>
              <a:buChar char="•"/>
              <a:defRPr/>
            </a:pPr>
            <a:r>
              <a:rPr lang="en-US" sz="2000" dirty="0">
                <a:latin typeface="+mn-lt"/>
              </a:rPr>
              <a:t>How will roommates be notified about visitors?</a:t>
            </a:r>
          </a:p>
          <a:p>
            <a:pPr marL="342900" indent="-342900" fontAlgn="auto">
              <a:spcBef>
                <a:spcPts val="0"/>
              </a:spcBef>
              <a:spcAft>
                <a:spcPts val="0"/>
              </a:spcAft>
              <a:buFont typeface="Arial" pitchFamily="34" charset="0"/>
              <a:buChar char="•"/>
              <a:defRPr/>
            </a:pPr>
            <a:r>
              <a:rPr lang="en-US" sz="2000" dirty="0">
                <a:latin typeface="+mn-lt"/>
              </a:rPr>
              <a:t>How much time is necessary to notify your roommates of a visitor?</a:t>
            </a:r>
          </a:p>
          <a:p>
            <a:pPr marL="342900" indent="-342900" fontAlgn="auto">
              <a:spcBef>
                <a:spcPts val="0"/>
              </a:spcBef>
              <a:spcAft>
                <a:spcPts val="0"/>
              </a:spcAft>
              <a:buFont typeface="Arial" pitchFamily="34" charset="0"/>
              <a:buChar char="•"/>
              <a:defRPr/>
            </a:pPr>
            <a:r>
              <a:rPr lang="en-US" sz="2000" dirty="0">
                <a:latin typeface="+mn-lt"/>
              </a:rPr>
              <a:t>Are overnight visitors allowed?</a:t>
            </a:r>
          </a:p>
          <a:p>
            <a:pPr marL="342900" indent="-342900" fontAlgn="auto">
              <a:spcBef>
                <a:spcPts val="0"/>
              </a:spcBef>
              <a:spcAft>
                <a:spcPts val="0"/>
              </a:spcAft>
              <a:buFont typeface="Arial" pitchFamily="34" charset="0"/>
              <a:buChar char="•"/>
              <a:defRPr/>
            </a:pPr>
            <a:r>
              <a:rPr lang="en-US" sz="2000" dirty="0">
                <a:latin typeface="+mn-lt"/>
              </a:rPr>
              <a:t>Are visitors of the opposite sex allowed?</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“Your” Stuff</a:t>
            </a:r>
          </a:p>
        </p:txBody>
      </p:sp>
      <p:sp>
        <p:nvSpPr>
          <p:cNvPr id="10243" name="TextBox 2"/>
          <p:cNvSpPr txBox="1">
            <a:spLocks noChangeArrowheads="1"/>
          </p:cNvSpPr>
          <p:nvPr/>
        </p:nvSpPr>
        <p:spPr bwMode="auto">
          <a:xfrm>
            <a:off x="1066800" y="1752600"/>
            <a:ext cx="6781800" cy="3478213"/>
          </a:xfrm>
          <a:prstGeom prst="rect">
            <a:avLst/>
          </a:prstGeom>
          <a:noFill/>
          <a:ln w="9525">
            <a:noFill/>
            <a:miter lim="800000"/>
            <a:headEnd/>
            <a:tailEnd/>
          </a:ln>
        </p:spPr>
        <p:txBody>
          <a:bodyPr>
            <a:spAutoFit/>
          </a:bodyPr>
          <a:lstStyle/>
          <a:p>
            <a:r>
              <a:rPr lang="en-US" sz="2000" dirty="0">
                <a:latin typeface="Calibri" pitchFamily="34" charset="0"/>
              </a:rPr>
              <a:t>This item is </a:t>
            </a:r>
            <a:r>
              <a:rPr lang="en-US" sz="2000" b="1" u="sng" dirty="0">
                <a:latin typeface="Calibri" pitchFamily="34" charset="0"/>
              </a:rPr>
              <a:t>extremely</a:t>
            </a:r>
            <a:r>
              <a:rPr lang="en-US" sz="2000" dirty="0">
                <a:latin typeface="Calibri" pitchFamily="34" charset="0"/>
              </a:rPr>
              <a:t> important for your roommate contract. In the beginning of the semester everyone is polite, but as soon as “your stuff” starts going missing, all gloves come off.  Discuss with your roommates how you will or WON’T be sharing your personal items. </a:t>
            </a:r>
          </a:p>
          <a:p>
            <a:endParaRPr lang="en-US" sz="2000" dirty="0">
              <a:latin typeface="Calibri" pitchFamily="34" charset="0"/>
            </a:endParaRPr>
          </a:p>
          <a:p>
            <a:r>
              <a:rPr lang="en-US" sz="2000" dirty="0">
                <a:latin typeface="Calibri" pitchFamily="34" charset="0"/>
              </a:rPr>
              <a:t>Can you share clothes or shoes with your roommate?</a:t>
            </a:r>
          </a:p>
          <a:p>
            <a:r>
              <a:rPr lang="en-US" sz="2000" dirty="0">
                <a:latin typeface="Calibri" pitchFamily="34" charset="0"/>
              </a:rPr>
              <a:t>If so, should you ask first before you take?</a:t>
            </a:r>
          </a:p>
          <a:p>
            <a:endParaRPr lang="en-US" sz="2000" dirty="0">
              <a:latin typeface="Calibri" pitchFamily="34" charset="0"/>
            </a:endParaRPr>
          </a:p>
          <a:p>
            <a:r>
              <a:rPr lang="en-US" sz="2000" dirty="0">
                <a:latin typeface="Calibri" pitchFamily="34" charset="0"/>
              </a:rPr>
              <a:t>Can you share food with your roommate? If not, how will you make sure to separate your items?</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152400"/>
            <a:ext cx="8229600" cy="1143000"/>
          </a:xfrm>
        </p:spPr>
        <p:txBody>
          <a:bodyPr/>
          <a:lstStyle/>
          <a:p>
            <a:pPr eaLnBrk="1" hangingPunct="1"/>
            <a:r>
              <a:rPr lang="en-US" smtClean="0"/>
              <a:t>In case of conflict….</a:t>
            </a:r>
          </a:p>
        </p:txBody>
      </p:sp>
      <p:sp>
        <p:nvSpPr>
          <p:cNvPr id="3" name="Content Placeholder 2"/>
          <p:cNvSpPr>
            <a:spLocks noGrp="1"/>
          </p:cNvSpPr>
          <p:nvPr>
            <p:ph sz="quarter" idx="1"/>
          </p:nvPr>
        </p:nvSpPr>
        <p:spPr>
          <a:xfrm>
            <a:off x="228600" y="1295400"/>
            <a:ext cx="8229600" cy="5181600"/>
          </a:xfrm>
        </p:spPr>
        <p:txBody>
          <a:bodyPr>
            <a:normAutofit/>
          </a:bodyPr>
          <a:lstStyle/>
          <a:p>
            <a:pPr marL="457200" indent="-457200" eaLnBrk="1" hangingPunct="1">
              <a:buFont typeface="+mj-lt"/>
              <a:buAutoNum type="arabicPeriod"/>
              <a:defRPr/>
            </a:pPr>
            <a:r>
              <a:rPr lang="en-US" dirty="0" smtClean="0"/>
              <a:t>Don’t be passive aggressive – leaving notes around your room will only make problems worse. </a:t>
            </a:r>
          </a:p>
          <a:p>
            <a:pPr marL="457200" indent="-457200" eaLnBrk="1" hangingPunct="1">
              <a:buFont typeface="+mj-lt"/>
              <a:buAutoNum type="arabicPeriod"/>
              <a:defRPr/>
            </a:pPr>
            <a:endParaRPr lang="en-US" dirty="0" smtClean="0"/>
          </a:p>
          <a:p>
            <a:pPr marL="457200" indent="-457200" eaLnBrk="1" hangingPunct="1">
              <a:buFont typeface="+mj-lt"/>
              <a:buAutoNum type="arabicPeriod"/>
              <a:defRPr/>
            </a:pPr>
            <a:r>
              <a:rPr lang="en-US" dirty="0" smtClean="0"/>
              <a:t>Don’t attack your roommate – Set a time to speak with them about an issue when you are not as upset and can make progress</a:t>
            </a:r>
          </a:p>
          <a:p>
            <a:pPr marL="457200" indent="-457200" eaLnBrk="1" hangingPunct="1">
              <a:buFont typeface="+mj-lt"/>
              <a:buAutoNum type="arabicPeriod"/>
              <a:defRPr/>
            </a:pPr>
            <a:endParaRPr lang="en-US" dirty="0" smtClean="0"/>
          </a:p>
          <a:p>
            <a:pPr marL="457200" indent="-457200" eaLnBrk="1" hangingPunct="1">
              <a:buFont typeface="+mj-lt"/>
              <a:buAutoNum type="arabicPeriod"/>
              <a:defRPr/>
            </a:pPr>
            <a:r>
              <a:rPr lang="en-US" dirty="0" smtClean="0"/>
              <a:t>Getting revenge is never the answer– this creates a cycle and a bad living environment</a:t>
            </a:r>
          </a:p>
          <a:p>
            <a:pPr marL="457200" indent="-457200" eaLnBrk="1" hangingPunct="1">
              <a:buFont typeface="+mj-lt"/>
              <a:buAutoNum type="arabicPeriod"/>
              <a:defRPr/>
            </a:pPr>
            <a:endParaRPr lang="en-US" dirty="0" smtClean="0"/>
          </a:p>
          <a:p>
            <a:pPr eaLnBrk="1" hangingPunct="1">
              <a:defRPr/>
            </a:pP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09600"/>
            <a:ext cx="8229600" cy="1143000"/>
          </a:xfrm>
        </p:spPr>
        <p:txBody>
          <a:bodyPr>
            <a:normAutofit fontScale="90000"/>
          </a:bodyPr>
          <a:lstStyle/>
          <a:p>
            <a:pPr algn="l"/>
            <a:r>
              <a:rPr lang="en-US" b="1" dirty="0" smtClean="0">
                <a:solidFill>
                  <a:schemeClr val="tx1">
                    <a:lumMod val="50000"/>
                    <a:lumOff val="50000"/>
                  </a:schemeClr>
                </a:solidFill>
                <a:latin typeface="+mn-lt"/>
              </a:rPr>
              <a:t>Rule #1: </a:t>
            </a:r>
            <a:r>
              <a:rPr lang="en-US" sz="3600" b="1" dirty="0" smtClean="0">
                <a:solidFill>
                  <a:schemeClr val="tx1">
                    <a:lumMod val="50000"/>
                    <a:lumOff val="50000"/>
                  </a:schemeClr>
                </a:solidFill>
                <a:latin typeface="+mn-lt"/>
              </a:rPr>
              <a:t>Be </a:t>
            </a:r>
            <a:r>
              <a:rPr lang="en-US" sz="3600" b="1" dirty="0">
                <a:solidFill>
                  <a:schemeClr val="tx1">
                    <a:lumMod val="50000"/>
                    <a:lumOff val="50000"/>
                  </a:schemeClr>
                </a:solidFill>
                <a:latin typeface="+mn-lt"/>
              </a:rPr>
              <a:t>true to Yourself and Your Roommate</a:t>
            </a:r>
          </a:p>
        </p:txBody>
      </p:sp>
      <p:sp>
        <p:nvSpPr>
          <p:cNvPr id="9219" name="Rectangle 3"/>
          <p:cNvSpPr>
            <a:spLocks noGrp="1" noChangeArrowheads="1"/>
          </p:cNvSpPr>
          <p:nvPr>
            <p:ph type="body" idx="1"/>
          </p:nvPr>
        </p:nvSpPr>
        <p:spPr>
          <a:xfrm>
            <a:off x="0" y="1600200"/>
            <a:ext cx="8686800" cy="4953000"/>
          </a:xfrm>
        </p:spPr>
        <p:txBody>
          <a:bodyPr/>
          <a:lstStyle/>
          <a:p>
            <a:pPr algn="ctr">
              <a:buFontTx/>
              <a:buNone/>
            </a:pPr>
            <a:endParaRPr lang="en-US" dirty="0"/>
          </a:p>
          <a:p>
            <a:pPr>
              <a:buFontTx/>
              <a:buNone/>
            </a:pPr>
            <a:r>
              <a:rPr lang="en-US" dirty="0"/>
              <a:t>	When you first meet your roommate, be yourself, so that they get to know the real you from the beginning of the relationship.</a:t>
            </a:r>
          </a:p>
          <a:p>
            <a:pPr>
              <a:buFontTx/>
              <a:buNone/>
            </a:pPr>
            <a:endParaRPr lang="en-US" sz="1200" dirty="0"/>
          </a:p>
          <a:p>
            <a:pPr>
              <a:buFontTx/>
              <a:buNone/>
            </a:pPr>
            <a:r>
              <a:rPr lang="en-US" dirty="0"/>
              <a:t>	Try to get to know your roommate, don’t brush them off based on their appearance, you will never get to know what they are all about if you don’t try.</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TotalTime>
  <Words>1178</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Roommate Survival Guide</vt:lpstr>
      <vt:lpstr>Slide 2</vt:lpstr>
      <vt:lpstr>ROOMMATE CONTRACTS</vt:lpstr>
      <vt:lpstr>Noise</vt:lpstr>
      <vt:lpstr>Cleanliness</vt:lpstr>
      <vt:lpstr>Visitors</vt:lpstr>
      <vt:lpstr>“Your” Stuff</vt:lpstr>
      <vt:lpstr>In case of conflict….</vt:lpstr>
      <vt:lpstr>Rule #1: Be true to Yourself and Your Roommate</vt:lpstr>
      <vt:lpstr>Rule # 2: Speak up. Get to know your roommate. </vt:lpstr>
      <vt:lpstr>Rule # 3: Silence is NOT Golden </vt:lpstr>
      <vt:lpstr>Rule # 4: Plan ahead </vt:lpstr>
      <vt:lpstr>Rule # 5: Establish company policy </vt:lpstr>
      <vt:lpstr>Rule # 6:  Do unto others... </vt:lpstr>
      <vt:lpstr>Rule # 7: Give a little. </vt:lpstr>
      <vt:lpstr>Rule # 8: Don't Stress </vt:lpstr>
      <vt:lpstr>Ways to resolve arguments</vt:lpstr>
      <vt:lpstr>Food for Thought! How far can conflicts escalate? Is it worth it?</vt:lpstr>
    </vt:vector>
  </TitlesOfParts>
  <Company>Sampson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Roommate Survival Guide</dc:title>
  <dc:creator>SCS</dc:creator>
  <cp:lastModifiedBy>SCS</cp:lastModifiedBy>
  <cp:revision>3</cp:revision>
  <dcterms:created xsi:type="dcterms:W3CDTF">2013-02-14T13:31:08Z</dcterms:created>
  <dcterms:modified xsi:type="dcterms:W3CDTF">2013-02-14T13:54:43Z</dcterms:modified>
</cp:coreProperties>
</file>