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FBD388-E9AE-4FA7-94F5-8137A5F6AFF2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225F56-184D-4FCD-97E1-7E892A9CD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BD388-E9AE-4FA7-94F5-8137A5F6AFF2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25F56-184D-4FCD-97E1-7E892A9CD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BD388-E9AE-4FA7-94F5-8137A5F6AFF2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25F56-184D-4FCD-97E1-7E892A9CD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BD388-E9AE-4FA7-94F5-8137A5F6AFF2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25F56-184D-4FCD-97E1-7E892A9CDB4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BD388-E9AE-4FA7-94F5-8137A5F6AFF2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25F56-184D-4FCD-97E1-7E892A9CDB4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BD388-E9AE-4FA7-94F5-8137A5F6AFF2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25F56-184D-4FCD-97E1-7E892A9CDB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BD388-E9AE-4FA7-94F5-8137A5F6AFF2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25F56-184D-4FCD-97E1-7E892A9CDB4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BD388-E9AE-4FA7-94F5-8137A5F6AFF2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25F56-184D-4FCD-97E1-7E892A9CDB4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BD388-E9AE-4FA7-94F5-8137A5F6AFF2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25F56-184D-4FCD-97E1-7E892A9CD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3FBD388-E9AE-4FA7-94F5-8137A5F6AFF2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25F56-184D-4FCD-97E1-7E892A9CDB4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FBD388-E9AE-4FA7-94F5-8137A5F6AFF2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225F56-184D-4FCD-97E1-7E892A9CDB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3FBD388-E9AE-4FA7-94F5-8137A5F6AFF2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6225F56-184D-4FCD-97E1-7E892A9CDB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2971800"/>
          </a:xfrm>
        </p:spPr>
        <p:txBody>
          <a:bodyPr>
            <a:noAutofit/>
          </a:bodyPr>
          <a:lstStyle/>
          <a:p>
            <a:pPr algn="l"/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 </a:t>
            </a:r>
            <a:r>
              <a:rPr lang="en-US" sz="2800" dirty="0"/>
              <a:t>Since we have to shop for almost</a:t>
            </a:r>
            <a:br>
              <a:rPr lang="en-US" sz="2800" dirty="0"/>
            </a:br>
            <a:r>
              <a:rPr lang="en-US" sz="2800" dirty="0"/>
              <a:t>everything we need, it’s a good idea to</a:t>
            </a:r>
            <a:br>
              <a:rPr lang="en-US" sz="2800" dirty="0"/>
            </a:br>
            <a:r>
              <a:rPr lang="en-US" sz="2800" dirty="0"/>
              <a:t>learn “smart shopping” </a:t>
            </a:r>
            <a:r>
              <a:rPr lang="en-US" sz="2800" dirty="0" smtClean="0"/>
              <a:t>techniques.</a:t>
            </a:r>
            <a:br>
              <a:rPr lang="en-US" sz="2800" dirty="0" smtClean="0"/>
            </a:br>
            <a:r>
              <a:rPr lang="en-US" sz="2800" dirty="0" smtClean="0"/>
              <a:t>A </a:t>
            </a:r>
            <a:r>
              <a:rPr lang="en-US" sz="2800" dirty="0"/>
              <a:t>smart shopper can save thousands of</a:t>
            </a:r>
            <a:br>
              <a:rPr lang="en-US" sz="2800" dirty="0"/>
            </a:br>
            <a:r>
              <a:rPr lang="en-US" sz="2800" dirty="0"/>
              <a:t>dollars a year over an impulse buyer.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1000"/>
            <a:ext cx="6248400" cy="9906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Smart Shopping</a:t>
            </a:r>
            <a:endParaRPr lang="en-US" sz="3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</a:t>
            </a:r>
            <a:r>
              <a:rPr lang="en-US" dirty="0"/>
              <a:t>each expense determine whether it’s a</a:t>
            </a:r>
          </a:p>
          <a:p>
            <a:r>
              <a:rPr lang="en-US" dirty="0"/>
              <a:t>“need” or a “want”</a:t>
            </a:r>
          </a:p>
          <a:p>
            <a:pPr lvl="1"/>
            <a:r>
              <a:rPr lang="en-US" dirty="0" smtClean="0"/>
              <a:t>You </a:t>
            </a:r>
            <a:r>
              <a:rPr lang="en-US" dirty="0"/>
              <a:t>need food; you may want a soda, </a:t>
            </a:r>
            <a:r>
              <a:rPr lang="en-US" dirty="0" smtClean="0"/>
              <a:t>but certainly </a:t>
            </a:r>
            <a:r>
              <a:rPr lang="en-US" dirty="0"/>
              <a:t>don’t need it</a:t>
            </a:r>
          </a:p>
          <a:p>
            <a:r>
              <a:rPr lang="en-US" dirty="0" smtClean="0"/>
              <a:t>Examples </a:t>
            </a:r>
            <a:r>
              <a:rPr lang="en-US" dirty="0"/>
              <a:t>of things that people think the need, </a:t>
            </a:r>
            <a:r>
              <a:rPr lang="en-US" dirty="0" smtClean="0"/>
              <a:t>but really </a:t>
            </a:r>
            <a:r>
              <a:rPr lang="en-US" dirty="0"/>
              <a:t>don’t: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cell phones, cable TV, </a:t>
            </a:r>
            <a:r>
              <a:rPr lang="en-US" dirty="0" smtClean="0"/>
              <a:t>magazine/newspaper subscriptions</a:t>
            </a:r>
            <a:r>
              <a:rPr lang="en-US" dirty="0"/>
              <a:t>, high speed internet, snacks and </a:t>
            </a:r>
            <a:r>
              <a:rPr lang="en-US" dirty="0" smtClean="0"/>
              <a:t>sodas, entertainment </a:t>
            </a:r>
            <a:r>
              <a:rPr lang="en-US" dirty="0"/>
              <a:t>electronics, computer games, new CDs </a:t>
            </a:r>
            <a:r>
              <a:rPr lang="en-US" dirty="0" smtClean="0"/>
              <a:t>&amp; books</a:t>
            </a:r>
            <a:r>
              <a:rPr lang="en-US" dirty="0"/>
              <a:t>, expensive clothing, etc.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Tips for decreasing expenses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At </a:t>
            </a:r>
            <a:r>
              <a:rPr lang="en-US" dirty="0"/>
              <a:t>the beginning of the month you create your budget – this </a:t>
            </a:r>
            <a:r>
              <a:rPr lang="en-US" dirty="0" smtClean="0"/>
              <a:t>is how </a:t>
            </a:r>
            <a:r>
              <a:rPr lang="en-US" dirty="0"/>
              <a:t>much you expect to spend, how much you expect to </a:t>
            </a:r>
            <a:r>
              <a:rPr lang="en-US" dirty="0" smtClean="0"/>
              <a:t>make, and </a:t>
            </a:r>
            <a:r>
              <a:rPr lang="en-US" dirty="0"/>
              <a:t>how much you expect to save.</a:t>
            </a:r>
          </a:p>
          <a:p>
            <a:r>
              <a:rPr lang="en-US" dirty="0" smtClean="0"/>
              <a:t> </a:t>
            </a:r>
            <a:r>
              <a:rPr lang="en-US" dirty="0"/>
              <a:t>During the month you record your income and expenses.</a:t>
            </a:r>
          </a:p>
          <a:p>
            <a:r>
              <a:rPr lang="en-US" dirty="0" smtClean="0"/>
              <a:t>At </a:t>
            </a:r>
            <a:r>
              <a:rPr lang="en-US" dirty="0"/>
              <a:t>the end of the month you compare your plan to your </a:t>
            </a:r>
            <a:r>
              <a:rPr lang="en-US" dirty="0" smtClean="0"/>
              <a:t>actual data</a:t>
            </a:r>
            <a:r>
              <a:rPr lang="en-US" dirty="0"/>
              <a:t>. If you’re spending more than you make, you’ll </a:t>
            </a:r>
            <a:r>
              <a:rPr lang="en-US" dirty="0" smtClean="0"/>
              <a:t>normally have </a:t>
            </a:r>
            <a:r>
              <a:rPr lang="en-US" dirty="0"/>
              <a:t>to adjust your budget for the next month.</a:t>
            </a:r>
          </a:p>
          <a:p>
            <a:r>
              <a:rPr lang="en-US" dirty="0" smtClean="0"/>
              <a:t>Use </a:t>
            </a:r>
            <a:r>
              <a:rPr lang="en-US" dirty="0"/>
              <a:t>the information you’ve gathered to put together </a:t>
            </a:r>
            <a:r>
              <a:rPr lang="en-US" dirty="0" smtClean="0"/>
              <a:t>your budget </a:t>
            </a:r>
            <a:r>
              <a:rPr lang="en-US" dirty="0"/>
              <a:t>for the next month.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of the Process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Someone </a:t>
            </a:r>
            <a:r>
              <a:rPr lang="en-US" dirty="0"/>
              <a:t>who…</a:t>
            </a:r>
          </a:p>
          <a:p>
            <a:r>
              <a:rPr lang="en-US" dirty="0" smtClean="0"/>
              <a:t>Researches </a:t>
            </a:r>
            <a:r>
              <a:rPr lang="en-US" dirty="0"/>
              <a:t>purchases</a:t>
            </a:r>
          </a:p>
          <a:p>
            <a:r>
              <a:rPr lang="en-US" dirty="0" smtClean="0"/>
              <a:t>Plans </a:t>
            </a:r>
            <a:r>
              <a:rPr lang="en-US" dirty="0"/>
              <a:t>purchases</a:t>
            </a:r>
          </a:p>
          <a:p>
            <a:r>
              <a:rPr lang="en-US" dirty="0" smtClean="0"/>
              <a:t>Compares </a:t>
            </a:r>
            <a:r>
              <a:rPr lang="en-US" dirty="0"/>
              <a:t>products</a:t>
            </a:r>
          </a:p>
          <a:p>
            <a:r>
              <a:rPr lang="en-US" dirty="0" smtClean="0"/>
              <a:t> Considers alternatives</a:t>
            </a:r>
          </a:p>
          <a:p>
            <a:pPr>
              <a:buNone/>
            </a:pPr>
            <a:r>
              <a:rPr lang="en-US" dirty="0" smtClean="0"/>
              <a:t>You </a:t>
            </a:r>
            <a:r>
              <a:rPr lang="en-US" dirty="0"/>
              <a:t>will save a lot of money by being a</a:t>
            </a:r>
          </a:p>
          <a:p>
            <a:pPr>
              <a:buNone/>
            </a:pPr>
            <a:r>
              <a:rPr lang="en-US" dirty="0"/>
              <a:t>smart shopper.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is a “Smart Shopper”?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</a:t>
            </a:r>
            <a:r>
              <a:rPr lang="en-US" dirty="0"/>
              <a:t>Check on features - get what you need and not more.</a:t>
            </a:r>
          </a:p>
          <a:p>
            <a:pPr lvl="1"/>
            <a:r>
              <a:rPr lang="en-US" dirty="0" smtClean="0"/>
              <a:t>versions</a:t>
            </a:r>
            <a:r>
              <a:rPr lang="en-US" dirty="0"/>
              <a:t>, each with a larger price tag. Do you need the extra</a:t>
            </a:r>
          </a:p>
          <a:p>
            <a:pPr lvl="1"/>
            <a:r>
              <a:rPr lang="en-US" dirty="0"/>
              <a:t>features of the higher priced version?</a:t>
            </a:r>
          </a:p>
          <a:p>
            <a:r>
              <a:rPr lang="en-US" dirty="0" smtClean="0"/>
              <a:t> </a:t>
            </a:r>
            <a:r>
              <a:rPr lang="en-US" dirty="0"/>
              <a:t>Quality</a:t>
            </a:r>
          </a:p>
          <a:p>
            <a:r>
              <a:rPr lang="en-US" dirty="0" smtClean="0"/>
              <a:t> </a:t>
            </a:r>
            <a:r>
              <a:rPr lang="en-US" dirty="0"/>
              <a:t>Competing brands often have different reliabilities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Check consumer publications and websites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Consumer Reports (subscription, online, library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Many </a:t>
            </a:r>
            <a:r>
              <a:rPr lang="en-US" dirty="0"/>
              <a:t>websites have user ratings (Amazon.com)</a:t>
            </a:r>
          </a:p>
          <a:p>
            <a:r>
              <a:rPr lang="en-US" dirty="0" smtClean="0"/>
              <a:t>Ask </a:t>
            </a:r>
            <a:r>
              <a:rPr lang="en-US" dirty="0"/>
              <a:t>friends for recommendations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 </a:t>
            </a:r>
            <a:r>
              <a:rPr lang="en-US" dirty="0"/>
              <a:t>for sales – some items go on </a:t>
            </a:r>
            <a:r>
              <a:rPr lang="en-US" dirty="0" smtClean="0"/>
              <a:t>sales periodically</a:t>
            </a:r>
            <a:endParaRPr lang="en-US" dirty="0"/>
          </a:p>
          <a:p>
            <a:pPr lvl="1"/>
            <a:r>
              <a:rPr lang="en-US" dirty="0" smtClean="0"/>
              <a:t>Sales </a:t>
            </a:r>
            <a:r>
              <a:rPr lang="en-US" dirty="0"/>
              <a:t>people will often let you know when an </a:t>
            </a:r>
            <a:r>
              <a:rPr lang="en-US" dirty="0" smtClean="0"/>
              <a:t>item will </a:t>
            </a:r>
            <a:r>
              <a:rPr lang="en-US" dirty="0"/>
              <a:t>go on sale if you ask them</a:t>
            </a:r>
          </a:p>
          <a:p>
            <a:pPr lvl="1"/>
            <a:r>
              <a:rPr lang="en-US" dirty="0" smtClean="0"/>
              <a:t>Sometimes </a:t>
            </a:r>
            <a:r>
              <a:rPr lang="en-US" dirty="0"/>
              <a:t>stores will honor sale prices for </a:t>
            </a:r>
            <a:r>
              <a:rPr lang="en-US" dirty="0" smtClean="0"/>
              <a:t>30 days </a:t>
            </a:r>
            <a:r>
              <a:rPr lang="en-US" dirty="0"/>
              <a:t>after you buy a product</a:t>
            </a:r>
          </a:p>
          <a:p>
            <a:r>
              <a:rPr lang="en-US" dirty="0" smtClean="0"/>
              <a:t>Often </a:t>
            </a:r>
            <a:r>
              <a:rPr lang="en-US" dirty="0"/>
              <a:t>prices are lower online than at the store</a:t>
            </a:r>
          </a:p>
          <a:p>
            <a:pPr lvl="1"/>
            <a:r>
              <a:rPr lang="en-US" dirty="0" smtClean="0"/>
              <a:t>Online </a:t>
            </a:r>
            <a:r>
              <a:rPr lang="en-US" dirty="0"/>
              <a:t>specials</a:t>
            </a:r>
          </a:p>
          <a:p>
            <a:pPr lvl="1"/>
            <a:r>
              <a:rPr lang="en-US" dirty="0" smtClean="0"/>
              <a:t>Some </a:t>
            </a:r>
            <a:r>
              <a:rPr lang="en-US" dirty="0"/>
              <a:t>sales are </a:t>
            </a:r>
            <a:r>
              <a:rPr lang="en-US" dirty="0" smtClean="0"/>
              <a:t>seasonal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Planning your Purchase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Visit </a:t>
            </a:r>
            <a:r>
              <a:rPr lang="en-US" dirty="0"/>
              <a:t>different stores or websites</a:t>
            </a:r>
          </a:p>
          <a:p>
            <a:r>
              <a:rPr lang="en-US" dirty="0" smtClean="0"/>
              <a:t>Discount </a:t>
            </a:r>
            <a:r>
              <a:rPr lang="en-US" dirty="0"/>
              <a:t>stores</a:t>
            </a:r>
          </a:p>
          <a:p>
            <a:r>
              <a:rPr lang="en-US" dirty="0" smtClean="0"/>
              <a:t>Read </a:t>
            </a:r>
            <a:r>
              <a:rPr lang="en-US" dirty="0"/>
              <a:t>the reviews of the online stores too!</a:t>
            </a:r>
          </a:p>
          <a:p>
            <a:r>
              <a:rPr lang="en-US" dirty="0" smtClean="0"/>
              <a:t>Customer </a:t>
            </a:r>
            <a:r>
              <a:rPr lang="en-US" dirty="0"/>
              <a:t>service, refund and return policies</a:t>
            </a:r>
          </a:p>
          <a:p>
            <a:r>
              <a:rPr lang="en-US" dirty="0" smtClean="0"/>
              <a:t>Read </a:t>
            </a:r>
            <a:r>
              <a:rPr lang="en-US" dirty="0"/>
              <a:t>advertisements</a:t>
            </a:r>
          </a:p>
          <a:p>
            <a:r>
              <a:rPr lang="en-US" dirty="0" smtClean="0"/>
              <a:t>Look </a:t>
            </a:r>
            <a:r>
              <a:rPr lang="en-US" dirty="0"/>
              <a:t>for coupons or coupon books</a:t>
            </a:r>
          </a:p>
          <a:p>
            <a:r>
              <a:rPr lang="en-US" dirty="0" smtClean="0"/>
              <a:t>When </a:t>
            </a:r>
            <a:r>
              <a:rPr lang="en-US" dirty="0"/>
              <a:t>buying items that come in units, compare unit cost</a:t>
            </a:r>
          </a:p>
          <a:p>
            <a:r>
              <a:rPr lang="en-US" dirty="0" smtClean="0"/>
              <a:t>Example </a:t>
            </a:r>
            <a:r>
              <a:rPr lang="en-US" dirty="0"/>
              <a:t>– groceries (per pound, per ounce, per liter, etc.)</a:t>
            </a:r>
          </a:p>
          <a:p>
            <a:r>
              <a:rPr lang="en-US" dirty="0" smtClean="0"/>
              <a:t>Make </a:t>
            </a:r>
            <a:r>
              <a:rPr lang="en-US" dirty="0"/>
              <a:t>sure your comparisons are like-in-kind</a:t>
            </a:r>
          </a:p>
          <a:p>
            <a:r>
              <a:rPr lang="en-US" dirty="0" smtClean="0"/>
              <a:t>Example </a:t>
            </a:r>
            <a:r>
              <a:rPr lang="en-US" dirty="0"/>
              <a:t>– Computer prices may be package deals including monitor, others</a:t>
            </a:r>
          </a:p>
          <a:p>
            <a:r>
              <a:rPr lang="en-US" dirty="0"/>
              <a:t>do not</a:t>
            </a:r>
          </a:p>
          <a:p>
            <a:r>
              <a:rPr lang="en-US" dirty="0" smtClean="0"/>
              <a:t>Sometimes </a:t>
            </a:r>
            <a:r>
              <a:rPr lang="en-US" dirty="0"/>
              <a:t>similar or same products are sold under different brand names</a:t>
            </a:r>
          </a:p>
          <a:p>
            <a:r>
              <a:rPr lang="en-US" dirty="0"/>
              <a:t>or model numbers</a:t>
            </a:r>
          </a:p>
          <a:p>
            <a:r>
              <a:rPr lang="en-US" dirty="0" smtClean="0"/>
              <a:t>Brand </a:t>
            </a:r>
            <a:r>
              <a:rPr lang="en-US" dirty="0"/>
              <a:t>name items may have higher price since you’re paying for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Compare products and stores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Consider Alternatives</a:t>
            </a:r>
          </a:p>
          <a:p>
            <a:pPr lvl="1"/>
            <a:r>
              <a:rPr lang="en-US" dirty="0" smtClean="0"/>
              <a:t>Rent </a:t>
            </a:r>
            <a:r>
              <a:rPr lang="en-US" dirty="0"/>
              <a:t>or borrow instead of buy</a:t>
            </a:r>
          </a:p>
          <a:p>
            <a:pPr lvl="1"/>
            <a:r>
              <a:rPr lang="en-US" dirty="0" smtClean="0"/>
              <a:t>Examples</a:t>
            </a:r>
            <a:r>
              <a:rPr lang="en-US" dirty="0"/>
              <a:t>: video games, DVDs, books (library)</a:t>
            </a:r>
          </a:p>
          <a:p>
            <a:pPr lvl="1"/>
            <a:r>
              <a:rPr lang="en-US" dirty="0" smtClean="0"/>
              <a:t>Wait </a:t>
            </a:r>
            <a:r>
              <a:rPr lang="en-US" dirty="0"/>
              <a:t>– many things fall in price after they’ve been </a:t>
            </a:r>
            <a:r>
              <a:rPr lang="en-US" dirty="0" smtClean="0"/>
              <a:t>on the </a:t>
            </a:r>
            <a:r>
              <a:rPr lang="en-US" dirty="0"/>
              <a:t>market a short while</a:t>
            </a:r>
          </a:p>
          <a:p>
            <a:r>
              <a:rPr lang="en-US" dirty="0" smtClean="0"/>
              <a:t>Build </a:t>
            </a:r>
            <a:r>
              <a:rPr lang="en-US" dirty="0"/>
              <a:t>it yourself – save money through kits</a:t>
            </a:r>
          </a:p>
          <a:p>
            <a:r>
              <a:rPr lang="en-US" dirty="0" smtClean="0"/>
              <a:t> Example</a:t>
            </a:r>
            <a:r>
              <a:rPr lang="en-US" dirty="0"/>
              <a:t>: Battery charger for iPods</a:t>
            </a:r>
          </a:p>
          <a:p>
            <a:r>
              <a:rPr lang="en-US" dirty="0" smtClean="0"/>
              <a:t>Buy </a:t>
            </a:r>
            <a:r>
              <a:rPr lang="en-US" dirty="0"/>
              <a:t>used items</a:t>
            </a:r>
          </a:p>
          <a:p>
            <a:pPr lvl="1"/>
            <a:r>
              <a:rPr lang="en-US" dirty="0" smtClean="0"/>
              <a:t>eBay</a:t>
            </a:r>
            <a:r>
              <a:rPr lang="en-US" dirty="0"/>
              <a:t>, Amazon.com used items, B&amp;N used books</a:t>
            </a:r>
          </a:p>
          <a:p>
            <a:pPr lvl="1"/>
            <a:r>
              <a:rPr lang="en-US" dirty="0" smtClean="0"/>
              <a:t>Returned </a:t>
            </a:r>
            <a:r>
              <a:rPr lang="en-US" dirty="0"/>
              <a:t>or opened merchandise</a:t>
            </a:r>
          </a:p>
          <a:p>
            <a:pPr lvl="1"/>
            <a:r>
              <a:rPr lang="en-US" dirty="0" smtClean="0"/>
              <a:t>Overstocks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Impulse </a:t>
            </a:r>
            <a:r>
              <a:rPr lang="en-US" dirty="0"/>
              <a:t>buying (something that you didn’t plan) is a good way to spend a </a:t>
            </a:r>
            <a:r>
              <a:rPr lang="en-US" dirty="0" smtClean="0"/>
              <a:t>lot more </a:t>
            </a:r>
            <a:r>
              <a:rPr lang="en-US" dirty="0"/>
              <a:t>than you expected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Stores are arranged to promote impulse shopping</a:t>
            </a:r>
          </a:p>
          <a:p>
            <a:pPr lvl="1"/>
            <a:r>
              <a:rPr lang="en-US" dirty="0" smtClean="0"/>
              <a:t>Grocery </a:t>
            </a:r>
            <a:r>
              <a:rPr lang="en-US" dirty="0"/>
              <a:t>stores – milk, bread typically at the back of the store</a:t>
            </a:r>
          </a:p>
          <a:p>
            <a:pPr lvl="1"/>
            <a:r>
              <a:rPr lang="en-US" dirty="0" smtClean="0"/>
              <a:t>Items </a:t>
            </a:r>
            <a:r>
              <a:rPr lang="en-US" dirty="0"/>
              <a:t>placed at eye level will sell more</a:t>
            </a:r>
          </a:p>
          <a:p>
            <a:pPr lvl="1"/>
            <a:r>
              <a:rPr lang="en-US" dirty="0" smtClean="0"/>
              <a:t>Lots </a:t>
            </a:r>
            <a:r>
              <a:rPr lang="en-US" dirty="0"/>
              <a:t>of small, high mark up items at the checkout</a:t>
            </a:r>
          </a:p>
          <a:p>
            <a:pPr lvl="1"/>
            <a:r>
              <a:rPr lang="en-US" dirty="0" smtClean="0"/>
              <a:t>Sale </a:t>
            </a:r>
            <a:r>
              <a:rPr lang="en-US" dirty="0"/>
              <a:t>items at the entrance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Loss Leaders” get you into the store to buy other items at regular prices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Bait and Switch” – steer you to a higher priced alternative</a:t>
            </a:r>
          </a:p>
          <a:p>
            <a:r>
              <a:rPr lang="en-US" dirty="0"/>
              <a:t>U</a:t>
            </a:r>
            <a:r>
              <a:rPr lang="en-US" dirty="0" smtClean="0"/>
              <a:t>nderstand </a:t>
            </a:r>
            <a:r>
              <a:rPr lang="en-US" dirty="0"/>
              <a:t>the moods and feelings that can affect buying decisions</a:t>
            </a:r>
          </a:p>
          <a:p>
            <a:r>
              <a:rPr lang="en-US" dirty="0" smtClean="0"/>
              <a:t>Don’t </a:t>
            </a:r>
            <a:r>
              <a:rPr lang="en-US" dirty="0"/>
              <a:t>go grocery shopping when hungry – everything looks good!</a:t>
            </a:r>
          </a:p>
          <a:p>
            <a:r>
              <a:rPr lang="en-US" dirty="0" smtClean="0"/>
              <a:t>Make </a:t>
            </a:r>
            <a:r>
              <a:rPr lang="en-US" dirty="0"/>
              <a:t>a list (a shopping plan) and stick to it</a:t>
            </a:r>
          </a:p>
          <a:p>
            <a:r>
              <a:rPr lang="en-US" dirty="0" smtClean="0"/>
              <a:t>People </a:t>
            </a:r>
            <a:r>
              <a:rPr lang="en-US" dirty="0"/>
              <a:t>sometimes buy to make them feel better</a:t>
            </a:r>
          </a:p>
          <a:p>
            <a:r>
              <a:rPr lang="en-US" dirty="0" smtClean="0"/>
              <a:t>Envy </a:t>
            </a:r>
            <a:r>
              <a:rPr lang="en-US" dirty="0"/>
              <a:t>shopping (keeping up with someone else)</a:t>
            </a:r>
          </a:p>
          <a:p>
            <a:pPr lvl="1"/>
            <a:r>
              <a:rPr lang="en-US" dirty="0" smtClean="0"/>
              <a:t>Name </a:t>
            </a:r>
            <a:r>
              <a:rPr lang="en-US" dirty="0"/>
              <a:t>brand status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Impulse Buying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A budget is a written account of your</a:t>
            </a:r>
          </a:p>
          <a:p>
            <a:pPr>
              <a:buNone/>
            </a:pPr>
            <a:r>
              <a:rPr lang="en-US" dirty="0"/>
              <a:t>expected and actual income and</a:t>
            </a:r>
          </a:p>
          <a:p>
            <a:pPr>
              <a:buNone/>
            </a:pPr>
            <a:r>
              <a:rPr lang="en-US" dirty="0" smtClean="0"/>
              <a:t>expenses</a:t>
            </a:r>
            <a:r>
              <a:rPr lang="en-US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Budget?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</a:t>
            </a:r>
            <a:r>
              <a:rPr lang="en-US" dirty="0"/>
              <a:t>financial goals</a:t>
            </a:r>
          </a:p>
          <a:p>
            <a:r>
              <a:rPr lang="en-US" dirty="0" smtClean="0"/>
              <a:t>Determine </a:t>
            </a:r>
            <a:r>
              <a:rPr lang="en-US" dirty="0"/>
              <a:t>income</a:t>
            </a:r>
          </a:p>
          <a:p>
            <a:r>
              <a:rPr lang="en-US" dirty="0" smtClean="0"/>
              <a:t>Determine </a:t>
            </a:r>
            <a:r>
              <a:rPr lang="en-US" dirty="0"/>
              <a:t>expected </a:t>
            </a:r>
            <a:r>
              <a:rPr lang="en-US" dirty="0" smtClean="0"/>
              <a:t>expenses, considering </a:t>
            </a:r>
            <a:r>
              <a:rPr lang="en-US" dirty="0"/>
              <a:t>our goals</a:t>
            </a:r>
          </a:p>
          <a:p>
            <a:r>
              <a:rPr lang="en-US" dirty="0" smtClean="0"/>
              <a:t>Put </a:t>
            </a:r>
            <a:r>
              <a:rPr lang="en-US" dirty="0"/>
              <a:t>together a plan to match </a:t>
            </a:r>
            <a:r>
              <a:rPr lang="en-US" dirty="0" smtClean="0"/>
              <a:t>income with </a:t>
            </a:r>
            <a:r>
              <a:rPr lang="en-US" dirty="0"/>
              <a:t>expenses.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Basics of Budgeting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</TotalTime>
  <Words>717</Words>
  <Application>Microsoft Office PowerPoint</Application>
  <PresentationFormat>On-screen Show (4:3)</PresentationFormat>
  <Paragraphs>87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  Since we have to shop for almost everything we need, it’s a good idea to learn “smart shopping” techniques. A smart shopper can save thousands of dollars a year over an impulse buyer.</vt:lpstr>
      <vt:lpstr>Who is a “Smart Shopper”? </vt:lpstr>
      <vt:lpstr>Research </vt:lpstr>
      <vt:lpstr>Planning your Purchase </vt:lpstr>
      <vt:lpstr>Compare products and stores </vt:lpstr>
      <vt:lpstr>Slide 6</vt:lpstr>
      <vt:lpstr>Impulse Buying </vt:lpstr>
      <vt:lpstr>What is a Budget? </vt:lpstr>
      <vt:lpstr>Basics of Budgeting </vt:lpstr>
      <vt:lpstr>Tips for decreasing expenses </vt:lpstr>
      <vt:lpstr>Review of the Process </vt:lpstr>
    </vt:vector>
  </TitlesOfParts>
  <Company>Sampson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Since we have to shop for almost everything we need, it’s a good idea to learn “smart shopping” techniques. A smart shopper can save thousands of dollars a year over an impulse buyer.</dc:title>
  <dc:creator>SCS</dc:creator>
  <cp:lastModifiedBy>SCS</cp:lastModifiedBy>
  <cp:revision>2</cp:revision>
  <dcterms:created xsi:type="dcterms:W3CDTF">2013-02-05T14:14:13Z</dcterms:created>
  <dcterms:modified xsi:type="dcterms:W3CDTF">2013-02-05T14:31:16Z</dcterms:modified>
</cp:coreProperties>
</file>