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B5D75-F73A-4CD8-BFBB-EE465C30BE93}" type="datetimeFigureOut">
              <a:rPr lang="en-US" smtClean="0"/>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ADDCF-1C22-46E7-8911-259851C5BEF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A166B-60B0-4AF8-922C-B78185EAA95F}" type="slidenum">
              <a:rPr lang="en-US"/>
              <a:pPr/>
              <a:t>1</a:t>
            </a:fld>
            <a:endParaRPr lang="en-US"/>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CA"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07836-20F8-4A50-9C3F-F55E8199E3D5}" type="slidenum">
              <a:rPr lang="en-US"/>
              <a:pPr/>
              <a:t>10</a:t>
            </a:fld>
            <a:endParaRPr lang="en-US"/>
          </a:p>
        </p:txBody>
      </p:sp>
      <p:sp>
        <p:nvSpPr>
          <p:cNvPr id="20377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p:cNvSpPr txBox="1">
            <a:spLocks noChangeArrowheads="1"/>
          </p:cNvSpPr>
          <p:nvPr>
            <p:ph type="body" idx="1"/>
          </p:nvPr>
        </p:nvSpPr>
        <p:spPr bwMode="auto">
          <a:xfrm>
            <a:off x="914711" y="4344025"/>
            <a:ext cx="5028579" cy="4114488"/>
          </a:xfrm>
          <a:prstGeom prst="rect">
            <a:avLst/>
          </a:prstGeom>
          <a:noFill/>
          <a:ln>
            <a:miter lim="800000"/>
            <a:headEnd/>
            <a:tailEnd/>
          </a:ln>
        </p:spPr>
        <p:txBody>
          <a:bodyPr wrap="none" lIns="91435" tIns="45718" rIns="91435" bIns="45718" anchor="ct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780FA-34E1-4185-8CF5-235E5694DBB6}" type="slidenum">
              <a:rPr lang="en-US"/>
              <a:pPr/>
              <a:t>11</a:t>
            </a:fld>
            <a:endParaRPr lang="en-US"/>
          </a:p>
        </p:txBody>
      </p:sp>
      <p:sp>
        <p:nvSpPr>
          <p:cNvPr id="20582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7" name="Rectangle 3"/>
          <p:cNvSpPr txBox="1">
            <a:spLocks noChangeArrowheads="1"/>
          </p:cNvSpPr>
          <p:nvPr>
            <p:ph type="body" idx="1"/>
          </p:nvPr>
        </p:nvSpPr>
        <p:spPr bwMode="auto">
          <a:xfrm>
            <a:off x="914711" y="4344025"/>
            <a:ext cx="5028579" cy="4114488"/>
          </a:xfrm>
          <a:prstGeom prst="rect">
            <a:avLst/>
          </a:prstGeom>
          <a:noFill/>
          <a:ln>
            <a:miter lim="800000"/>
            <a:headEnd/>
            <a:tailEnd/>
          </a:ln>
        </p:spPr>
        <p:txBody>
          <a:bodyPr wrap="none" lIns="91435" tIns="45718" rIns="91435" bIns="45718" anchor="ct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51090-1E07-47E3-AFE4-B4B851B83C2F}" type="slidenum">
              <a:rPr lang="en-US"/>
              <a:pPr/>
              <a:t>12</a:t>
            </a:fld>
            <a:endParaRPr lang="en-US"/>
          </a:p>
        </p:txBody>
      </p:sp>
      <p:sp>
        <p:nvSpPr>
          <p:cNvPr id="207874" name="Rectangle 2"/>
          <p:cNvSpPr>
            <a:spLocks noChangeArrowheads="1" noTextEdit="1"/>
          </p:cNvSpPr>
          <p:nvPr>
            <p:ph type="sldImg"/>
          </p:nvPr>
        </p:nvSpPr>
        <p:spPr bwMode="auto">
          <a:xfrm>
            <a:off x="1106488" y="674688"/>
            <a:ext cx="4570412" cy="3429000"/>
          </a:xfrm>
          <a:prstGeom prst="rect">
            <a:avLst/>
          </a:prstGeom>
          <a:solidFill>
            <a:srgbClr val="FFFFFF"/>
          </a:solidFill>
          <a:ln>
            <a:solidFill>
              <a:srgbClr val="000000"/>
            </a:solidFill>
            <a:miter lim="800000"/>
            <a:headEnd/>
            <a:tailEnd/>
          </a:ln>
        </p:spPr>
      </p:sp>
      <p:sp>
        <p:nvSpPr>
          <p:cNvPr id="207875" name="Rectangle 3"/>
          <p:cNvSpPr txBox="1">
            <a:spLocks noChangeArrowheads="1"/>
          </p:cNvSpPr>
          <p:nvPr>
            <p:ph type="body" idx="1"/>
          </p:nvPr>
        </p:nvSpPr>
        <p:spPr bwMode="auto">
          <a:xfrm>
            <a:off x="914711" y="4344025"/>
            <a:ext cx="5028579" cy="4114488"/>
          </a:xfrm>
          <a:prstGeom prst="rect">
            <a:avLst/>
          </a:prstGeom>
          <a:noFill/>
          <a:ln>
            <a:miter lim="800000"/>
            <a:headEnd/>
            <a:tailEnd/>
          </a:ln>
        </p:spPr>
        <p:txBody>
          <a:bodyPr wrap="none" lIns="91430" tIns="45716" rIns="91430" bIns="45716" anchor="ctr"/>
          <a:lstStyle/>
          <a:p>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3F7014-2E46-4998-866A-07997F03AEF3}" type="slidenum">
              <a:rPr lang="en-US"/>
              <a:pPr/>
              <a:t>14</a:t>
            </a:fld>
            <a:endParaRPr lang="en-US"/>
          </a:p>
        </p:txBody>
      </p:sp>
      <p:sp>
        <p:nvSpPr>
          <p:cNvPr id="19353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3539" name="Text Box 3"/>
          <p:cNvSpPr txBox="1">
            <a:spLocks noChangeArrowheads="1"/>
          </p:cNvSpPr>
          <p:nvPr/>
        </p:nvSpPr>
        <p:spPr bwMode="auto">
          <a:xfrm>
            <a:off x="686421" y="4418975"/>
            <a:ext cx="5715000" cy="519972"/>
          </a:xfrm>
          <a:prstGeom prst="rect">
            <a:avLst/>
          </a:prstGeom>
          <a:noFill/>
          <a:ln w="9525">
            <a:noFill/>
            <a:miter lim="800000"/>
            <a:headEnd/>
            <a:tailEnd/>
          </a:ln>
          <a:effectLst/>
        </p:spPr>
        <p:txBody>
          <a:bodyPr lIns="91435" tIns="45718" rIns="91435" bIns="45718">
            <a:spAutoFit/>
          </a:bodyPr>
          <a:lstStyle/>
          <a:p>
            <a:pPr defTabSz="914437">
              <a:spcBef>
                <a:spcPts val="1755"/>
              </a:spcBef>
              <a:buClr>
                <a:srgbClr val="3366FF"/>
              </a:buClr>
              <a:buSzPct val="100000"/>
            </a:pPr>
            <a:endParaRPr lang="en-CA" sz="2800" dirty="0">
              <a:cs typeface="Times New Roman" pitchFamily="18" charset="0"/>
            </a:endParaRPr>
          </a:p>
        </p:txBody>
      </p:sp>
      <p:sp>
        <p:nvSpPr>
          <p:cNvPr id="193540" name="Text Box 4"/>
          <p:cNvSpPr txBox="1">
            <a:spLocks noChangeArrowheads="1"/>
          </p:cNvSpPr>
          <p:nvPr>
            <p:ph type="body" idx="1"/>
          </p:nvPr>
        </p:nvSpPr>
        <p:spPr bwMode="auto">
          <a:xfrm>
            <a:off x="914711" y="4344025"/>
            <a:ext cx="5028579" cy="4114488"/>
          </a:xfrm>
          <a:prstGeom prst="rect">
            <a:avLst/>
          </a:prstGeom>
          <a:solidFill>
            <a:srgbClr val="FFFFFF"/>
          </a:solidFill>
          <a:ln>
            <a:solidFill>
              <a:srgbClr val="000000"/>
            </a:solidFill>
            <a:miter lim="800000"/>
            <a:headEnd/>
            <a:tailEnd/>
          </a:ln>
        </p:spPr>
        <p:txBody>
          <a:bodyPr lIns="91435" tIns="45718" rIns="91435" bIns="45718"/>
          <a:lstStyle/>
          <a:p>
            <a:r>
              <a:rPr lang="en-GB" sz="800" dirty="0"/>
              <a:t>64 percent of NL students are inactive – not active enough to realize health benefits)*</a:t>
            </a:r>
            <a:br>
              <a:rPr lang="en-GB" sz="800" dirty="0"/>
            </a:br>
            <a:r>
              <a:rPr lang="en-GB" sz="800" dirty="0"/>
              <a:t/>
            </a:r>
            <a:br>
              <a:rPr lang="en-GB" sz="800" dirty="0"/>
            </a:br>
            <a:r>
              <a:rPr lang="en-GB" sz="800" dirty="0"/>
              <a:t>Only 38 percent of girls and 48 per cent boys are considered active enough *</a:t>
            </a:r>
            <a:br>
              <a:rPr lang="en-GB" sz="800" dirty="0"/>
            </a:br>
            <a:r>
              <a:rPr lang="en-GB" sz="800" dirty="0"/>
              <a:t> </a:t>
            </a:r>
            <a:r>
              <a:rPr lang="en-GB" sz="400" dirty="0"/>
              <a:t>* Stats Canada and the Canadian Fitness Lifestyle Research Institute – or CFLRI</a:t>
            </a:r>
            <a:r>
              <a:rPr lang="en-GB" sz="800" dirty="0"/>
              <a:t> </a:t>
            </a:r>
            <a:br>
              <a:rPr lang="en-GB" sz="800" dirty="0"/>
            </a:br>
            <a:r>
              <a:rPr lang="en-GB" sz="800" dirty="0"/>
              <a:t/>
            </a:r>
            <a:br>
              <a:rPr lang="en-GB" sz="800" dirty="0"/>
            </a:br>
            <a:r>
              <a:rPr lang="en-GB" sz="800" dirty="0"/>
              <a:t>Regular exercise among youth declines as the grade of schooling increases </a:t>
            </a:r>
            <a:r>
              <a:rPr lang="en-GB" sz="500" i="1" dirty="0"/>
              <a:t>(World Health Organization)</a:t>
            </a:r>
            <a:endParaRPr lang="en-CA" sz="500"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557D8-74C5-434D-A11B-A6850A101C07}" type="slidenum">
              <a:rPr lang="en-US"/>
              <a:pPr/>
              <a:t>15</a:t>
            </a:fld>
            <a:endParaRPr 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FA4F4-A66F-4AB9-A064-8D15056DE553}" type="slidenum">
              <a:rPr lang="en-US"/>
              <a:pPr/>
              <a:t>16</a:t>
            </a:fld>
            <a:endParaRPr lang="en-US"/>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291D1-7689-4E1C-A96F-F13A9F58FE1A}" type="slidenum">
              <a:rPr lang="en-US"/>
              <a:pPr/>
              <a:t>2</a:t>
            </a:fld>
            <a:endParaRPr 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latin typeface="Arial" charset="0"/>
                <a:cs typeface="Times New Roman" pitchFamily="18" charset="0"/>
              </a:rPr>
              <a:t>Brainstorm: </a:t>
            </a:r>
          </a:p>
          <a:p>
            <a:pPr>
              <a:buFontTx/>
              <a:buChar char="•"/>
            </a:pPr>
            <a:r>
              <a:rPr lang="en-US">
                <a:latin typeface="Arial" charset="0"/>
                <a:cs typeface="Times New Roman" pitchFamily="18" charset="0"/>
              </a:rPr>
              <a:t>Why healthy eating matters for young people:</a:t>
            </a:r>
          </a:p>
          <a:p>
            <a:pPr>
              <a:buFontTx/>
              <a:buChar char="•"/>
            </a:pPr>
            <a:r>
              <a:rPr lang="en-US">
                <a:latin typeface="Arial" charset="0"/>
              </a:rPr>
              <a:t>helps you learn (concentrate, attend etc.)</a:t>
            </a:r>
          </a:p>
          <a:p>
            <a:pPr>
              <a:buFontTx/>
              <a:buChar char="•"/>
            </a:pPr>
            <a:r>
              <a:rPr lang="en-US">
                <a:latin typeface="Arial" charset="0"/>
              </a:rPr>
              <a:t>keeps you healthy</a:t>
            </a:r>
          </a:p>
          <a:p>
            <a:pPr>
              <a:buFontTx/>
              <a:buChar char="•"/>
            </a:pPr>
            <a:r>
              <a:rPr lang="en-US">
                <a:latin typeface="Arial" charset="0"/>
              </a:rPr>
              <a:t>promotes healthy weight</a:t>
            </a:r>
          </a:p>
          <a:p>
            <a:pPr>
              <a:buFontTx/>
              <a:buChar char="•"/>
            </a:pPr>
            <a:r>
              <a:rPr lang="en-US">
                <a:latin typeface="Arial" charset="0"/>
              </a:rPr>
              <a:t>helps prevents chronic disease</a:t>
            </a:r>
          </a:p>
          <a:p>
            <a:pPr>
              <a:buFontTx/>
              <a:buChar char="•"/>
            </a:pPr>
            <a:r>
              <a:rPr lang="en-US">
                <a:latin typeface="Arial" charset="0"/>
              </a:rPr>
              <a:t>dental health </a:t>
            </a:r>
          </a:p>
          <a:p>
            <a:pPr>
              <a:buFontTx/>
              <a:buChar char="•"/>
            </a:pPr>
            <a:r>
              <a:rPr lang="en-US">
                <a:latin typeface="Arial" charset="0"/>
              </a:rPr>
              <a:t>performance in sports</a:t>
            </a:r>
          </a:p>
          <a:p>
            <a:pPr>
              <a:buFontTx/>
              <a:buChar char="•"/>
            </a:pPr>
            <a:r>
              <a:rPr lang="en-US">
                <a:latin typeface="Arial" charset="0"/>
              </a:rPr>
              <a:t>etc. </a:t>
            </a:r>
          </a:p>
          <a:p>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5AA55-8529-4246-A338-77DEB24EE987}" type="slidenum">
              <a:rPr lang="en-US"/>
              <a:pPr/>
              <a:t>3</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a:xfrm>
            <a:off x="447261" y="4342464"/>
            <a:ext cx="5496029" cy="4116049"/>
          </a:xfrm>
        </p:spPr>
        <p:txBody>
          <a:bodyPr/>
          <a:lstStyle/>
          <a:p>
            <a:r>
              <a:rPr lang="en-US">
                <a:latin typeface="Arial" charset="0"/>
                <a:cs typeface="Times New Roman" pitchFamily="18" charset="0"/>
              </a:rPr>
              <a:t>Are unhealthy eating practices and physical inactivity all in our individual control? </a:t>
            </a:r>
          </a:p>
          <a:p>
            <a:r>
              <a:rPr lang="en-US">
                <a:latin typeface="Arial" charset="0"/>
                <a:cs typeface="Times New Roman" pitchFamily="18" charset="0"/>
              </a:rPr>
              <a:t>Think about: (5 minutes) </a:t>
            </a:r>
          </a:p>
          <a:p>
            <a:r>
              <a:rPr lang="en-US">
                <a:latin typeface="Arial" charset="0"/>
                <a:cs typeface="Times New Roman" pitchFamily="18" charset="0"/>
              </a:rPr>
              <a:t>·     Environment (in your own community)  - is it easy to make healthy choices? Have students discuss each scenario as to whether it would be easy to make healthy choices of foods in each of these places.</a:t>
            </a:r>
          </a:p>
          <a:p>
            <a:r>
              <a:rPr lang="en-US">
                <a:latin typeface="Arial" charset="0"/>
                <a:cs typeface="Times New Roman" pitchFamily="18"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F5886-1C3B-410B-AFB6-E966E7FFD24C}" type="slidenum">
              <a:rPr lang="en-US"/>
              <a:pPr/>
              <a:t>4</a:t>
            </a:fld>
            <a:endParaRPr 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sz="1400" dirty="0">
                <a:latin typeface="Arial" charset="0"/>
                <a:cs typeface="Times New Roman" pitchFamily="18" charset="0"/>
              </a:rPr>
              <a:t>Portion sizes (how they’ve changed) – (could also mention that soft drink consumption has increased a lot over the years and milk consumption has declined. p.119 Improving the Health of Canadians)</a:t>
            </a:r>
          </a:p>
          <a:p>
            <a:endParaRPr lang="en-US" sz="1400" dirty="0">
              <a:latin typeface="Arial" charset="0"/>
            </a:endParaRPr>
          </a:p>
          <a:p>
            <a:r>
              <a:rPr lang="en-US" sz="1400" dirty="0">
                <a:latin typeface="Arial" charset="0"/>
              </a:rPr>
              <a:t>And the industry is pushing food…super-sizing for only pennies more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71B76-DED4-4558-9DD8-DA5EA7554E71}" type="slidenum">
              <a:rPr lang="en-US"/>
              <a:pPr/>
              <a:t>5</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xfrm>
            <a:off x="745435" y="4272197"/>
            <a:ext cx="5028579" cy="4116049"/>
          </a:xfrm>
        </p:spPr>
        <p:txBody>
          <a:bodyPr/>
          <a:lstStyle/>
          <a:p>
            <a:r>
              <a:rPr lang="en-US" sz="1400" dirty="0">
                <a:latin typeface="Arial" charset="0"/>
                <a:cs typeface="Times New Roman" pitchFamily="18" charset="0"/>
              </a:rPr>
              <a:t>Advertising (how we’re all influenced) – think about all the advertising that we’re exposed too from an early age. How much advertising is there for healthy food choices? It’s easy to get sucked in by advertising</a:t>
            </a:r>
            <a:r>
              <a:rPr lang="en-US" sz="1400" dirty="0">
                <a:latin typeface="Arial" charset="0"/>
              </a:rPr>
              <a:t> </a:t>
            </a:r>
          </a:p>
          <a:p>
            <a:endParaRPr lang="en-US" sz="1400" dirty="0">
              <a:latin typeface="Arial" charset="0"/>
            </a:endParaRPr>
          </a:p>
          <a:p>
            <a:r>
              <a:rPr lang="en-US" sz="1400" dirty="0">
                <a:latin typeface="Arial" charset="0"/>
              </a:rPr>
              <a:t>The industry tries to hook people early!  (young)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673B1-33EA-407D-A108-66D6CEEB99DE}" type="slidenum">
              <a:rPr lang="en-US"/>
              <a:pPr/>
              <a:t>6</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a:xfrm>
            <a:off x="745435" y="4347148"/>
            <a:ext cx="5197855" cy="4111365"/>
          </a:xfrm>
        </p:spPr>
        <p:txBody>
          <a:bodyPr/>
          <a:lstStyle/>
          <a:p>
            <a:r>
              <a:rPr lang="en-US" sz="1400" dirty="0">
                <a:latin typeface="Arial" charset="0"/>
                <a:cs typeface="Times New Roman" pitchFamily="18" charset="0"/>
              </a:rPr>
              <a:t>. L</a:t>
            </a:r>
          </a:p>
          <a:p>
            <a:r>
              <a:rPr lang="en-US" sz="1400" dirty="0" err="1">
                <a:latin typeface="Arial" charset="0"/>
                <a:cs typeface="Times New Roman" pitchFamily="18" charset="0"/>
              </a:rPr>
              <a:t>otsLots</a:t>
            </a:r>
            <a:r>
              <a:rPr lang="en-US" sz="1400" dirty="0">
                <a:latin typeface="Arial" charset="0"/>
                <a:cs typeface="Times New Roman" pitchFamily="18" charset="0"/>
              </a:rPr>
              <a:t> of things are happening. People are starting to look at what is being offered in various settings and trying to make changes </a:t>
            </a:r>
            <a:r>
              <a:rPr lang="en-US" sz="1400" dirty="0" err="1">
                <a:latin typeface="Arial" charset="0"/>
                <a:cs typeface="Times New Roman" pitchFamily="18" charset="0"/>
              </a:rPr>
              <a:t>eg.the</a:t>
            </a:r>
            <a:r>
              <a:rPr lang="en-US" sz="1400" dirty="0">
                <a:latin typeface="Arial" charset="0"/>
                <a:cs typeface="Times New Roman" pitchFamily="18" charset="0"/>
              </a:rPr>
              <a:t> Boys and Girls Clubs in NL have declared themselves as “Junk-free zones”. Many schools are already making changes on their own. </a:t>
            </a:r>
          </a:p>
          <a:p>
            <a:endParaRPr lang="en-US" sz="1400" dirty="0">
              <a:latin typeface="Arial" charset="0"/>
              <a:cs typeface="Times New Roman" pitchFamily="18" charset="0"/>
            </a:endParaRPr>
          </a:p>
          <a:p>
            <a:endParaRPr lang="en-US" dirty="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6E6A0-37CF-4EE4-9AD9-C49716EE862B}" type="slidenum">
              <a:rPr lang="en-US"/>
              <a:pPr/>
              <a:t>7</a:t>
            </a:fld>
            <a:endParaRPr 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a:xfrm>
            <a:off x="372718" y="4342464"/>
            <a:ext cx="5963478" cy="4426782"/>
          </a:xfrm>
        </p:spPr>
        <p:txBody>
          <a:bodyPr/>
          <a:lstStyle/>
          <a:p>
            <a:r>
              <a:rPr lang="en-US">
                <a:latin typeface="Symbol" pitchFamily="18" charset="2"/>
                <a:cs typeface="Times New Roman" pitchFamily="18" charset="0"/>
              </a:rPr>
              <a:t>·</a:t>
            </a:r>
            <a:r>
              <a:rPr lang="en-US">
                <a:cs typeface="Times New Roman" pitchFamily="18" charset="0"/>
              </a:rPr>
              <a:t>        Based on the premise that foods served or sold in school should make a positive contribution to students’ eating habits ie. belong to CFG.</a:t>
            </a:r>
          </a:p>
          <a:p>
            <a:r>
              <a:rPr lang="en-US">
                <a:latin typeface="Symbol" pitchFamily="18" charset="2"/>
                <a:cs typeface="Times New Roman" pitchFamily="18" charset="0"/>
              </a:rPr>
              <a:t>·</a:t>
            </a:r>
            <a:r>
              <a:rPr lang="en-US">
                <a:cs typeface="Times New Roman" pitchFamily="18" charset="0"/>
              </a:rPr>
              <a:t>        Schools teach about healthy eating. They should also model healthy eating by offering healthy food and beverage choices (often a contradiction at present)</a:t>
            </a:r>
          </a:p>
          <a:p>
            <a:r>
              <a:rPr lang="en-US">
                <a:latin typeface="Symbol" pitchFamily="18" charset="2"/>
                <a:cs typeface="Times New Roman" pitchFamily="18" charset="0"/>
              </a:rPr>
              <a:t>·</a:t>
            </a:r>
            <a:r>
              <a:rPr lang="en-US">
                <a:cs typeface="Times New Roman" pitchFamily="18" charset="0"/>
              </a:rPr>
              <a:t>        Guidelines include 2 categories of food:</a:t>
            </a:r>
          </a:p>
          <a:p>
            <a:r>
              <a:rPr lang="en-US">
                <a:latin typeface="Courier New" pitchFamily="49" charset="0"/>
                <a:cs typeface="Courier New" pitchFamily="49" charset="0"/>
              </a:rPr>
              <a:t>o</a:t>
            </a:r>
            <a:r>
              <a:rPr lang="en-US">
                <a:cs typeface="Times New Roman" pitchFamily="18" charset="0"/>
              </a:rPr>
              <a:t>     Serve most</a:t>
            </a:r>
          </a:p>
          <a:p>
            <a:r>
              <a:rPr lang="en-US">
                <a:latin typeface="Courier New" pitchFamily="49" charset="0"/>
                <a:cs typeface="Courier New" pitchFamily="49" charset="0"/>
              </a:rPr>
              <a:t>o</a:t>
            </a:r>
            <a:r>
              <a:rPr lang="en-US">
                <a:cs typeface="Times New Roman" pitchFamily="18" charset="0"/>
              </a:rPr>
              <a:t>     Serve moderately </a:t>
            </a:r>
          </a:p>
          <a:p>
            <a:r>
              <a:rPr lang="en-US">
                <a:cs typeface="Times New Roman" pitchFamily="18" charset="0"/>
              </a:rPr>
              <a:t>Does it mean that all foods not in the 4 food groups are “bad” and should never be eaten? No. Lots of other opportunities to enjoy them in moderation</a:t>
            </a:r>
            <a:r>
              <a:rPr lang="en-US"/>
              <a:t> </a:t>
            </a:r>
          </a:p>
          <a:p>
            <a:r>
              <a:rPr lang="en-US">
                <a:cs typeface="Times New Roman" pitchFamily="18" charset="0"/>
              </a:rPr>
              <a:t>Let’s see what you think about some of the issues. </a:t>
            </a:r>
            <a:r>
              <a:rPr lang="en-US" b="1">
                <a:cs typeface="Times New Roman" pitchFamily="18" charset="0"/>
              </a:rPr>
              <a:t>(12 minutes) </a:t>
            </a:r>
            <a:endParaRPr lang="en-US">
              <a:cs typeface="Times New Roman" pitchFamily="18" charset="0"/>
            </a:endParaRPr>
          </a:p>
          <a:p>
            <a:r>
              <a:rPr lang="en-US">
                <a:cs typeface="Times New Roman" pitchFamily="18" charset="0"/>
              </a:rPr>
              <a:t> </a:t>
            </a:r>
          </a:p>
          <a:p>
            <a:r>
              <a:rPr lang="en-US">
                <a:cs typeface="Times New Roman" pitchFamily="18" charset="0"/>
              </a:rPr>
              <a:t>Everybody stand up. On one side of room you’ll see the sign “Strongly Agree”. On the other side “Strongly Disagree”. If you’re not sure or if you’re “on the fence” you can stand in the middle or somewhere in between. There is no absolute right or wrong. We are interested in your opinion. It is what you feel about each issue today. </a:t>
            </a:r>
          </a:p>
          <a:p>
            <a:r>
              <a:rPr lang="en-US">
                <a:cs typeface="Times New Roman" pitchFamily="18" charset="0"/>
              </a:rPr>
              <a:t> </a:t>
            </a:r>
          </a:p>
          <a:p>
            <a:r>
              <a:rPr lang="en-US">
                <a:cs typeface="Times New Roman" pitchFamily="18" charset="0"/>
              </a:rPr>
              <a:t>I’d ask you to listen to the following statement and think about whether you agree or disagree. Go where you think bests represents your view. (Do one or two depending on time)</a:t>
            </a:r>
          </a:p>
          <a:p>
            <a:r>
              <a:rPr lang="en-US">
                <a:cs typeface="Times New Roman" pitchFamily="18" charset="0"/>
              </a:rPr>
              <a:t> </a:t>
            </a:r>
          </a:p>
          <a:p>
            <a:pPr>
              <a:buFontTx/>
              <a:buChar char="•"/>
            </a:pPr>
            <a:r>
              <a:rPr lang="en-US"/>
              <a:t>“Schools shouldn’t sell soft drinks to any students from kindergarten to grade 12” </a:t>
            </a:r>
          </a:p>
          <a:p>
            <a:r>
              <a:rPr lang="en-US">
                <a:cs typeface="Times New Roman" pitchFamily="18" charset="0"/>
              </a:rPr>
              <a:t> </a:t>
            </a:r>
          </a:p>
          <a:p>
            <a:pPr>
              <a:buFontTx/>
              <a:buChar char="•"/>
            </a:pPr>
            <a:r>
              <a:rPr lang="en-US"/>
              <a:t>“ The School Food Guidelines should apply to all school-related activities, on or off the school premises” </a:t>
            </a:r>
          </a:p>
          <a:p>
            <a:r>
              <a:rPr lang="en-US">
                <a:cs typeface="Times New Roman" pitchFamily="18" charset="0"/>
              </a:rPr>
              <a:t> </a:t>
            </a:r>
          </a:p>
          <a:p>
            <a:pPr>
              <a:buFontTx/>
              <a:buChar char="•"/>
            </a:pPr>
            <a:r>
              <a:rPr lang="en-US"/>
              <a:t>“Junior and senior high school students will eat healthy foods and beverages if they are readily available at school.”  </a:t>
            </a:r>
          </a:p>
          <a:p>
            <a:r>
              <a:rPr lang="en-US">
                <a:cs typeface="Times New Roman" pitchFamily="18" charset="0"/>
              </a:rPr>
              <a:t> </a:t>
            </a:r>
          </a:p>
          <a:p>
            <a:r>
              <a:rPr lang="en-US">
                <a:cs typeface="Times New Roman" pitchFamily="18" charset="0"/>
              </a:rPr>
              <a:t>Thanks for your input. As you can see, a lot of this is not black and white. Later in the summit there will opportunities to talk about the barriers to healthy eating and how some schools have been working to overcome them. Each school needs to start where they are. Even small changes can make a big difference. Build on your successes.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17E05-1A9B-4D8C-8375-D75D4B3F8E54}" type="slidenum">
              <a:rPr lang="en-US"/>
              <a:pPr/>
              <a:t>8</a:t>
            </a:fld>
            <a:endParaRPr lang="en-US"/>
          </a:p>
        </p:txBody>
      </p:sp>
      <p:sp>
        <p:nvSpPr>
          <p:cNvPr id="2017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1731" name="Rectangle 3"/>
          <p:cNvSpPr txBox="1">
            <a:spLocks noChangeArrowheads="1"/>
          </p:cNvSpPr>
          <p:nvPr>
            <p:ph type="body" idx="1"/>
          </p:nvPr>
        </p:nvSpPr>
        <p:spPr bwMode="auto">
          <a:xfrm>
            <a:off x="914711" y="4344025"/>
            <a:ext cx="5028579" cy="4114488"/>
          </a:xfrm>
          <a:prstGeom prst="rect">
            <a:avLst/>
          </a:prstGeom>
          <a:noFill/>
          <a:ln>
            <a:miter lim="800000"/>
            <a:headEnd/>
            <a:tailEnd/>
          </a:ln>
        </p:spPr>
        <p:txBody>
          <a:bodyPr wrap="none" lIns="91435" tIns="45718" rIns="91435" bIns="45718" anchor="ct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23799-C224-4868-B481-0D69FB2FCFBE}" type="slidenum">
              <a:rPr lang="en-US"/>
              <a:pPr/>
              <a:t>9</a:t>
            </a:fld>
            <a:endParaRPr lang="en-US"/>
          </a:p>
        </p:txBody>
      </p:sp>
      <p:sp>
        <p:nvSpPr>
          <p:cNvPr id="19968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9683" name="Rectangle 3"/>
          <p:cNvSpPr txBox="1">
            <a:spLocks noChangeArrowheads="1"/>
          </p:cNvSpPr>
          <p:nvPr>
            <p:ph type="body" idx="1"/>
          </p:nvPr>
        </p:nvSpPr>
        <p:spPr bwMode="auto">
          <a:xfrm>
            <a:off x="914711" y="4344025"/>
            <a:ext cx="5028579" cy="4114488"/>
          </a:xfrm>
          <a:prstGeom prst="rect">
            <a:avLst/>
          </a:prstGeom>
          <a:noFill/>
          <a:ln>
            <a:miter lim="800000"/>
            <a:headEnd/>
            <a:tailEnd/>
          </a:ln>
        </p:spPr>
        <p:txBody>
          <a:bodyPr wrap="none" lIns="91435" tIns="45718" rIns="91435" bIns="45718" anchor="ct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CA"/>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CA"/>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C963F837-4B7A-4570-B7C3-615C73D7790F}" type="slidenum">
              <a:rPr lang="en-CA"/>
              <a:pPr/>
              <a:t>‹#›</a:t>
            </a:fld>
            <a:endParaRPr lang="en-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F9F1C7-A676-41BB-BEC1-E7473CC013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8FDAF0-6A92-4FAF-98A2-66F0E5320753}" type="datetimeFigureOut">
              <a:rPr lang="en-US" smtClean="0"/>
              <a:t>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F9F1C7-A676-41BB-BEC1-E7473CC013A0}"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D8FDAF0-6A92-4FAF-98A2-66F0E5320753}" type="datetimeFigureOut">
              <a:rPr lang="en-US" smtClean="0"/>
              <a:t>2/5/2013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0F9F1C7-A676-41BB-BEC1-E7473CC013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1030"/>
          <p:cNvPicPr>
            <a:picLocks noChangeAspect="1" noChangeArrowheads="1"/>
          </p:cNvPicPr>
          <p:nvPr>
            <p:ph type="ctrTitle" idx="4294967295"/>
          </p:nvPr>
        </p:nvPicPr>
        <p:blipFill>
          <a:blip r:embed="rId3" cstate="print"/>
          <a:srcRect/>
          <a:stretch>
            <a:fillRect/>
          </a:stretch>
        </p:blipFill>
        <p:spPr>
          <a:xfrm>
            <a:off x="1524000" y="1905000"/>
            <a:ext cx="6324600" cy="2405063"/>
          </a:xfrm>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81000" y="304800"/>
            <a:ext cx="7773987" cy="1144588"/>
          </a:xfrm>
          <a:ln/>
        </p:spPr>
        <p:txBody>
          <a:bodyPr lIns="90000" tIns="46800" rIns="90000" bIns="46800"/>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Milk Products</a:t>
            </a:r>
          </a:p>
        </p:txBody>
      </p:sp>
      <p:sp>
        <p:nvSpPr>
          <p:cNvPr id="202755" name="Rectangle 3"/>
          <p:cNvSpPr>
            <a:spLocks noGrp="1" noChangeArrowheads="1"/>
          </p:cNvSpPr>
          <p:nvPr>
            <p:ph type="body" sz="half" idx="2"/>
          </p:nvPr>
        </p:nvSpPr>
        <p:spPr>
          <a:xfrm>
            <a:off x="457200" y="1524000"/>
            <a:ext cx="6553200" cy="4648200"/>
          </a:xfrm>
          <a:ln/>
        </p:spPr>
        <p:txBody>
          <a:bodyPr lIns="90000" tIns="46800" rIns="90000" bIns="46800">
            <a:normAutofit lnSpcReduction="10000"/>
          </a:bodyPr>
          <a:lstStyle/>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Choose lower fat &amp; unsweetened products</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White milk (</a:t>
            </a:r>
            <a:r>
              <a:rPr lang="en-GB" sz="2800" u="sng" dirty="0"/>
              <a:t>&lt;</a:t>
            </a:r>
            <a:r>
              <a:rPr lang="en-GB" sz="2800" dirty="0"/>
              <a:t>2% milk fat - M.F.)</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Lower fat cheese (</a:t>
            </a:r>
            <a:r>
              <a:rPr lang="en-GB" sz="2800" u="sng" dirty="0"/>
              <a:t>&lt;</a:t>
            </a:r>
            <a:r>
              <a:rPr lang="en-GB" sz="2800" dirty="0"/>
              <a:t>20% M.F.) </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Yogurt (</a:t>
            </a:r>
            <a:r>
              <a:rPr lang="en-GB" sz="2800" u="sng" dirty="0"/>
              <a:t>&lt;</a:t>
            </a:r>
            <a:r>
              <a:rPr lang="en-GB" sz="2800" dirty="0"/>
              <a:t>2% M.F.)</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p>
          <a:p>
            <a:pPr>
              <a:lnSpc>
                <a:spcPct val="95000"/>
              </a:lnSpc>
              <a:spcBef>
                <a:spcPts val="5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Serve Moderately</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Chocolate milk</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Yogurt drinks</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Ice cream (once a week)</a:t>
            </a:r>
          </a:p>
        </p:txBody>
      </p:sp>
      <p:pic>
        <p:nvPicPr>
          <p:cNvPr id="202756" name="Picture 4" descr="j0314315"/>
          <p:cNvPicPr>
            <a:picLocks noChangeAspect="1" noChangeArrowheads="1"/>
          </p:cNvPicPr>
          <p:nvPr/>
        </p:nvPicPr>
        <p:blipFill>
          <a:blip r:embed="rId3" cstate="print"/>
          <a:srcRect/>
          <a:stretch>
            <a:fillRect/>
          </a:stretch>
        </p:blipFill>
        <p:spPr bwMode="auto">
          <a:xfrm>
            <a:off x="6797675" y="1066800"/>
            <a:ext cx="2346325" cy="36576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9600" y="381000"/>
            <a:ext cx="7773987" cy="1144588"/>
          </a:xfrm>
          <a:ln/>
        </p:spPr>
        <p:txBody>
          <a:bodyPr lIns="90000" tIns="46800" rIns="90000" bIns="46800"/>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Meat and Alternatives</a:t>
            </a:r>
          </a:p>
        </p:txBody>
      </p:sp>
      <p:sp>
        <p:nvSpPr>
          <p:cNvPr id="204803" name="Rectangle 3"/>
          <p:cNvSpPr>
            <a:spLocks noGrp="1" noChangeArrowheads="1"/>
          </p:cNvSpPr>
          <p:nvPr>
            <p:ph idx="1"/>
          </p:nvPr>
        </p:nvSpPr>
        <p:spPr>
          <a:xfrm>
            <a:off x="457200" y="1676400"/>
            <a:ext cx="7696200" cy="4116387"/>
          </a:xfrm>
          <a:ln/>
        </p:spPr>
        <p:txBody>
          <a:bodyPr lIns="90000" tIns="46800" rIns="90000" bIns="46800">
            <a:normAutofit lnSpcReduction="10000"/>
          </a:bodyPr>
          <a:lstStyle/>
          <a:p>
            <a:pPr>
              <a:lnSpc>
                <a:spcPct val="9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Choose lean cuts of meat, fish, poultry and dried beans and peas</a:t>
            </a:r>
            <a:endParaRPr lang="en-CA" sz="2800" dirty="0"/>
          </a:p>
          <a:p>
            <a:pPr>
              <a:lnSpc>
                <a:spcPct val="9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dirty="0"/>
              <a:t>Use lower fat cooking methods</a:t>
            </a:r>
          </a:p>
          <a:p>
            <a:pPr>
              <a:lnSpc>
                <a:spcPct val="9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800" dirty="0"/>
              <a:t>Use in moderation any added fats such as oil, gravy, cream sauces</a:t>
            </a:r>
          </a:p>
          <a:p>
            <a:pPr>
              <a:lnSpc>
                <a:spcPct val="9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CA" sz="2800" dirty="0"/>
          </a:p>
          <a:p>
            <a:pPr>
              <a:lnSpc>
                <a:spcPct val="95000"/>
              </a:lnSpc>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Serve Moderately:</a:t>
            </a:r>
          </a:p>
          <a:p>
            <a:pPr>
              <a:lnSpc>
                <a:spcPct val="9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Salami, pepperoni, bologna, wieners, bacon, chicken wings, or fried meats (once a week)</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152400"/>
            <a:ext cx="8183880" cy="1051560"/>
          </a:xfrm>
          <a:ln/>
        </p:spPr>
        <p:txBody>
          <a:bodyPr lIns="90000" tIns="46800" rIns="90000" bIns="46800"/>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Foods Not Included</a:t>
            </a:r>
          </a:p>
        </p:txBody>
      </p:sp>
      <p:sp>
        <p:nvSpPr>
          <p:cNvPr id="206851" name="Rectangle 3"/>
          <p:cNvSpPr>
            <a:spLocks noGrp="1" noChangeArrowheads="1"/>
          </p:cNvSpPr>
          <p:nvPr>
            <p:ph idx="1"/>
          </p:nvPr>
        </p:nvSpPr>
        <p:spPr>
          <a:xfrm>
            <a:off x="457200" y="1219200"/>
            <a:ext cx="7888288" cy="5257800"/>
          </a:xfrm>
          <a:ln/>
        </p:spPr>
        <p:txBody>
          <a:bodyPr lIns="90000" tIns="46800" rIns="90000" bIns="46800">
            <a:normAutofit fontScale="92500"/>
          </a:bodyPr>
          <a:lstStyle/>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Some foods provide very few nutrients</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Students can fill up on these foods and will not have room for healthier foods</a:t>
            </a:r>
          </a:p>
          <a:p>
            <a:pPr>
              <a:lnSpc>
                <a:spcPct val="95000"/>
              </a:lnSpc>
              <a:spcBef>
                <a:spcPts val="5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p>
          <a:p>
            <a:pPr>
              <a:lnSpc>
                <a:spcPct val="90000"/>
              </a:lnSpc>
              <a:spcBef>
                <a:spcPts val="5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u="sng" dirty="0"/>
              <a:t>Examples</a:t>
            </a:r>
            <a:r>
              <a:rPr lang="en-GB" sz="2800" dirty="0"/>
              <a:t>: </a:t>
            </a:r>
          </a:p>
          <a:p>
            <a:pPr>
              <a:lnSpc>
                <a:spcPct val="90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Cookies, cakes, pies, donuts, chocolate bars</a:t>
            </a:r>
          </a:p>
          <a:p>
            <a:pPr>
              <a:lnSpc>
                <a:spcPct val="90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Popsicles, </a:t>
            </a:r>
            <a:r>
              <a:rPr lang="en-GB" sz="2800" dirty="0" err="1"/>
              <a:t>Jello</a:t>
            </a:r>
            <a:endParaRPr lang="en-GB" sz="2800" dirty="0"/>
          </a:p>
          <a:p>
            <a:pPr>
              <a:lnSpc>
                <a:spcPct val="90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Potato chips</a:t>
            </a:r>
          </a:p>
          <a:p>
            <a:pPr>
              <a:lnSpc>
                <a:spcPct val="90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Pop, fruit drinks, sports drinks, energy drinks</a:t>
            </a:r>
          </a:p>
          <a:p>
            <a:pPr>
              <a:lnSpc>
                <a:spcPct val="90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Battered &amp; fried products – nuggets, battered &amp; fried chicken pieces, onion rings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09600" y="1295400"/>
            <a:ext cx="7772400" cy="1189038"/>
          </a:xfrm>
        </p:spPr>
        <p:txBody>
          <a:bodyPr/>
          <a:lstStyle/>
          <a:p>
            <a:pPr algn="ctr"/>
            <a:r>
              <a:rPr lang="en-US"/>
              <a:t>Active Living</a:t>
            </a:r>
            <a:endParaRPr lang="en-CA"/>
          </a:p>
        </p:txBody>
      </p:sp>
      <p:sp>
        <p:nvSpPr>
          <p:cNvPr id="196611" name="Rectangle 3"/>
          <p:cNvSpPr>
            <a:spLocks noGrp="1" noChangeArrowheads="1"/>
          </p:cNvSpPr>
          <p:nvPr>
            <p:ph type="subTitle" idx="1"/>
          </p:nvPr>
        </p:nvSpPr>
        <p:spPr>
          <a:xfrm>
            <a:off x="914400" y="3886200"/>
            <a:ext cx="7543800" cy="1752600"/>
          </a:xfrm>
        </p:spPr>
        <p:txBody>
          <a:bodyPr/>
          <a:lstStyle/>
          <a:p>
            <a:pPr algn="ctr"/>
            <a:r>
              <a:rPr lang="en-US"/>
              <a:t>Do you get 60 minutes of physical activity every day?</a:t>
            </a:r>
            <a:endParaRPr lang="en-CA"/>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body" idx="4294967295"/>
          </p:nvPr>
        </p:nvSpPr>
        <p:spPr>
          <a:xfrm>
            <a:off x="0" y="1143000"/>
            <a:ext cx="8382000" cy="4495800"/>
          </a:xfrm>
          <a:ln/>
        </p:spPr>
        <p:txBody>
          <a:bodyPr lIns="90000" tIns="46800" rIns="90000" bIns="46800"/>
          <a:lstStyle/>
          <a:p>
            <a:pPr>
              <a:lnSpc>
                <a:spcPct val="95000"/>
              </a:lnSpc>
              <a:spcBef>
                <a:spcPts val="1500"/>
              </a:spcBef>
              <a:buClr>
                <a:srgbClr val="0099FF"/>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a:solidFill>
                  <a:srgbClr val="0099FF"/>
                </a:solidFill>
              </a:rPr>
              <a:t>    </a:t>
            </a:r>
          </a:p>
          <a:p>
            <a:pPr>
              <a:buClr>
                <a:srgbClr val="0099FF"/>
              </a:buClr>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a:solidFill>
                <a:srgbClr val="0099FF"/>
              </a:solidFill>
            </a:endParaRPr>
          </a:p>
        </p:txBody>
      </p:sp>
      <p:grpSp>
        <p:nvGrpSpPr>
          <p:cNvPr id="2" name="Group 3"/>
          <p:cNvGrpSpPr>
            <a:grpSpLocks/>
          </p:cNvGrpSpPr>
          <p:nvPr/>
        </p:nvGrpSpPr>
        <p:grpSpPr bwMode="auto">
          <a:xfrm>
            <a:off x="152400" y="1752600"/>
            <a:ext cx="8685213" cy="4722813"/>
            <a:chOff x="96" y="1104"/>
            <a:chExt cx="5471" cy="2975"/>
          </a:xfrm>
        </p:grpSpPr>
        <p:sp>
          <p:nvSpPr>
            <p:cNvPr id="192516" name="AutoShape 4"/>
            <p:cNvSpPr>
              <a:spLocks noChangeArrowheads="1"/>
            </p:cNvSpPr>
            <p:nvPr/>
          </p:nvSpPr>
          <p:spPr bwMode="auto">
            <a:xfrm>
              <a:off x="96" y="1104"/>
              <a:ext cx="5472" cy="2976"/>
            </a:xfrm>
            <a:prstGeom prst="roundRect">
              <a:avLst>
                <a:gd name="adj" fmla="val 32"/>
              </a:avLst>
            </a:prstGeom>
            <a:noFill/>
            <a:ln w="9525">
              <a:noFill/>
              <a:round/>
              <a:headEnd/>
              <a:tailEnd/>
            </a:ln>
          </p:spPr>
          <p:txBody>
            <a:bodyPr wrap="none" anchor="ctr"/>
            <a:lstStyle/>
            <a:p>
              <a:endParaRPr lang="en-US"/>
            </a:p>
          </p:txBody>
        </p:sp>
        <p:sp>
          <p:nvSpPr>
            <p:cNvPr id="192517" name="Text Box 5"/>
            <p:cNvSpPr txBox="1">
              <a:spLocks noChangeArrowheads="1"/>
            </p:cNvSpPr>
            <p:nvPr/>
          </p:nvSpPr>
          <p:spPr bwMode="auto">
            <a:xfrm>
              <a:off x="96" y="1104"/>
              <a:ext cx="5472" cy="2976"/>
            </a:xfrm>
            <a:prstGeom prst="rect">
              <a:avLst/>
            </a:prstGeom>
            <a:noFill/>
            <a:ln w="9525">
              <a:noFill/>
              <a:miter lim="800000"/>
              <a:headEnd/>
              <a:tailEnd/>
            </a:ln>
          </p:spPr>
          <p:txBody>
            <a:bodyPr lIns="90000" tIns="46800" rIns="90000" bIns="46800">
              <a:spAutoFit/>
            </a:bodyPr>
            <a:lstStyle/>
            <a:p>
              <a:pPr marL="341313" indent="-341313" eaLnBrk="0" hangingPunct="0">
                <a:lnSpc>
                  <a:spcPct val="95000"/>
                </a:lnSpc>
                <a:spcBef>
                  <a:spcPts val="800"/>
                </a:spcBef>
                <a:buClr>
                  <a:srgbClr val="000066"/>
                </a:buClr>
                <a:buSzPct val="100000"/>
                <a:buFont typeface="WP IconicSymbolsB"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3200"/>
            </a:p>
            <a:p>
              <a:pPr marL="341313" indent="-341313" eaLnBrk="0" hangingPunct="0">
                <a:spcBef>
                  <a:spcPts val="800"/>
                </a:spcBef>
                <a:buClr>
                  <a:srgbClr val="000066"/>
                </a:buClr>
                <a:buSzPct val="100000"/>
                <a:buFont typeface="WP IconicSymbolsB"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3200"/>
            </a:p>
          </p:txBody>
        </p:sp>
      </p:grpSp>
      <p:pic>
        <p:nvPicPr>
          <p:cNvPr id="192518" name="Picture 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92519" name="Text Box 7"/>
          <p:cNvSpPr txBox="1">
            <a:spLocks noChangeArrowheads="1"/>
          </p:cNvSpPr>
          <p:nvPr/>
        </p:nvSpPr>
        <p:spPr bwMode="auto">
          <a:xfrm>
            <a:off x="4495800" y="1371600"/>
            <a:ext cx="4648200" cy="498475"/>
          </a:xfrm>
          <a:prstGeom prst="rect">
            <a:avLst/>
          </a:prstGeom>
          <a:noFill/>
          <a:ln w="9525">
            <a:noFill/>
            <a:miter lim="800000"/>
            <a:headEnd/>
            <a:tailEnd/>
          </a:ln>
        </p:spPr>
        <p:txBody>
          <a:bodyPr lIns="90000" tIns="46800" rIns="90000" bIns="46800">
            <a:spAutoFit/>
          </a:bodyPr>
          <a:lstStyle/>
          <a:p>
            <a:pPr>
              <a:lnSpc>
                <a:spcPct val="95000"/>
              </a:lnSpc>
              <a:spcBef>
                <a:spcPts val="1750"/>
              </a:spcBef>
              <a:buClr>
                <a:srgbClr val="3366FF"/>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80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92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81000" y="3505200"/>
            <a:ext cx="8183880" cy="1051560"/>
          </a:xfrm>
        </p:spPr>
        <p:txBody>
          <a:bodyPr/>
          <a:lstStyle/>
          <a:p>
            <a:r>
              <a:rPr lang="en-US" dirty="0"/>
              <a:t>Encouraging Active Living</a:t>
            </a:r>
            <a:endParaRPr lang="en-CA" dirty="0"/>
          </a:p>
        </p:txBody>
      </p:sp>
      <p:sp>
        <p:nvSpPr>
          <p:cNvPr id="180227" name="Rectangle 3"/>
          <p:cNvSpPr>
            <a:spLocks noGrp="1" noChangeArrowheads="1"/>
          </p:cNvSpPr>
          <p:nvPr>
            <p:ph idx="1"/>
          </p:nvPr>
        </p:nvSpPr>
        <p:spPr/>
        <p:txBody>
          <a:bodyPr/>
          <a:lstStyle/>
          <a:p>
            <a:r>
              <a:rPr lang="en-US"/>
              <a:t>Active Transportation</a:t>
            </a:r>
          </a:p>
          <a:p>
            <a:r>
              <a:rPr lang="en-US"/>
              <a:t>Intramurals &amp; Informal activities</a:t>
            </a:r>
          </a:p>
          <a:p>
            <a:r>
              <a:rPr lang="en-US"/>
              <a:t>Access to school/community resources after school hours</a:t>
            </a:r>
          </a:p>
          <a:p>
            <a:r>
              <a:rPr lang="en-US"/>
              <a:t>Physical Education</a:t>
            </a:r>
          </a:p>
          <a:p>
            <a:r>
              <a:rPr lang="en-US"/>
              <a:t>Activities in other classes</a:t>
            </a:r>
          </a:p>
          <a:p>
            <a:endParaRPr lang="en-CA"/>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228600"/>
            <a:ext cx="8153400" cy="914400"/>
          </a:xfrm>
        </p:spPr>
        <p:txBody>
          <a:bodyPr/>
          <a:lstStyle/>
          <a:p>
            <a:pPr algn="ctr"/>
            <a:r>
              <a:rPr lang="en-US" dirty="0"/>
              <a:t>Key Messages</a:t>
            </a:r>
          </a:p>
        </p:txBody>
      </p:sp>
      <p:sp>
        <p:nvSpPr>
          <p:cNvPr id="66563" name="Rectangle 3"/>
          <p:cNvSpPr>
            <a:spLocks noGrp="1" noChangeArrowheads="1"/>
          </p:cNvSpPr>
          <p:nvPr>
            <p:ph idx="1"/>
          </p:nvPr>
        </p:nvSpPr>
        <p:spPr>
          <a:xfrm>
            <a:off x="990600" y="1295400"/>
            <a:ext cx="7772400" cy="5029200"/>
          </a:xfrm>
        </p:spPr>
        <p:txBody>
          <a:bodyPr/>
          <a:lstStyle/>
          <a:p>
            <a:pPr>
              <a:lnSpc>
                <a:spcPct val="90000"/>
              </a:lnSpc>
            </a:pPr>
            <a:r>
              <a:rPr lang="en-US"/>
              <a:t>Healthy eating &amp; active living matters</a:t>
            </a:r>
          </a:p>
          <a:p>
            <a:pPr>
              <a:lnSpc>
                <a:spcPct val="90000"/>
              </a:lnSpc>
            </a:pPr>
            <a:r>
              <a:rPr lang="en-US"/>
              <a:t>It’s not always easy to eat healthy in today’s world </a:t>
            </a:r>
          </a:p>
          <a:p>
            <a:pPr>
              <a:lnSpc>
                <a:spcPct val="90000"/>
              </a:lnSpc>
            </a:pPr>
            <a:r>
              <a:rPr lang="en-US"/>
              <a:t>There are opportunities to increase physical activity within our school community</a:t>
            </a:r>
          </a:p>
          <a:p>
            <a:pPr>
              <a:lnSpc>
                <a:spcPct val="90000"/>
              </a:lnSpc>
            </a:pPr>
            <a:r>
              <a:rPr lang="en-US"/>
              <a:t>We can all be agents of change</a:t>
            </a:r>
          </a:p>
          <a:p>
            <a:pPr>
              <a:lnSpc>
                <a:spcPct val="90000"/>
              </a:lnSpc>
            </a:pPr>
            <a:r>
              <a:rPr lang="en-US"/>
              <a:t>Let’s all work together to make the healthy choice the easy choice for students!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533400" y="457200"/>
            <a:ext cx="8183880" cy="1051560"/>
          </a:xfrm>
        </p:spPr>
        <p:txBody>
          <a:bodyPr>
            <a:normAutofit fontScale="90000"/>
          </a:bodyPr>
          <a:lstStyle/>
          <a:p>
            <a:r>
              <a:rPr lang="en-US" dirty="0"/>
              <a:t>What are the benefits of healthy eating and active living?</a:t>
            </a:r>
            <a:endParaRPr lang="en-CA" dirty="0"/>
          </a:p>
        </p:txBody>
      </p:sp>
      <p:sp>
        <p:nvSpPr>
          <p:cNvPr id="186371" name="Rectangle 3"/>
          <p:cNvSpPr>
            <a:spLocks noGrp="1" noChangeArrowheads="1"/>
          </p:cNvSpPr>
          <p:nvPr>
            <p:ph sz="half" idx="1"/>
          </p:nvPr>
        </p:nvSpPr>
        <p:spPr>
          <a:xfrm>
            <a:off x="533400" y="1600200"/>
            <a:ext cx="3931920" cy="4389120"/>
          </a:xfrm>
        </p:spPr>
        <p:txBody>
          <a:bodyPr/>
          <a:lstStyle/>
          <a:p>
            <a:r>
              <a:rPr lang="en-US" dirty="0"/>
              <a:t>Helps you learn</a:t>
            </a:r>
          </a:p>
          <a:p>
            <a:r>
              <a:rPr lang="en-US" dirty="0"/>
              <a:t>Promotes healthy weight</a:t>
            </a:r>
          </a:p>
          <a:p>
            <a:r>
              <a:rPr lang="en-US" dirty="0"/>
              <a:t>Sports performance</a:t>
            </a:r>
          </a:p>
          <a:p>
            <a:r>
              <a:rPr lang="en-US" dirty="0"/>
              <a:t>Keeps you healthy</a:t>
            </a:r>
          </a:p>
          <a:p>
            <a:r>
              <a:rPr lang="en-US" dirty="0"/>
              <a:t>Prevents diseases</a:t>
            </a:r>
          </a:p>
          <a:p>
            <a:r>
              <a:rPr lang="en-US" dirty="0"/>
              <a:t>Dental health</a:t>
            </a:r>
            <a:endParaRPr lang="en-CA" dirty="0"/>
          </a:p>
        </p:txBody>
      </p:sp>
      <p:sp>
        <p:nvSpPr>
          <p:cNvPr id="186372" name="Rectangle 4"/>
          <p:cNvSpPr>
            <a:spLocks noGrp="1" noChangeArrowheads="1"/>
          </p:cNvSpPr>
          <p:nvPr>
            <p:ph sz="half" idx="2"/>
          </p:nvPr>
        </p:nvSpPr>
        <p:spPr>
          <a:xfrm>
            <a:off x="4648200" y="1524000"/>
            <a:ext cx="3810000" cy="4267200"/>
          </a:xfrm>
        </p:spPr>
        <p:txBody>
          <a:bodyPr/>
          <a:lstStyle/>
          <a:p>
            <a:r>
              <a:rPr lang="en-US" dirty="0"/>
              <a:t>Sleep better</a:t>
            </a:r>
          </a:p>
          <a:p>
            <a:r>
              <a:rPr lang="en-US" dirty="0"/>
              <a:t>Increase self-esteem &amp; self-confidence</a:t>
            </a:r>
          </a:p>
          <a:p>
            <a:r>
              <a:rPr lang="en-US" dirty="0"/>
              <a:t>Decrease depression &amp; anxiety</a:t>
            </a:r>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050"/>
          <p:cNvSpPr>
            <a:spLocks noGrp="1" noChangeArrowheads="1"/>
          </p:cNvSpPr>
          <p:nvPr>
            <p:ph type="title"/>
          </p:nvPr>
        </p:nvSpPr>
        <p:spPr>
          <a:xfrm>
            <a:off x="457200" y="457200"/>
            <a:ext cx="7772400" cy="762000"/>
          </a:xfrm>
        </p:spPr>
        <p:txBody>
          <a:bodyPr>
            <a:normAutofit fontScale="90000"/>
          </a:bodyPr>
          <a:lstStyle/>
          <a:p>
            <a:r>
              <a:rPr lang="en-US" sz="4000" dirty="0"/>
              <a:t/>
            </a:r>
            <a:br>
              <a:rPr lang="en-US" sz="4000" dirty="0"/>
            </a:br>
            <a:r>
              <a:rPr lang="en-US" sz="4000" dirty="0"/>
              <a:t>Environment</a:t>
            </a:r>
          </a:p>
        </p:txBody>
      </p:sp>
      <p:sp>
        <p:nvSpPr>
          <p:cNvPr id="141315" name="Rectangle 2051"/>
          <p:cNvSpPr>
            <a:spLocks noGrp="1" noChangeArrowheads="1"/>
          </p:cNvSpPr>
          <p:nvPr>
            <p:ph idx="1"/>
          </p:nvPr>
        </p:nvSpPr>
        <p:spPr>
          <a:xfrm>
            <a:off x="457200" y="1295400"/>
            <a:ext cx="8260080" cy="4492752"/>
          </a:xfrm>
        </p:spPr>
        <p:txBody>
          <a:bodyPr/>
          <a:lstStyle/>
          <a:p>
            <a:pPr lvl="1">
              <a:buNone/>
            </a:pPr>
            <a:r>
              <a:rPr lang="en-US" dirty="0" smtClean="0"/>
              <a:t>Think for a minute about the food:</a:t>
            </a:r>
          </a:p>
          <a:p>
            <a:pPr lvl="1"/>
            <a:r>
              <a:rPr lang="en-US" dirty="0" smtClean="0"/>
              <a:t>in </a:t>
            </a:r>
            <a:r>
              <a:rPr lang="en-US" dirty="0"/>
              <a:t>grocery stores</a:t>
            </a:r>
          </a:p>
          <a:p>
            <a:pPr lvl="1"/>
            <a:r>
              <a:rPr lang="en-US" dirty="0"/>
              <a:t>in corner stores</a:t>
            </a:r>
          </a:p>
          <a:p>
            <a:pPr lvl="1"/>
            <a:r>
              <a:rPr lang="en-US" dirty="0"/>
              <a:t>in movie theatres</a:t>
            </a:r>
          </a:p>
          <a:p>
            <a:pPr lvl="1"/>
            <a:r>
              <a:rPr lang="en-US" dirty="0"/>
              <a:t>at fast food restaurants</a:t>
            </a:r>
          </a:p>
          <a:p>
            <a:pPr lvl="1"/>
            <a:r>
              <a:rPr lang="en-US" dirty="0"/>
              <a:t>at sports events</a:t>
            </a:r>
          </a:p>
          <a:p>
            <a:pPr lvl="1"/>
            <a:r>
              <a:rPr lang="en-US" dirty="0"/>
              <a:t>at school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304800"/>
            <a:ext cx="7772400" cy="609600"/>
          </a:xfrm>
        </p:spPr>
        <p:txBody>
          <a:bodyPr>
            <a:normAutofit fontScale="90000"/>
          </a:bodyPr>
          <a:lstStyle/>
          <a:p>
            <a:pPr algn="ctr"/>
            <a:r>
              <a:rPr lang="en-US" b="1" dirty="0"/>
              <a:t>Portion Sizes</a:t>
            </a:r>
          </a:p>
        </p:txBody>
      </p:sp>
      <p:sp>
        <p:nvSpPr>
          <p:cNvPr id="18435" name="Rectangle 3"/>
          <p:cNvSpPr>
            <a:spLocks noGrp="1" noChangeArrowheads="1"/>
          </p:cNvSpPr>
          <p:nvPr>
            <p:ph idx="1"/>
          </p:nvPr>
        </p:nvSpPr>
        <p:spPr/>
        <p:txBody>
          <a:bodyPr/>
          <a:lstStyle/>
          <a:p>
            <a:pPr>
              <a:buFont typeface="Wingdings" pitchFamily="2" charset="2"/>
              <a:buNone/>
            </a:pPr>
            <a:r>
              <a:rPr lang="en-US" dirty="0"/>
              <a:t> </a:t>
            </a:r>
          </a:p>
        </p:txBody>
      </p:sp>
      <p:pic>
        <p:nvPicPr>
          <p:cNvPr id="18437" name="Picture 5" descr="File0001"/>
          <p:cNvPicPr>
            <a:picLocks noChangeAspect="1" noChangeArrowheads="1"/>
          </p:cNvPicPr>
          <p:nvPr/>
        </p:nvPicPr>
        <p:blipFill>
          <a:blip r:embed="rId3" cstate="print"/>
          <a:srcRect/>
          <a:stretch>
            <a:fillRect/>
          </a:stretch>
        </p:blipFill>
        <p:spPr bwMode="auto">
          <a:xfrm>
            <a:off x="1387475" y="990600"/>
            <a:ext cx="2803525" cy="4659859"/>
          </a:xfrm>
          <a:prstGeom prst="rect">
            <a:avLst/>
          </a:prstGeom>
          <a:noFill/>
        </p:spPr>
      </p:pic>
      <p:pic>
        <p:nvPicPr>
          <p:cNvPr id="18439" name="Picture 7" descr="File0002"/>
          <p:cNvPicPr>
            <a:picLocks noChangeAspect="1" noChangeArrowheads="1"/>
          </p:cNvPicPr>
          <p:nvPr/>
        </p:nvPicPr>
        <p:blipFill>
          <a:blip r:embed="rId4" cstate="print"/>
          <a:srcRect/>
          <a:stretch>
            <a:fillRect/>
          </a:stretch>
        </p:blipFill>
        <p:spPr bwMode="auto">
          <a:xfrm>
            <a:off x="4876800" y="990600"/>
            <a:ext cx="3162012" cy="45720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04800"/>
            <a:ext cx="8229600" cy="1143000"/>
          </a:xfrm>
        </p:spPr>
        <p:txBody>
          <a:bodyPr>
            <a:normAutofit fontScale="90000"/>
          </a:bodyPr>
          <a:lstStyle/>
          <a:p>
            <a:pPr algn="ctr"/>
            <a:r>
              <a:rPr lang="en-US" sz="4000" b="1" dirty="0"/>
              <a:t>Advertising…</a:t>
            </a:r>
            <a:br>
              <a:rPr lang="en-US" sz="4000" b="1" dirty="0"/>
            </a:br>
            <a:r>
              <a:rPr lang="en-US" sz="3200" b="1" dirty="0"/>
              <a:t>Can Nutrition Education Compete?</a:t>
            </a:r>
          </a:p>
        </p:txBody>
      </p:sp>
      <p:pic>
        <p:nvPicPr>
          <p:cNvPr id="110598" name="Picture 6" descr="babymcfry"/>
          <p:cNvPicPr>
            <a:picLocks noGrp="1" noChangeAspect="1" noChangeArrowheads="1"/>
          </p:cNvPicPr>
          <p:nvPr>
            <p:ph sz="half" idx="1"/>
          </p:nvPr>
        </p:nvPicPr>
        <p:blipFill>
          <a:blip r:embed="rId3" cstate="print"/>
          <a:srcRect/>
          <a:stretch>
            <a:fillRect/>
          </a:stretch>
        </p:blipFill>
        <p:spPr>
          <a:xfrm>
            <a:off x="3203575" y="1773238"/>
            <a:ext cx="2992438" cy="4114800"/>
          </a:xfrm>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pPr algn="ctr"/>
            <a:r>
              <a:rPr lang="en-US" b="1">
                <a:solidFill>
                  <a:schemeClr val="accent1"/>
                </a:solidFill>
              </a:rPr>
              <a:t>Change is happening at many levels</a:t>
            </a:r>
          </a:p>
        </p:txBody>
      </p:sp>
      <p:sp>
        <p:nvSpPr>
          <p:cNvPr id="92163" name="Rectangle 3"/>
          <p:cNvSpPr>
            <a:spLocks noGrp="1" noChangeArrowheads="1"/>
          </p:cNvSpPr>
          <p:nvPr>
            <p:ph idx="1"/>
          </p:nvPr>
        </p:nvSpPr>
        <p:spPr/>
        <p:txBody>
          <a:bodyPr/>
          <a:lstStyle/>
          <a:p>
            <a:pPr algn="ctr">
              <a:buFont typeface="Wingdings" pitchFamily="2" charset="2"/>
              <a:buNone/>
            </a:pPr>
            <a:r>
              <a:rPr lang="en-US"/>
              <a:t>You can help create</a:t>
            </a:r>
          </a:p>
          <a:p>
            <a:pPr algn="ctr">
              <a:buFont typeface="Wingdings" pitchFamily="2" charset="2"/>
              <a:buNone/>
            </a:pPr>
            <a:r>
              <a:rPr lang="en-US"/>
              <a:t> a school environment that </a:t>
            </a:r>
          </a:p>
          <a:p>
            <a:pPr algn="ctr">
              <a:buFont typeface="Wingdings" pitchFamily="2" charset="2"/>
              <a:buNone/>
            </a:pPr>
            <a:r>
              <a:rPr lang="en-US"/>
              <a:t>supports healthy eating!</a:t>
            </a:r>
          </a:p>
        </p:txBody>
      </p:sp>
      <p:pic>
        <p:nvPicPr>
          <p:cNvPr id="92165" name="Picture 5" descr="http://www.5aday.com/images/industry/fla30.gif"/>
          <p:cNvPicPr>
            <a:picLocks noChangeAspect="1" noChangeArrowheads="1"/>
          </p:cNvPicPr>
          <p:nvPr/>
        </p:nvPicPr>
        <p:blipFill>
          <a:blip r:embed="rId3" cstate="print"/>
          <a:srcRect/>
          <a:stretch>
            <a:fillRect/>
          </a:stretch>
        </p:blipFill>
        <p:spPr bwMode="auto">
          <a:xfrm>
            <a:off x="838200" y="2286000"/>
            <a:ext cx="3962400" cy="2663825"/>
          </a:xfrm>
          <a:prstGeom prst="rect">
            <a:avLst/>
          </a:prstGeom>
          <a:noFill/>
        </p:spPr>
      </p:pic>
      <p:pic>
        <p:nvPicPr>
          <p:cNvPr id="92167" name="Picture 7" descr="http://www.5aday.com/images/industry/fla16.gif"/>
          <p:cNvPicPr>
            <a:picLocks noChangeAspect="1" noChangeArrowheads="1"/>
          </p:cNvPicPr>
          <p:nvPr/>
        </p:nvPicPr>
        <p:blipFill>
          <a:blip r:embed="rId4" cstate="print"/>
          <a:srcRect/>
          <a:stretch>
            <a:fillRect/>
          </a:stretch>
        </p:blipFill>
        <p:spPr bwMode="auto">
          <a:xfrm>
            <a:off x="5029200" y="2286000"/>
            <a:ext cx="3048000" cy="26543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050"/>
          <p:cNvSpPr>
            <a:spLocks noGrp="1" noChangeArrowheads="1"/>
          </p:cNvSpPr>
          <p:nvPr>
            <p:ph type="title"/>
          </p:nvPr>
        </p:nvSpPr>
        <p:spPr>
          <a:xfrm>
            <a:off x="1219200" y="685800"/>
            <a:ext cx="7772400" cy="838200"/>
          </a:xfrm>
        </p:spPr>
        <p:txBody>
          <a:bodyPr>
            <a:normAutofit fontScale="90000"/>
          </a:bodyPr>
          <a:lstStyle/>
          <a:p>
            <a:r>
              <a:rPr lang="en-US" sz="4000" dirty="0"/>
              <a:t>School Food Guidelines </a:t>
            </a:r>
            <a:br>
              <a:rPr lang="en-US" sz="4000" dirty="0"/>
            </a:br>
            <a:endParaRPr lang="en-US" sz="4000" dirty="0"/>
          </a:p>
        </p:txBody>
      </p:sp>
      <p:sp>
        <p:nvSpPr>
          <p:cNvPr id="150531" name="Rectangle 2051"/>
          <p:cNvSpPr>
            <a:spLocks noGrp="1" noChangeArrowheads="1"/>
          </p:cNvSpPr>
          <p:nvPr>
            <p:ph idx="1"/>
          </p:nvPr>
        </p:nvSpPr>
        <p:spPr>
          <a:xfrm>
            <a:off x="1173163" y="1219200"/>
            <a:ext cx="7772400" cy="4876800"/>
          </a:xfrm>
        </p:spPr>
        <p:txBody>
          <a:bodyPr/>
          <a:lstStyle/>
          <a:p>
            <a:r>
              <a:rPr lang="en-US">
                <a:latin typeface="Tahoma" pitchFamily="34" charset="0"/>
              </a:rPr>
              <a:t>Foods served or sold in school should make a positive contribution to students’ eating habits</a:t>
            </a:r>
          </a:p>
          <a:p>
            <a:r>
              <a:rPr lang="en-US">
                <a:latin typeface="Tahoma" pitchFamily="34" charset="0"/>
              </a:rPr>
              <a:t>Schools teach about healthy eating. They should also model healthy eating. </a:t>
            </a:r>
          </a:p>
          <a:p>
            <a:r>
              <a:rPr lang="en-US">
                <a:latin typeface="Tahoma" pitchFamily="34" charset="0"/>
              </a:rPr>
              <a:t>Guidelines include 3 categories of food:</a:t>
            </a:r>
          </a:p>
          <a:p>
            <a:pPr lvl="1">
              <a:buFontTx/>
              <a:buChar char="o"/>
            </a:pPr>
            <a:r>
              <a:rPr lang="en-US">
                <a:latin typeface="Tahoma" pitchFamily="34" charset="0"/>
              </a:rPr>
              <a:t>Serve Most</a:t>
            </a:r>
          </a:p>
          <a:p>
            <a:pPr lvl="1">
              <a:buFontTx/>
              <a:buChar char="o"/>
            </a:pPr>
            <a:r>
              <a:rPr lang="en-US">
                <a:latin typeface="Tahoma" pitchFamily="34" charset="0"/>
              </a:rPr>
              <a:t>Serve Moderately </a:t>
            </a:r>
          </a:p>
          <a:p>
            <a:pPr lvl="1">
              <a:buFontTx/>
              <a:buChar char="o"/>
            </a:pPr>
            <a:r>
              <a:rPr lang="en-US">
                <a:latin typeface="Tahoma" pitchFamily="34" charset="0"/>
              </a:rPr>
              <a:t>Foods Not Included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838200" y="381000"/>
            <a:ext cx="7773987" cy="838200"/>
          </a:xfrm>
          <a:ln/>
        </p:spPr>
        <p:txBody>
          <a:bodyPr lIns="90000" tIns="46800" rIns="90000" bIns="46800"/>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Grain Products</a:t>
            </a:r>
          </a:p>
        </p:txBody>
      </p:sp>
      <p:sp>
        <p:nvSpPr>
          <p:cNvPr id="200707" name="Rectangle 3"/>
          <p:cNvSpPr>
            <a:spLocks noGrp="1" noChangeArrowheads="1"/>
          </p:cNvSpPr>
          <p:nvPr>
            <p:ph idx="1"/>
          </p:nvPr>
        </p:nvSpPr>
        <p:spPr>
          <a:xfrm>
            <a:off x="762000" y="1219200"/>
            <a:ext cx="7773987" cy="2325688"/>
          </a:xfrm>
          <a:ln/>
        </p:spPr>
        <p:txBody>
          <a:bodyPr lIns="90000" tIns="46800" rIns="90000" bIns="46800"/>
          <a:lstStyle/>
          <a:p>
            <a:pPr>
              <a:lnSpc>
                <a:spcPct val="95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Choose </a:t>
            </a:r>
            <a:r>
              <a:rPr lang="en-GB" sz="2800" b="1" u="sng" dirty="0"/>
              <a:t>whole grains</a:t>
            </a:r>
            <a:r>
              <a:rPr lang="en-GB" sz="2800" dirty="0"/>
              <a:t> more often</a:t>
            </a:r>
          </a:p>
          <a:p>
            <a:pPr>
              <a:lnSpc>
                <a:spcPct val="90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Breads, cereals, pasta, rice, tortilla wraps, crackers</a:t>
            </a:r>
          </a:p>
          <a:p>
            <a:pPr>
              <a:lnSpc>
                <a:spcPct val="90000"/>
              </a:lnSpc>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p>
          <a:p>
            <a:pPr>
              <a:lnSpc>
                <a:spcPct val="90000"/>
              </a:lnSpc>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Serve Moderately: White based grains</a:t>
            </a:r>
          </a:p>
        </p:txBody>
      </p:sp>
      <p:pic>
        <p:nvPicPr>
          <p:cNvPr id="200708" name="Picture 4" descr="Brown_Rice"/>
          <p:cNvPicPr>
            <a:picLocks noChangeAspect="1" noChangeArrowheads="1"/>
          </p:cNvPicPr>
          <p:nvPr/>
        </p:nvPicPr>
        <p:blipFill>
          <a:blip r:embed="rId3" cstate="print"/>
          <a:srcRect/>
          <a:stretch>
            <a:fillRect/>
          </a:stretch>
        </p:blipFill>
        <p:spPr bwMode="auto">
          <a:xfrm>
            <a:off x="6096000" y="3657600"/>
            <a:ext cx="1981200" cy="1981200"/>
          </a:xfrm>
          <a:prstGeom prst="rect">
            <a:avLst/>
          </a:prstGeom>
          <a:noFill/>
        </p:spPr>
      </p:pic>
      <p:pic>
        <p:nvPicPr>
          <p:cNvPr id="200709" name="Picture 5" descr="Whole_Wheat_Pasta"/>
          <p:cNvPicPr>
            <a:picLocks noChangeAspect="1" noChangeArrowheads="1"/>
          </p:cNvPicPr>
          <p:nvPr/>
        </p:nvPicPr>
        <p:blipFill>
          <a:blip r:embed="rId4" cstate="print"/>
          <a:srcRect/>
          <a:stretch>
            <a:fillRect/>
          </a:stretch>
        </p:blipFill>
        <p:spPr bwMode="auto">
          <a:xfrm>
            <a:off x="3581400" y="3505200"/>
            <a:ext cx="2209800" cy="2209800"/>
          </a:xfrm>
          <a:prstGeom prst="rect">
            <a:avLst/>
          </a:prstGeom>
          <a:noFill/>
        </p:spPr>
      </p:pic>
      <p:pic>
        <p:nvPicPr>
          <p:cNvPr id="200710" name="Picture 6" descr="logo_cheerios"/>
          <p:cNvPicPr>
            <a:picLocks noChangeAspect="1" noChangeArrowheads="1"/>
          </p:cNvPicPr>
          <p:nvPr/>
        </p:nvPicPr>
        <p:blipFill>
          <a:blip r:embed="rId5" cstate="print"/>
          <a:srcRect/>
          <a:stretch>
            <a:fillRect/>
          </a:stretch>
        </p:blipFill>
        <p:spPr bwMode="auto">
          <a:xfrm>
            <a:off x="1295400" y="5029200"/>
            <a:ext cx="2095500" cy="777875"/>
          </a:xfrm>
          <a:prstGeom prst="rect">
            <a:avLst/>
          </a:prstGeom>
          <a:noFill/>
        </p:spPr>
      </p:pic>
      <p:pic>
        <p:nvPicPr>
          <p:cNvPr id="200711" name="Picture 7" descr="multi1011"/>
          <p:cNvPicPr>
            <a:picLocks noChangeAspect="1" noChangeArrowheads="1"/>
          </p:cNvPicPr>
          <p:nvPr/>
        </p:nvPicPr>
        <p:blipFill>
          <a:blip r:embed="rId6" cstate="print"/>
          <a:srcRect/>
          <a:stretch>
            <a:fillRect/>
          </a:stretch>
        </p:blipFill>
        <p:spPr bwMode="auto">
          <a:xfrm>
            <a:off x="914400" y="3505200"/>
            <a:ext cx="1905000" cy="1514475"/>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228600"/>
            <a:ext cx="7773987" cy="1144588"/>
          </a:xfrm>
          <a:ln/>
        </p:spPr>
        <p:txBody>
          <a:bodyPr lIns="90000" tIns="46800" rIns="90000" bIns="46800"/>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Fruits and Vegetables</a:t>
            </a:r>
          </a:p>
        </p:txBody>
      </p:sp>
      <p:sp>
        <p:nvSpPr>
          <p:cNvPr id="198659" name="Rectangle 3"/>
          <p:cNvSpPr>
            <a:spLocks noGrp="1" noChangeArrowheads="1"/>
          </p:cNvSpPr>
          <p:nvPr>
            <p:ph type="body" sz="half" idx="2"/>
          </p:nvPr>
        </p:nvSpPr>
        <p:spPr>
          <a:xfrm>
            <a:off x="4267200" y="1447800"/>
            <a:ext cx="4191000" cy="4572000"/>
          </a:xfrm>
          <a:ln/>
        </p:spPr>
        <p:txBody>
          <a:bodyPr lIns="90000" tIns="46800" rIns="90000" bIns="46800">
            <a:normAutofit lnSpcReduction="10000"/>
          </a:bodyPr>
          <a:lstStyle/>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Fresh</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Frozen</a:t>
            </a:r>
          </a:p>
          <a:p>
            <a:pPr>
              <a:lnSpc>
                <a:spcPct val="95000"/>
              </a:lnSpc>
              <a:spcBef>
                <a:spcPts val="5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p>
          <a:p>
            <a:pPr>
              <a:lnSpc>
                <a:spcPct val="95000"/>
              </a:lnSpc>
              <a:spcBef>
                <a:spcPts val="5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Fruit can also be:</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Canned in juice</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Dried fruit </a:t>
            </a:r>
          </a:p>
          <a:p>
            <a:pPr>
              <a:lnSpc>
                <a:spcPct val="95000"/>
              </a:lnSpc>
              <a:spcBef>
                <a:spcPts val="5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p>
          <a:p>
            <a:pPr>
              <a:lnSpc>
                <a:spcPct val="95000"/>
              </a:lnSpc>
              <a:spcBef>
                <a:spcPts val="500"/>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Serve Moderately:</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Sweetened fruits/juices</a:t>
            </a:r>
          </a:p>
          <a:p>
            <a:pPr>
              <a:lnSpc>
                <a:spcPct val="95000"/>
              </a:lnSpc>
              <a:spcBef>
                <a:spcPts val="5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French fries (once a week)</a:t>
            </a:r>
          </a:p>
        </p:txBody>
      </p:sp>
      <p:pic>
        <p:nvPicPr>
          <p:cNvPr id="198660" name="Picture 4" descr="PH03403I"/>
          <p:cNvPicPr>
            <a:picLocks noChangeAspect="1" noChangeArrowheads="1"/>
          </p:cNvPicPr>
          <p:nvPr/>
        </p:nvPicPr>
        <p:blipFill>
          <a:blip r:embed="rId3" cstate="print"/>
          <a:srcRect/>
          <a:stretch>
            <a:fillRect/>
          </a:stretch>
        </p:blipFill>
        <p:spPr bwMode="auto">
          <a:xfrm>
            <a:off x="685800" y="1600201"/>
            <a:ext cx="2942542" cy="1981200"/>
          </a:xfrm>
          <a:prstGeom prst="rect">
            <a:avLst/>
          </a:prstGeom>
          <a:noFill/>
        </p:spPr>
      </p:pic>
      <p:pic>
        <p:nvPicPr>
          <p:cNvPr id="198661" name="Picture 5" descr="j0313998"/>
          <p:cNvPicPr>
            <a:picLocks noChangeAspect="1" noChangeArrowheads="1"/>
          </p:cNvPicPr>
          <p:nvPr/>
        </p:nvPicPr>
        <p:blipFill>
          <a:blip r:embed="rId4" cstate="print"/>
          <a:srcRect/>
          <a:stretch>
            <a:fillRect/>
          </a:stretch>
        </p:blipFill>
        <p:spPr bwMode="auto">
          <a:xfrm>
            <a:off x="533400" y="3810000"/>
            <a:ext cx="3124200" cy="2041255"/>
          </a:xfrm>
          <a:prstGeom prst="rect">
            <a:avLst/>
          </a:prstGeom>
          <a:noFill/>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TotalTime>
  <Words>679</Words>
  <Application>Microsoft Office PowerPoint</Application>
  <PresentationFormat>On-screen Show (4:3)</PresentationFormat>
  <Paragraphs>146</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Aspect</vt:lpstr>
      <vt:lpstr>Slide 1</vt:lpstr>
      <vt:lpstr>What are the benefits of healthy eating and active living?</vt:lpstr>
      <vt:lpstr> Environment</vt:lpstr>
      <vt:lpstr>Portion Sizes</vt:lpstr>
      <vt:lpstr>Advertising… Can Nutrition Education Compete?</vt:lpstr>
      <vt:lpstr>Change is happening at many levels</vt:lpstr>
      <vt:lpstr>School Food Guidelines  </vt:lpstr>
      <vt:lpstr>Grain Products</vt:lpstr>
      <vt:lpstr>Fruits and Vegetables</vt:lpstr>
      <vt:lpstr>Milk Products</vt:lpstr>
      <vt:lpstr>Meat and Alternatives</vt:lpstr>
      <vt:lpstr>Foods Not Included</vt:lpstr>
      <vt:lpstr>Active Living</vt:lpstr>
      <vt:lpstr>Slide 14</vt:lpstr>
      <vt:lpstr>Encouraging Active Living</vt:lpstr>
      <vt:lpstr>Key Messages</vt:lpstr>
    </vt:vector>
  </TitlesOfParts>
  <Company>Sampson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SCS</dc:creator>
  <cp:lastModifiedBy>SCS</cp:lastModifiedBy>
  <cp:revision>1</cp:revision>
  <dcterms:created xsi:type="dcterms:W3CDTF">2013-02-05T14:06:51Z</dcterms:created>
  <dcterms:modified xsi:type="dcterms:W3CDTF">2013-02-05T14:11:33Z</dcterms:modified>
</cp:coreProperties>
</file>