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36FAAD-6055-4CE7-9598-CAB068E94A57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9A3EF-300A-4C4B-B5B3-2A266CE514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36FAAD-6055-4CE7-9598-CAB068E94A57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9A3EF-300A-4C4B-B5B3-2A266CE51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36FAAD-6055-4CE7-9598-CAB068E94A57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9A3EF-300A-4C4B-B5B3-2A266CE51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36FAAD-6055-4CE7-9598-CAB068E94A57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9A3EF-300A-4C4B-B5B3-2A266CE51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36FAAD-6055-4CE7-9598-CAB068E94A57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9A3EF-300A-4C4B-B5B3-2A266CE514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36FAAD-6055-4CE7-9598-CAB068E94A57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9A3EF-300A-4C4B-B5B3-2A266CE51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36FAAD-6055-4CE7-9598-CAB068E94A57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9A3EF-300A-4C4B-B5B3-2A266CE51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36FAAD-6055-4CE7-9598-CAB068E94A57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9A3EF-300A-4C4B-B5B3-2A266CE51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36FAAD-6055-4CE7-9598-CAB068E94A57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9A3EF-300A-4C4B-B5B3-2A266CE514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36FAAD-6055-4CE7-9598-CAB068E94A57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9A3EF-300A-4C4B-B5B3-2A266CE51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36FAAD-6055-4CE7-9598-CAB068E94A57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E9A3EF-300A-4C4B-B5B3-2A266CE514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336FAAD-6055-4CE7-9598-CAB068E94A57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CE9A3EF-300A-4C4B-B5B3-2A266CE514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81000"/>
            <a:ext cx="7406640" cy="1472184"/>
          </a:xfrm>
        </p:spPr>
        <p:txBody>
          <a:bodyPr>
            <a:normAutofit/>
          </a:bodyPr>
          <a:lstStyle/>
          <a:p>
            <a:r>
              <a:rPr lang="en-US" sz="7200" dirty="0" smtClean="0"/>
              <a:t>Health Insurance</a:t>
            </a:r>
            <a:endParaRPr lang="en-US" sz="7200" dirty="0"/>
          </a:p>
        </p:txBody>
      </p:sp>
      <p:pic>
        <p:nvPicPr>
          <p:cNvPr id="11266" name="Picture 2" descr="http://lettvbefree.com/wp-content/uploads/2012/09/low-cost-health-insura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905000"/>
            <a:ext cx="6019800" cy="4505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Shopping for a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Determine realistically your medical needs</a:t>
            </a:r>
          </a:p>
          <a:p>
            <a:r>
              <a:rPr lang="en-US" dirty="0" smtClean="0"/>
              <a:t>Pay close attention to the </a:t>
            </a:r>
            <a:r>
              <a:rPr lang="en-US" b="1" dirty="0" smtClean="0"/>
              <a:t>schedule of benefits or description of benefits. This will spell out the details of </a:t>
            </a:r>
            <a:r>
              <a:rPr lang="en-US" dirty="0" smtClean="0"/>
              <a:t>the policy.</a:t>
            </a:r>
          </a:p>
          <a:p>
            <a:r>
              <a:rPr lang="en-US" dirty="0" smtClean="0"/>
              <a:t> Note the lifetime maximums paid by the insurance company.</a:t>
            </a:r>
          </a:p>
          <a:p>
            <a:r>
              <a:rPr lang="en-US" dirty="0" smtClean="0"/>
              <a:t>You may wish to have more coverage. $30,000 won’t go far towards a long-term hospitalization. Can you purchase optional medical coverage? For how much?</a:t>
            </a:r>
          </a:p>
          <a:p>
            <a:r>
              <a:rPr lang="en-US" dirty="0" smtClean="0"/>
              <a:t> Read about reasonable and customary charges and how that will affect you.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Shopping for a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Note the maximum paid per illness or injury.</a:t>
            </a:r>
          </a:p>
          <a:p>
            <a:r>
              <a:rPr lang="en-US" dirty="0" smtClean="0"/>
              <a:t> Compare premium costs, deductibles, and copayments.</a:t>
            </a:r>
          </a:p>
          <a:p>
            <a:r>
              <a:rPr lang="en-US" dirty="0" smtClean="0"/>
              <a:t> Read the </a:t>
            </a:r>
            <a:r>
              <a:rPr lang="en-US" b="1" dirty="0" smtClean="0"/>
              <a:t>limitations and exclusions carefully.</a:t>
            </a:r>
          </a:p>
          <a:p>
            <a:r>
              <a:rPr lang="en-US" dirty="0" smtClean="0"/>
              <a:t> Note if there are geographical limitations to the policy.</a:t>
            </a:r>
          </a:p>
          <a:p>
            <a:r>
              <a:rPr lang="en-US" dirty="0" smtClean="0"/>
              <a:t> See if the plan offers a certificate of creditable coverage. This is evidence of your coverage under the health plan, and will assist you to avoid the pre-existing clauses in your next policy.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i="1" dirty="0" smtClean="0"/>
              <a:t>Why do you need health insurance in the U.S.?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•In the U.S., unlike most of the world, health insurance is privatized</a:t>
            </a:r>
          </a:p>
          <a:p>
            <a:pPr>
              <a:buNone/>
            </a:pPr>
            <a:r>
              <a:rPr lang="en-US" dirty="0" smtClean="0"/>
              <a:t>•Seeking medical treatment for illnesses or accidents would be very expensive without health insurance</a:t>
            </a:r>
          </a:p>
          <a:p>
            <a:pPr>
              <a:buNone/>
            </a:pPr>
            <a:r>
              <a:rPr lang="en-US" dirty="0" smtClean="0"/>
              <a:t>•Health insurance offsets the cost of doctor bills, surgery, hospital, laboratory and x-ray fees, and pharmacy costs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addition to health insurance, you may also purchase policies for:</a:t>
            </a:r>
          </a:p>
          <a:p>
            <a:pPr lvl="1"/>
            <a:r>
              <a:rPr lang="en-US" dirty="0" smtClean="0"/>
              <a:t> Dental insurance</a:t>
            </a:r>
          </a:p>
          <a:p>
            <a:pPr lvl="1"/>
            <a:r>
              <a:rPr lang="en-US" dirty="0" smtClean="0"/>
              <a:t> Vision insurance</a:t>
            </a:r>
          </a:p>
          <a:p>
            <a:pPr lvl="1"/>
            <a:r>
              <a:rPr lang="en-US" dirty="0" smtClean="0"/>
              <a:t> Veterinary insurance!</a:t>
            </a:r>
            <a:endParaRPr lang="en-US" dirty="0"/>
          </a:p>
        </p:txBody>
      </p:sp>
      <p:pic>
        <p:nvPicPr>
          <p:cNvPr id="9220" name="Picture 4" descr="http://static.giantbomb.com/uploads/original/0/2983/1257985-0041p48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641078"/>
            <a:ext cx="3162299" cy="39121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Healthcare costs continue to increase.</a:t>
            </a:r>
          </a:p>
          <a:p>
            <a:r>
              <a:rPr lang="en-US" dirty="0" smtClean="0"/>
              <a:t> Even with insurance, consumers are asked to pay a larger amount of healthcare costs.</a:t>
            </a:r>
          </a:p>
          <a:p>
            <a:r>
              <a:rPr lang="en-US" dirty="0" smtClean="0"/>
              <a:t> 40% of US citizens are uninsured</a:t>
            </a:r>
          </a:p>
          <a:p>
            <a:r>
              <a:rPr lang="en-US" dirty="0" smtClean="0"/>
              <a:t> One of the largest age groups uninsured is young people between the ages of 20 and 29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Sample Healthcare Cost for Common Injury</a:t>
            </a:r>
            <a:br>
              <a:rPr lang="en-US" sz="3200" dirty="0" smtClean="0"/>
            </a:br>
            <a:r>
              <a:rPr lang="en-US" sz="3200" dirty="0" smtClean="0"/>
              <a:t>Soccer Injury (with Mild Concussion)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Physician 186.00</a:t>
            </a:r>
          </a:p>
          <a:p>
            <a:r>
              <a:rPr lang="en-US" dirty="0" smtClean="0"/>
              <a:t> Laboratory 156.00</a:t>
            </a:r>
          </a:p>
          <a:p>
            <a:r>
              <a:rPr lang="en-US" dirty="0" smtClean="0"/>
              <a:t>CAT Scan 1,444.00</a:t>
            </a:r>
          </a:p>
          <a:p>
            <a:r>
              <a:rPr lang="en-US" dirty="0" smtClean="0"/>
              <a:t>X-ray 461.00</a:t>
            </a:r>
          </a:p>
          <a:p>
            <a:r>
              <a:rPr lang="en-US" dirty="0" smtClean="0"/>
              <a:t> Emergency Room 359.00</a:t>
            </a:r>
          </a:p>
          <a:p>
            <a:r>
              <a:rPr lang="en-US" dirty="0" smtClean="0"/>
              <a:t> Physician (Urgent Care) 186.00</a:t>
            </a:r>
          </a:p>
          <a:p>
            <a:r>
              <a:rPr lang="en-US" dirty="0" smtClean="0"/>
              <a:t>Physician (Hospital) 410.00</a:t>
            </a:r>
          </a:p>
          <a:p>
            <a:r>
              <a:rPr lang="en-US" dirty="0" smtClean="0"/>
              <a:t> Radiologist 282.00</a:t>
            </a:r>
          </a:p>
          <a:p>
            <a:r>
              <a:rPr lang="en-US" b="1" dirty="0" smtClean="0"/>
              <a:t>Grand total of 3,604.00</a:t>
            </a:r>
            <a:endParaRPr lang="en-US" dirty="0"/>
          </a:p>
        </p:txBody>
      </p:sp>
      <p:pic>
        <p:nvPicPr>
          <p:cNvPr id="7170" name="Picture 2" descr="https://encrypted-tbn0.gstatic.com/images?q=tbn:ANd9GcT1mZhP_qpAU3nRZvPTbZzGAt05mdZfBPdwrGjvOrwE6WUsBYf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371600"/>
            <a:ext cx="1847850" cy="2466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Sample Healthcare Cost: Common Illness</a:t>
            </a:r>
            <a:br>
              <a:rPr lang="en-US" sz="3600" dirty="0" smtClean="0"/>
            </a:br>
            <a:r>
              <a:rPr lang="en-US" sz="3600" dirty="0" smtClean="0"/>
              <a:t>Sinus Infection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52600"/>
            <a:ext cx="3276600" cy="4800600"/>
          </a:xfrm>
        </p:spPr>
        <p:txBody>
          <a:bodyPr/>
          <a:lstStyle/>
          <a:p>
            <a:r>
              <a:rPr lang="en-US" dirty="0" smtClean="0"/>
              <a:t> Physician 186.00</a:t>
            </a:r>
          </a:p>
          <a:p>
            <a:r>
              <a:rPr lang="en-US" dirty="0" smtClean="0"/>
              <a:t> Prescription anti-biotic 75.00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Grand total of 261.00</a:t>
            </a:r>
            <a:endParaRPr lang="en-US" dirty="0"/>
          </a:p>
        </p:txBody>
      </p:sp>
      <p:pic>
        <p:nvPicPr>
          <p:cNvPr id="6146" name="Picture 2" descr="http://s1.hubimg.com/u/115880_f5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914400"/>
            <a:ext cx="4038600" cy="53822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is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Risk of illness and injury is a part of life.</a:t>
            </a:r>
          </a:p>
          <a:p>
            <a:r>
              <a:rPr lang="en-US" dirty="0" smtClean="0"/>
              <a:t> Risk of financial loss due to healthcare costs is a part of life in the United States.</a:t>
            </a:r>
          </a:p>
          <a:p>
            <a:r>
              <a:rPr lang="en-US" dirty="0" smtClean="0"/>
              <a:t>Health insurance developed as a way to “share the risk.”</a:t>
            </a:r>
            <a:endParaRPr lang="en-US" dirty="0"/>
          </a:p>
        </p:txBody>
      </p:sp>
      <p:pic>
        <p:nvPicPr>
          <p:cNvPr id="5122" name="Picture 2" descr="http://watchesinmovies.info/img/f/House-Pathfin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090988"/>
            <a:ext cx="4572000" cy="2571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 of Pocket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447800"/>
            <a:ext cx="4876800" cy="4953000"/>
          </a:xfrm>
        </p:spPr>
        <p:txBody>
          <a:bodyPr/>
          <a:lstStyle/>
          <a:p>
            <a:r>
              <a:rPr lang="en-US" dirty="0" smtClean="0"/>
              <a:t>Medical costs which the subscriber (YOU) is responsible for.</a:t>
            </a:r>
          </a:p>
          <a:p>
            <a:r>
              <a:rPr lang="en-US" dirty="0" smtClean="0"/>
              <a:t>These are in addition to the cost of the premium. They are charges the insurance will not cover (e.g., deductible, </a:t>
            </a:r>
            <a:r>
              <a:rPr lang="en-US" dirty="0" err="1" smtClean="0"/>
              <a:t>copays</a:t>
            </a:r>
            <a:r>
              <a:rPr lang="en-US" dirty="0" smtClean="0"/>
              <a:t>, etc)</a:t>
            </a:r>
            <a:endParaRPr lang="en-US" dirty="0"/>
          </a:p>
        </p:txBody>
      </p:sp>
      <p:pic>
        <p:nvPicPr>
          <p:cNvPr id="4" name="Picture 2" descr="http://www.spoiledbaby.ca/wp-content/uploads/2008/09/greg_house_promo_s5.jpg"/>
          <p:cNvPicPr>
            <a:picLocks noChangeAspect="1" noChangeArrowheads="1"/>
          </p:cNvPicPr>
          <p:nvPr/>
        </p:nvPicPr>
        <p:blipFill>
          <a:blip r:embed="rId2" cstate="print"/>
          <a:srcRect t="18634"/>
          <a:stretch>
            <a:fillRect/>
          </a:stretch>
        </p:blipFill>
        <p:spPr bwMode="auto">
          <a:xfrm>
            <a:off x="152400" y="1523999"/>
            <a:ext cx="4114800" cy="49284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Insurance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Managed Care:</a:t>
            </a:r>
          </a:p>
          <a:p>
            <a:pPr lvl="1"/>
            <a:r>
              <a:rPr lang="en-US" dirty="0" smtClean="0"/>
              <a:t> Preferred Provider Organizations (PPOs)</a:t>
            </a:r>
          </a:p>
          <a:p>
            <a:pPr lvl="1"/>
            <a:r>
              <a:rPr lang="en-US" dirty="0" smtClean="0"/>
              <a:t> Health Maintenance Organizations (HMOs)</a:t>
            </a:r>
          </a:p>
          <a:p>
            <a:r>
              <a:rPr lang="en-US" dirty="0" smtClean="0"/>
              <a:t> Others</a:t>
            </a:r>
          </a:p>
          <a:p>
            <a:pPr lvl="1"/>
            <a:r>
              <a:rPr lang="en-US" dirty="0" smtClean="0"/>
              <a:t> Fee-for-Service / Indemnity Plans</a:t>
            </a:r>
          </a:p>
          <a:p>
            <a:pPr lvl="1"/>
            <a:r>
              <a:rPr lang="en-US" dirty="0" smtClean="0"/>
              <a:t> Point-of-Service Plan</a:t>
            </a:r>
            <a:endParaRPr lang="en-US" dirty="0"/>
          </a:p>
        </p:txBody>
      </p:sp>
      <p:pic>
        <p:nvPicPr>
          <p:cNvPr id="3074" name="Picture 2" descr="http://www.medicalnewstoday.com/info/health-insurance/images/health-insura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419600"/>
            <a:ext cx="2857500" cy="1895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93</TotalTime>
  <Words>488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Health Insurance</vt:lpstr>
      <vt:lpstr>Why do you need health insurance in the U.S.? </vt:lpstr>
      <vt:lpstr>Health insurance 101</vt:lpstr>
      <vt:lpstr>Basic Facts</vt:lpstr>
      <vt:lpstr>Sample Healthcare Cost for Common Injury Soccer Injury (with Mild Concussion)</vt:lpstr>
      <vt:lpstr>Sample Healthcare Cost: Common Illness Sinus Infection </vt:lpstr>
      <vt:lpstr>Risk is Covered</vt:lpstr>
      <vt:lpstr>Out of Pocket Expenses</vt:lpstr>
      <vt:lpstr>Types of Insurance Policies</vt:lpstr>
      <vt:lpstr>When Shopping for a Policy</vt:lpstr>
      <vt:lpstr>When Shopping for a Policy</vt:lpstr>
    </vt:vector>
  </TitlesOfParts>
  <Company>Sampson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Insurance</dc:title>
  <dc:creator>SCS</dc:creator>
  <cp:lastModifiedBy>SCS</cp:lastModifiedBy>
  <cp:revision>12</cp:revision>
  <dcterms:created xsi:type="dcterms:W3CDTF">2013-02-19T14:11:05Z</dcterms:created>
  <dcterms:modified xsi:type="dcterms:W3CDTF">2013-05-06T18:21:05Z</dcterms:modified>
</cp:coreProperties>
</file>