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FA32E5A-900E-4503-81D3-28E65B39F820}" type="datetimeFigureOut">
              <a:rPr lang="en-US" smtClean="0"/>
              <a:pPr/>
              <a:t>3/5/2013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E4D40CF-1E02-454C-80C7-F60F18DC75A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A32E5A-900E-4503-81D3-28E65B39F820}" type="datetimeFigureOut">
              <a:rPr lang="en-US" smtClean="0"/>
              <a:pPr/>
              <a:t>3/5/2013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4D40CF-1E02-454C-80C7-F60F18DC75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A32E5A-900E-4503-81D3-28E65B39F820}" type="datetimeFigureOut">
              <a:rPr lang="en-US" smtClean="0"/>
              <a:pPr/>
              <a:t>3/5/2013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4D40CF-1E02-454C-80C7-F60F18DC75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A32E5A-900E-4503-81D3-28E65B39F820}" type="datetimeFigureOut">
              <a:rPr lang="en-US" smtClean="0"/>
              <a:pPr/>
              <a:t>3/5/2013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4D40CF-1E02-454C-80C7-F60F18DC75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A32E5A-900E-4503-81D3-28E65B39F820}" type="datetimeFigureOut">
              <a:rPr lang="en-US" smtClean="0"/>
              <a:pPr/>
              <a:t>3/5/2013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4D40CF-1E02-454C-80C7-F60F18DC75AD}"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A32E5A-900E-4503-81D3-28E65B39F820}" type="datetimeFigureOut">
              <a:rPr lang="en-US" smtClean="0"/>
              <a:pPr/>
              <a:t>3/5/2013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4D40CF-1E02-454C-80C7-F60F18DC75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A32E5A-900E-4503-81D3-28E65B39F820}" type="datetimeFigureOut">
              <a:rPr lang="en-US" smtClean="0"/>
              <a:pPr/>
              <a:t>3/5/2013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E4D40CF-1E02-454C-80C7-F60F18DC75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FA32E5A-900E-4503-81D3-28E65B39F820}" type="datetimeFigureOut">
              <a:rPr lang="en-US" smtClean="0"/>
              <a:pPr/>
              <a:t>3/5/2013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E4D40CF-1E02-454C-80C7-F60F18DC75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FA32E5A-900E-4503-81D3-28E65B39F820}" type="datetimeFigureOut">
              <a:rPr lang="en-US" smtClean="0"/>
              <a:pPr/>
              <a:t>3/5/2013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E4D40CF-1E02-454C-80C7-F60F18DC75AD}"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A32E5A-900E-4503-81D3-28E65B39F820}" type="datetimeFigureOut">
              <a:rPr lang="en-US" smtClean="0"/>
              <a:pPr/>
              <a:t>3/5/2013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4D40CF-1E02-454C-80C7-F60F18DC75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FA32E5A-900E-4503-81D3-28E65B39F820}" type="datetimeFigureOut">
              <a:rPr lang="en-US" smtClean="0"/>
              <a:pPr/>
              <a:t>3/5/2013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4D40CF-1E02-454C-80C7-F60F18DC75AD}"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FA32E5A-900E-4503-81D3-28E65B39F820}" type="datetimeFigureOut">
              <a:rPr lang="en-US" smtClean="0"/>
              <a:pPr/>
              <a:t>3/5/2013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E4D40CF-1E02-454C-80C7-F60F18DC75AD}"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lipsahoy.com/webgraphics2/as3718.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6600" dirty="0"/>
              <a:t>Fad </a:t>
            </a:r>
            <a:r>
              <a:rPr lang="en-US" sz="6600" dirty="0" smtClean="0"/>
              <a:t>Diets</a:t>
            </a:r>
            <a:endParaRPr lang="en-US" sz="6600" dirty="0"/>
          </a:p>
        </p:txBody>
      </p:sp>
      <p:pic>
        <p:nvPicPr>
          <p:cNvPr id="2053" name="Picture 5" descr="as3718tn">
            <a:hlinkClick r:id="rId2"/>
          </p:cNvPr>
          <p:cNvPicPr>
            <a:picLocks noChangeAspect="1" noChangeArrowheads="1"/>
          </p:cNvPicPr>
          <p:nvPr/>
        </p:nvPicPr>
        <p:blipFill>
          <a:blip r:embed="rId3" cstate="print"/>
          <a:srcRect/>
          <a:stretch>
            <a:fillRect/>
          </a:stretch>
        </p:blipFill>
        <p:spPr bwMode="auto">
          <a:xfrm>
            <a:off x="6324600" y="3429000"/>
            <a:ext cx="2362200" cy="2290762"/>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r>
              <a:rPr lang="en-US"/>
              <a:t>Why fad diets “work”</a:t>
            </a:r>
          </a:p>
        </p:txBody>
      </p:sp>
      <p:sp>
        <p:nvSpPr>
          <p:cNvPr id="50179" name="Rectangle 3"/>
          <p:cNvSpPr>
            <a:spLocks noGrp="1" noRot="1" noChangeArrowheads="1"/>
          </p:cNvSpPr>
          <p:nvPr>
            <p:ph idx="1"/>
          </p:nvPr>
        </p:nvSpPr>
        <p:spPr/>
        <p:txBody>
          <a:bodyPr/>
          <a:lstStyle/>
          <a:p>
            <a:pPr>
              <a:lnSpc>
                <a:spcPct val="80000"/>
              </a:lnSpc>
            </a:pPr>
            <a:r>
              <a:rPr lang="en-US" sz="2400"/>
              <a:t>Work short term because calorie intake as a result of the diet is usually lower than the person's basal metabolic requirements.  </a:t>
            </a:r>
          </a:p>
          <a:p>
            <a:pPr>
              <a:lnSpc>
                <a:spcPct val="80000"/>
              </a:lnSpc>
            </a:pPr>
            <a:r>
              <a:rPr lang="en-US" sz="2400"/>
              <a:t>This is the only way to lose weight: to consume less energy than the body needs.   </a:t>
            </a:r>
          </a:p>
          <a:p>
            <a:pPr>
              <a:lnSpc>
                <a:spcPct val="80000"/>
              </a:lnSpc>
            </a:pPr>
            <a:r>
              <a:rPr lang="en-US" sz="2400"/>
              <a:t>The rate of weight loss varies depending on the relative proportions of the three major nutrients in the diet: carbohydrate, fat and protein.  </a:t>
            </a:r>
          </a:p>
          <a:p>
            <a:pPr>
              <a:lnSpc>
                <a:spcPct val="80000"/>
              </a:lnSpc>
            </a:pPr>
            <a:r>
              <a:rPr lang="en-US" sz="2400"/>
              <a:t>This also includes shift in water weight.  </a:t>
            </a:r>
          </a:p>
          <a:p>
            <a:pPr>
              <a:lnSpc>
                <a:spcPct val="80000"/>
              </a:lnSpc>
            </a:pPr>
            <a:r>
              <a:rPr lang="en-US" sz="2400"/>
              <a:t>The rate of anticipated weight loss will vary according to the age, sex, weight, basal requirements, and activity level of an individual.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normAutofit fontScale="90000"/>
          </a:bodyPr>
          <a:lstStyle/>
          <a:p>
            <a:r>
              <a:rPr lang="en-US" sz="4000"/>
              <a:t>Why fad diets don’t “work” and medical considerations</a:t>
            </a:r>
          </a:p>
        </p:txBody>
      </p:sp>
      <p:sp>
        <p:nvSpPr>
          <p:cNvPr id="51203" name="Rectangle 3"/>
          <p:cNvSpPr>
            <a:spLocks noGrp="1" noRot="1" noChangeArrowheads="1"/>
          </p:cNvSpPr>
          <p:nvPr>
            <p:ph idx="1"/>
          </p:nvPr>
        </p:nvSpPr>
        <p:spPr/>
        <p:txBody>
          <a:bodyPr/>
          <a:lstStyle/>
          <a:p>
            <a:pPr>
              <a:lnSpc>
                <a:spcPct val="80000"/>
              </a:lnSpc>
            </a:pPr>
            <a:r>
              <a:rPr lang="en-US" sz="2400"/>
              <a:t>David Roberts, professor of Nutrition and Dietetics, says that “fad diets are generally nutritionally unbalanced and lack essential nutrients” (Roberts 2001). </a:t>
            </a:r>
          </a:p>
          <a:p>
            <a:pPr>
              <a:lnSpc>
                <a:spcPct val="80000"/>
              </a:lnSpc>
            </a:pPr>
            <a:r>
              <a:rPr lang="en-US" sz="2400"/>
              <a:t>When weight loss is too fast, especially the loss of lean body mass, this can cause obesity in the longer run. </a:t>
            </a:r>
          </a:p>
          <a:p>
            <a:pPr>
              <a:lnSpc>
                <a:spcPct val="80000"/>
              </a:lnSpc>
            </a:pPr>
            <a:r>
              <a:rPr lang="en-US" sz="2400"/>
              <a:t>One large study reported an overall increased risk of major weight gain in the long term in those who undertook weight-loss attempts (dieting) at baseline (Roberts 2001). </a:t>
            </a:r>
          </a:p>
          <a:p>
            <a:pPr>
              <a:lnSpc>
                <a:spcPct val="80000"/>
              </a:lnSpc>
            </a:pPr>
            <a:r>
              <a:rPr lang="en-US" sz="2400"/>
              <a:t>By omitting certain foods, and sometimes even entire food groups, these diets are deficient in major nutrients </a:t>
            </a:r>
          </a:p>
          <a:p>
            <a:pPr>
              <a:lnSpc>
                <a:spcPct val="80000"/>
              </a:lnSpc>
            </a:pPr>
            <a:r>
              <a:rPr lang="en-US" sz="2400"/>
              <a:t>Some of the diets are also out of balance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normAutofit fontScale="90000"/>
          </a:bodyPr>
          <a:lstStyle/>
          <a:p>
            <a:r>
              <a:rPr lang="en-US" sz="4000" dirty="0"/>
              <a:t>Why fad diets don’t “work” and medical considerations</a:t>
            </a:r>
          </a:p>
        </p:txBody>
      </p:sp>
      <p:sp>
        <p:nvSpPr>
          <p:cNvPr id="57347" name="Rectangle 3"/>
          <p:cNvSpPr>
            <a:spLocks noGrp="1" noRot="1" noChangeArrowheads="1"/>
          </p:cNvSpPr>
          <p:nvPr>
            <p:ph idx="1"/>
          </p:nvPr>
        </p:nvSpPr>
        <p:spPr/>
        <p:txBody>
          <a:bodyPr/>
          <a:lstStyle/>
          <a:p>
            <a:pPr>
              <a:lnSpc>
                <a:spcPct val="80000"/>
              </a:lnSpc>
            </a:pPr>
            <a:r>
              <a:rPr lang="en-US" sz="2400" dirty="0"/>
              <a:t>All fad diets tend to promote the loss of water weight.</a:t>
            </a:r>
          </a:p>
          <a:p>
            <a:pPr>
              <a:lnSpc>
                <a:spcPct val="80000"/>
              </a:lnSpc>
            </a:pPr>
            <a:r>
              <a:rPr lang="en-US" sz="2400" dirty="0"/>
              <a:t>If an imbalanced diet is maintained, the body soon reverts to a fasting state called </a:t>
            </a:r>
            <a:r>
              <a:rPr lang="en-US" sz="2400" i="1" dirty="0"/>
              <a:t>ketosis</a:t>
            </a:r>
            <a:endParaRPr lang="en-US" sz="2400" dirty="0"/>
          </a:p>
          <a:p>
            <a:pPr>
              <a:lnSpc>
                <a:spcPct val="80000"/>
              </a:lnSpc>
            </a:pPr>
            <a:r>
              <a:rPr lang="en-US" sz="2400" dirty="0"/>
              <a:t>The body is actually tricked into thinking it is a starvation mode.</a:t>
            </a:r>
          </a:p>
          <a:p>
            <a:pPr>
              <a:lnSpc>
                <a:spcPct val="80000"/>
              </a:lnSpc>
            </a:pPr>
            <a:r>
              <a:rPr lang="en-US" sz="2400" dirty="0"/>
              <a:t>Authors of many of these fad diets actually advocate "taking advantage" of ketosis to hasten weight loss.  </a:t>
            </a:r>
          </a:p>
          <a:p>
            <a:pPr>
              <a:lnSpc>
                <a:spcPct val="80000"/>
              </a:lnSpc>
            </a:pPr>
            <a:r>
              <a:rPr lang="en-US" sz="2400" dirty="0"/>
              <a:t>Deliberately inducing ketosis can lead to muscle breakdown, nausea, dehydration, headaches, light-headedness, irritability, bad breath, and kidney problems.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normAutofit fontScale="90000"/>
          </a:bodyPr>
          <a:lstStyle/>
          <a:p>
            <a:r>
              <a:rPr lang="en-US" sz="4000"/>
              <a:t>Why fad diets don’t “work” and medical considerations</a:t>
            </a:r>
          </a:p>
        </p:txBody>
      </p:sp>
      <p:sp>
        <p:nvSpPr>
          <p:cNvPr id="58371" name="Rectangle 3"/>
          <p:cNvSpPr>
            <a:spLocks noGrp="1" noRot="1" noChangeArrowheads="1"/>
          </p:cNvSpPr>
          <p:nvPr>
            <p:ph idx="1"/>
          </p:nvPr>
        </p:nvSpPr>
        <p:spPr/>
        <p:txBody>
          <a:bodyPr/>
          <a:lstStyle/>
          <a:p>
            <a:pPr>
              <a:lnSpc>
                <a:spcPct val="90000"/>
              </a:lnSpc>
            </a:pPr>
            <a:r>
              <a:rPr lang="en-US"/>
              <a:t>In the long run fad diets make a person fatter instead of leaner, because each time the diet is stopped it is easier to regain fat that was originally lost.  </a:t>
            </a:r>
          </a:p>
          <a:p>
            <a:pPr>
              <a:lnSpc>
                <a:spcPct val="90000"/>
              </a:lnSpc>
            </a:pPr>
            <a:r>
              <a:rPr lang="en-US"/>
              <a:t>Perhaps what is most concerning about fad diets, regardless of whether they work, is that they could ultimately encourage unhealthy attitudes towards food and eating.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r>
              <a:rPr lang="en-US"/>
              <a:t>Healthy eating and exercise</a:t>
            </a:r>
          </a:p>
        </p:txBody>
      </p:sp>
      <p:sp>
        <p:nvSpPr>
          <p:cNvPr id="52227" name="Rectangle 3"/>
          <p:cNvSpPr>
            <a:spLocks noGrp="1" noRot="1" noChangeArrowheads="1"/>
          </p:cNvSpPr>
          <p:nvPr>
            <p:ph idx="1"/>
          </p:nvPr>
        </p:nvSpPr>
        <p:spPr/>
        <p:txBody>
          <a:bodyPr>
            <a:normAutofit lnSpcReduction="10000"/>
          </a:bodyPr>
          <a:lstStyle/>
          <a:p>
            <a:pPr>
              <a:lnSpc>
                <a:spcPct val="80000"/>
              </a:lnSpc>
            </a:pPr>
            <a:r>
              <a:rPr lang="en-US" sz="2200" dirty="0"/>
              <a:t>Very simple dietary changes can produce effective weight loss at a healthy rate that can be maintained over the longer term.</a:t>
            </a:r>
          </a:p>
          <a:p>
            <a:pPr>
              <a:lnSpc>
                <a:spcPct val="80000"/>
              </a:lnSpc>
            </a:pPr>
            <a:r>
              <a:rPr lang="en-US" sz="2200" dirty="0"/>
              <a:t>Your starting weight, exercise level, and basal metabolic rate determine the total amount of calories that is right for your diet program. </a:t>
            </a:r>
          </a:p>
          <a:p>
            <a:pPr>
              <a:lnSpc>
                <a:spcPct val="80000"/>
              </a:lnSpc>
            </a:pPr>
            <a:r>
              <a:rPr lang="en-US" sz="2200" dirty="0"/>
              <a:t>Patients and their health care providers must be conscious of health concerns when choosing a plan for weight loss because dietary change is meant to be a long-term process (Ma 2007). </a:t>
            </a:r>
          </a:p>
          <a:p>
            <a:pPr>
              <a:lnSpc>
                <a:spcPct val="80000"/>
              </a:lnSpc>
            </a:pPr>
            <a:r>
              <a:rPr lang="en-US" sz="2200" dirty="0"/>
              <a:t>A “gradual and balanced” approach is best for those who really want to lose weight, said Vivian </a:t>
            </a:r>
            <a:r>
              <a:rPr lang="en-US" sz="2200" dirty="0" err="1"/>
              <a:t>Crisman</a:t>
            </a:r>
            <a:r>
              <a:rPr lang="en-US" sz="2200" dirty="0"/>
              <a:t> a nutritionist (Miller 2003) </a:t>
            </a:r>
          </a:p>
          <a:p>
            <a:pPr>
              <a:lnSpc>
                <a:spcPct val="80000"/>
              </a:lnSpc>
            </a:pPr>
            <a:r>
              <a:rPr lang="en-US" sz="2200" dirty="0"/>
              <a:t>Healthy lifestyle habits will help maintain long-term weight control, which includes regular aerobic and weight training exercise, behavior modification, and a healthy, nutritious diet with a wide variety of foods.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r>
              <a:rPr lang="en-US"/>
              <a:t>Healthy eating and exercise</a:t>
            </a:r>
          </a:p>
        </p:txBody>
      </p:sp>
      <p:sp>
        <p:nvSpPr>
          <p:cNvPr id="60419" name="Rectangle 3"/>
          <p:cNvSpPr>
            <a:spLocks noGrp="1" noRot="1" noChangeArrowheads="1"/>
          </p:cNvSpPr>
          <p:nvPr>
            <p:ph idx="1"/>
          </p:nvPr>
        </p:nvSpPr>
        <p:spPr/>
        <p:txBody>
          <a:bodyPr/>
          <a:lstStyle/>
          <a:p>
            <a:r>
              <a:rPr lang="en-US"/>
              <a:t>The word diet originally comes from the Greek root meaning, "way of life."  </a:t>
            </a:r>
          </a:p>
          <a:p>
            <a:r>
              <a:rPr lang="en-US"/>
              <a:t>Scientists and nutritionists agree that any long-term program of weight loss and maintenance must be more than a matter of for example removing carbohydrates and counting calories.  It must extend to the entire "way of life."</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r>
              <a:rPr lang="en-US"/>
              <a:t>Outline</a:t>
            </a:r>
          </a:p>
        </p:txBody>
      </p:sp>
      <p:sp>
        <p:nvSpPr>
          <p:cNvPr id="41987" name="Rectangle 3"/>
          <p:cNvSpPr>
            <a:spLocks noGrp="1" noRot="1" noChangeArrowheads="1"/>
          </p:cNvSpPr>
          <p:nvPr>
            <p:ph idx="1"/>
          </p:nvPr>
        </p:nvSpPr>
        <p:spPr/>
        <p:txBody>
          <a:bodyPr/>
          <a:lstStyle/>
          <a:p>
            <a:r>
              <a:rPr lang="en-US"/>
              <a:t>Introduction</a:t>
            </a:r>
          </a:p>
          <a:p>
            <a:r>
              <a:rPr lang="en-US"/>
              <a:t>How to spot a fad diet</a:t>
            </a:r>
          </a:p>
          <a:p>
            <a:r>
              <a:rPr lang="en-US"/>
              <a:t>Discussion of different fad diets</a:t>
            </a:r>
          </a:p>
          <a:p>
            <a:r>
              <a:rPr lang="en-US"/>
              <a:t>Why fad diets “work”</a:t>
            </a:r>
          </a:p>
          <a:p>
            <a:r>
              <a:rPr lang="en-US"/>
              <a:t>Why fad diets don’t “work” and medical considerations</a:t>
            </a:r>
          </a:p>
          <a:p>
            <a:r>
              <a:rPr lang="en-US"/>
              <a:t>Healthy eating and exercise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r>
              <a:rPr lang="en-US"/>
              <a:t>Introduction</a:t>
            </a:r>
          </a:p>
        </p:txBody>
      </p:sp>
      <p:sp>
        <p:nvSpPr>
          <p:cNvPr id="43011" name="Rectangle 3"/>
          <p:cNvSpPr>
            <a:spLocks noGrp="1" noRot="1" noChangeArrowheads="1"/>
          </p:cNvSpPr>
          <p:nvPr>
            <p:ph idx="1"/>
          </p:nvPr>
        </p:nvSpPr>
        <p:spPr>
          <a:xfrm>
            <a:off x="838200" y="1676400"/>
            <a:ext cx="8007350" cy="4191000"/>
          </a:xfrm>
        </p:spPr>
        <p:txBody>
          <a:bodyPr/>
          <a:lstStyle/>
          <a:p>
            <a:pPr>
              <a:lnSpc>
                <a:spcPct val="90000"/>
              </a:lnSpc>
            </a:pPr>
            <a:r>
              <a:rPr lang="en-US" sz="2400" dirty="0"/>
              <a:t>American Obesity Association reports (AOA 2005)</a:t>
            </a:r>
          </a:p>
          <a:p>
            <a:pPr lvl="1">
              <a:lnSpc>
                <a:spcPct val="90000"/>
              </a:lnSpc>
            </a:pPr>
            <a:r>
              <a:rPr lang="en-US" sz="2400" dirty="0"/>
              <a:t>127 million US adults are overweight</a:t>
            </a:r>
          </a:p>
          <a:p>
            <a:pPr lvl="1">
              <a:lnSpc>
                <a:spcPct val="90000"/>
              </a:lnSpc>
            </a:pPr>
            <a:r>
              <a:rPr lang="en-US" sz="2400" dirty="0"/>
              <a:t>60 million are obese</a:t>
            </a:r>
          </a:p>
          <a:p>
            <a:pPr lvl="1">
              <a:lnSpc>
                <a:spcPct val="90000"/>
              </a:lnSpc>
            </a:pPr>
            <a:r>
              <a:rPr lang="en-US" sz="2400" dirty="0"/>
              <a:t>9 million are severely obese </a:t>
            </a:r>
          </a:p>
          <a:p>
            <a:pPr lvl="1">
              <a:lnSpc>
                <a:spcPct val="90000"/>
              </a:lnSpc>
            </a:pPr>
            <a:r>
              <a:rPr lang="en-US" sz="2400" dirty="0"/>
              <a:t>Totaling over one-third of the adult American population </a:t>
            </a:r>
          </a:p>
          <a:p>
            <a:pPr>
              <a:lnSpc>
                <a:spcPct val="90000"/>
              </a:lnSpc>
            </a:pPr>
            <a:r>
              <a:rPr lang="en-US" sz="2400" dirty="0"/>
              <a:t>Obesity is associated with more than 30 medical conditions.</a:t>
            </a:r>
          </a:p>
          <a:p>
            <a:pPr lvl="1">
              <a:lnSpc>
                <a:spcPct val="90000"/>
              </a:lnSpc>
            </a:pPr>
            <a:r>
              <a:rPr lang="en-US" sz="2400" dirty="0"/>
              <a:t>Including diabetes, osteoarthritis, coronary heart disease, respiratory problems, and hypertension.  </a:t>
            </a:r>
          </a:p>
          <a:p>
            <a:pPr>
              <a:lnSpc>
                <a:spcPct val="90000"/>
              </a:lnSpc>
            </a:pPr>
            <a:r>
              <a:rPr lang="en-US" sz="2400" dirty="0"/>
              <a:t>Weight loss of about 10% of body weight can improve some obesity-related medical conditions.  </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r>
              <a:rPr lang="en-US"/>
              <a:t>Introduction</a:t>
            </a:r>
          </a:p>
        </p:txBody>
      </p:sp>
      <p:sp>
        <p:nvSpPr>
          <p:cNvPr id="56323" name="Rectangle 3"/>
          <p:cNvSpPr>
            <a:spLocks noGrp="1" noRot="1" noChangeArrowheads="1"/>
          </p:cNvSpPr>
          <p:nvPr>
            <p:ph idx="1"/>
          </p:nvPr>
        </p:nvSpPr>
        <p:spPr/>
        <p:txBody>
          <a:bodyPr/>
          <a:lstStyle/>
          <a:p>
            <a:r>
              <a:rPr lang="en-US" sz="2400"/>
              <a:t>National obsession </a:t>
            </a:r>
          </a:p>
          <a:p>
            <a:r>
              <a:rPr lang="en-US" sz="2400"/>
              <a:t>Americans spend an astonishing $33 billion a year on weight loss plans and services  </a:t>
            </a:r>
          </a:p>
          <a:p>
            <a:r>
              <a:rPr lang="en-US" sz="2400"/>
              <a:t>Consequently, fad diet plans that promise dramatic results have become very popular. </a:t>
            </a:r>
          </a:p>
          <a:p>
            <a:r>
              <a:rPr lang="en-US" sz="2400"/>
              <a:t>More than two-thirds of Americans are either dieting to lose weight or watching what they eat to keep from gaining weight </a:t>
            </a:r>
          </a:p>
          <a:p>
            <a:r>
              <a:rPr lang="en-US" sz="2400"/>
              <a:t>More than one in five dieters used fad diets</a:t>
            </a:r>
            <a:r>
              <a:rPr lang="en-US" sz="2200"/>
              <a:t>  </a:t>
            </a:r>
          </a:p>
          <a:p>
            <a:endParaRPr lang="en-US" sz="22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r>
              <a:rPr lang="en-US"/>
              <a:t>How to spot a fad diet</a:t>
            </a:r>
          </a:p>
        </p:txBody>
      </p:sp>
      <p:sp>
        <p:nvSpPr>
          <p:cNvPr id="44035" name="Rectangle 3"/>
          <p:cNvSpPr>
            <a:spLocks noGrp="1" noRot="1" noChangeArrowheads="1"/>
          </p:cNvSpPr>
          <p:nvPr>
            <p:ph idx="1"/>
          </p:nvPr>
        </p:nvSpPr>
        <p:spPr/>
        <p:txBody>
          <a:bodyPr/>
          <a:lstStyle/>
          <a:p>
            <a:pPr>
              <a:lnSpc>
                <a:spcPct val="80000"/>
              </a:lnSpc>
            </a:pPr>
            <a:r>
              <a:rPr lang="en-US" sz="2400" dirty="0" smtClean="0"/>
              <a:t>quite </a:t>
            </a:r>
            <a:r>
              <a:rPr lang="en-US" sz="2400" dirty="0"/>
              <a:t>convincing to the average person</a:t>
            </a:r>
          </a:p>
          <a:p>
            <a:pPr>
              <a:lnSpc>
                <a:spcPct val="80000"/>
              </a:lnSpc>
            </a:pPr>
            <a:r>
              <a:rPr lang="en-US" sz="2400" dirty="0" smtClean="0"/>
              <a:t>quick </a:t>
            </a:r>
            <a:r>
              <a:rPr lang="en-US" sz="2400" dirty="0"/>
              <a:t>solution to a long term problem</a:t>
            </a:r>
          </a:p>
          <a:p>
            <a:pPr>
              <a:lnSpc>
                <a:spcPct val="80000"/>
              </a:lnSpc>
            </a:pPr>
            <a:r>
              <a:rPr lang="en-US" sz="2400" dirty="0" smtClean="0"/>
              <a:t>creator </a:t>
            </a:r>
            <a:r>
              <a:rPr lang="en-US" sz="2400" dirty="0"/>
              <a:t>presents what appear to be scientifically valid explanations to support the dieting theory</a:t>
            </a:r>
            <a:r>
              <a:rPr lang="en-US" sz="2400" dirty="0" smtClean="0"/>
              <a:t>.</a:t>
            </a:r>
            <a:endParaRPr lang="en-US" sz="2400" dirty="0"/>
          </a:p>
          <a:p>
            <a:pPr>
              <a:lnSpc>
                <a:spcPct val="80000"/>
              </a:lnSpc>
            </a:pPr>
            <a:r>
              <a:rPr lang="en-US" sz="2400" dirty="0"/>
              <a:t>The individual marketing or promoting the diet may be </a:t>
            </a:r>
            <a:r>
              <a:rPr lang="en-US" sz="2400" dirty="0" smtClean="0"/>
              <a:t>educated</a:t>
            </a:r>
            <a:r>
              <a:rPr lang="en-US" sz="2400" dirty="0"/>
              <a:t>, </a:t>
            </a:r>
            <a:r>
              <a:rPr lang="en-US" sz="2400" dirty="0" smtClean="0"/>
              <a:t>but no </a:t>
            </a:r>
            <a:r>
              <a:rPr lang="en-US" sz="2400" dirty="0"/>
              <a:t>formal nutrition or dietetic </a:t>
            </a:r>
            <a:r>
              <a:rPr lang="en-US" sz="2400" dirty="0" smtClean="0"/>
              <a:t>qualifications</a:t>
            </a:r>
            <a:endParaRPr lang="en-US" sz="2400" dirty="0"/>
          </a:p>
          <a:p>
            <a:pPr>
              <a:lnSpc>
                <a:spcPct val="80000"/>
              </a:lnSpc>
            </a:pPr>
            <a:r>
              <a:rPr lang="en-US" sz="2400" dirty="0"/>
              <a:t>The theory is often explained using scientific terminology, which may or may not be understood by the consumer </a:t>
            </a:r>
          </a:p>
          <a:p>
            <a:pPr>
              <a:lnSpc>
                <a:spcPct val="80000"/>
              </a:lnSpc>
            </a:pPr>
            <a:r>
              <a:rPr lang="en-US" sz="2400" dirty="0"/>
              <a:t>Most of the "evidence" for fad diets is based on theories and testimonials of short term results.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r>
              <a:rPr lang="en-US" dirty="0" smtClean="0"/>
              <a:t>Atkins</a:t>
            </a:r>
            <a:endParaRPr lang="en-US" dirty="0"/>
          </a:p>
        </p:txBody>
      </p:sp>
      <p:sp>
        <p:nvSpPr>
          <p:cNvPr id="45059" name="Rectangle 3"/>
          <p:cNvSpPr>
            <a:spLocks noGrp="1" noRot="1" noChangeArrowheads="1"/>
          </p:cNvSpPr>
          <p:nvPr>
            <p:ph idx="1"/>
          </p:nvPr>
        </p:nvSpPr>
        <p:spPr/>
        <p:txBody>
          <a:bodyPr/>
          <a:lstStyle/>
          <a:p>
            <a:pPr>
              <a:lnSpc>
                <a:spcPct val="80000"/>
              </a:lnSpc>
            </a:pPr>
            <a:r>
              <a:rPr lang="en-US" sz="2400"/>
              <a:t>Limit the intake of starchy, high carbohydrate foods </a:t>
            </a:r>
          </a:p>
          <a:p>
            <a:pPr>
              <a:lnSpc>
                <a:spcPct val="80000"/>
              </a:lnSpc>
            </a:pPr>
            <a:r>
              <a:rPr lang="en-US" sz="2400"/>
              <a:t>Consuming more carbohydrate than can be used by the body it will store this excess in fat cells</a:t>
            </a:r>
          </a:p>
          <a:p>
            <a:pPr>
              <a:lnSpc>
                <a:spcPct val="80000"/>
              </a:lnSpc>
            </a:pPr>
            <a:r>
              <a:rPr lang="en-US" sz="2400"/>
              <a:t>Without carbohydrates however, fat is not burned completely and substances called ketones are formed </a:t>
            </a:r>
          </a:p>
          <a:p>
            <a:pPr>
              <a:lnSpc>
                <a:spcPct val="80000"/>
              </a:lnSpc>
            </a:pPr>
            <a:r>
              <a:rPr lang="en-US" sz="2400"/>
              <a:t>According to Dr. St. Jeor “abnormally high ketone levels in the body, or ketosis, may indeed make dieting easier since they typically decrease appetite and cause nausea.  Ketosis also increases the levels of uric acid in the blood, which is a risk factor for gout and kidney disease in susceptible people” (Jeor 2000).  </a:t>
            </a:r>
          </a:p>
          <a:p>
            <a:pPr>
              <a:lnSpc>
                <a:spcPct val="80000"/>
              </a:lnSpc>
            </a:pPr>
            <a:r>
              <a:rPr lang="en-US" sz="2400"/>
              <a:t>Atkins diet could lead to halitosis, constipation, heart disease, bone loss, colon cancer, and kidney damage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r>
              <a:rPr lang="en-US" dirty="0" smtClean="0"/>
              <a:t>Zone Diet</a:t>
            </a:r>
            <a:endParaRPr lang="en-US" dirty="0"/>
          </a:p>
        </p:txBody>
      </p:sp>
      <p:sp>
        <p:nvSpPr>
          <p:cNvPr id="46083" name="Rectangle 3"/>
          <p:cNvSpPr>
            <a:spLocks noGrp="1" noRot="1" noChangeArrowheads="1"/>
          </p:cNvSpPr>
          <p:nvPr>
            <p:ph idx="1"/>
          </p:nvPr>
        </p:nvSpPr>
        <p:spPr/>
        <p:txBody>
          <a:bodyPr/>
          <a:lstStyle/>
          <a:p>
            <a:pPr>
              <a:lnSpc>
                <a:spcPct val="80000"/>
              </a:lnSpc>
            </a:pPr>
            <a:r>
              <a:rPr lang="en-US" sz="2300"/>
              <a:t>40% carbohydrates, 30% protein, 30% fats </a:t>
            </a:r>
          </a:p>
          <a:p>
            <a:pPr>
              <a:lnSpc>
                <a:spcPct val="80000"/>
              </a:lnSpc>
            </a:pPr>
            <a:r>
              <a:rPr lang="en-US" sz="2300"/>
              <a:t>For many individuals this precise ratio is not feasible to follow for every meal of the day and would take a lot of preparation time</a:t>
            </a:r>
          </a:p>
          <a:p>
            <a:pPr>
              <a:lnSpc>
                <a:spcPct val="80000"/>
              </a:lnSpc>
            </a:pPr>
            <a:r>
              <a:rPr lang="en-US" sz="2300"/>
              <a:t>The diet is also a low calorie diet, so you can't help but lose weight. </a:t>
            </a:r>
          </a:p>
          <a:p>
            <a:pPr>
              <a:lnSpc>
                <a:spcPct val="80000"/>
              </a:lnSpc>
            </a:pPr>
            <a:r>
              <a:rPr lang="en-US" sz="2300"/>
              <a:t>According to Samuel Cheuvront, PhD, RD the precise protein to carbohydrate ratio required with each meal is promoted to ultimately produce a cascade of events leading to a reduction in chronic disease risk, enhanced immunity, increased longevity and permanent weight loss. </a:t>
            </a:r>
          </a:p>
          <a:p>
            <a:pPr>
              <a:lnSpc>
                <a:spcPct val="80000"/>
              </a:lnSpc>
            </a:pPr>
            <a:r>
              <a:rPr lang="en-US" sz="2300"/>
              <a:t>“A review of the literature suggests that there are scientific contradictions in the Zone Diet hypothesis that cast unquestionable doubt on its potential efficacy” (Cheuvront 2003).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normAutofit/>
          </a:bodyPr>
          <a:lstStyle/>
          <a:p>
            <a:r>
              <a:rPr lang="en-US" dirty="0" smtClean="0"/>
              <a:t>Blood </a:t>
            </a:r>
            <a:r>
              <a:rPr lang="en-US" dirty="0"/>
              <a:t>Group</a:t>
            </a:r>
          </a:p>
        </p:txBody>
      </p:sp>
      <p:sp>
        <p:nvSpPr>
          <p:cNvPr id="47107" name="Rectangle 3"/>
          <p:cNvSpPr>
            <a:spLocks noGrp="1" noRot="1" noChangeArrowheads="1"/>
          </p:cNvSpPr>
          <p:nvPr>
            <p:ph idx="1"/>
          </p:nvPr>
        </p:nvSpPr>
        <p:spPr/>
        <p:txBody>
          <a:bodyPr/>
          <a:lstStyle/>
          <a:p>
            <a:pPr>
              <a:lnSpc>
                <a:spcPct val="80000"/>
              </a:lnSpc>
            </a:pPr>
            <a:r>
              <a:rPr lang="en-US" sz="2400" dirty="0"/>
              <a:t>This diet depends on having a blood test and determining your blood type</a:t>
            </a:r>
          </a:p>
          <a:p>
            <a:pPr>
              <a:lnSpc>
                <a:spcPct val="80000"/>
              </a:lnSpc>
            </a:pPr>
            <a:r>
              <a:rPr lang="en-US" sz="2400" dirty="0"/>
              <a:t>Different blood groups can eat different food groups. </a:t>
            </a:r>
          </a:p>
          <a:p>
            <a:pPr lvl="1">
              <a:lnSpc>
                <a:spcPct val="80000"/>
              </a:lnSpc>
            </a:pPr>
            <a:r>
              <a:rPr lang="en-US" sz="2000" dirty="0" smtClean="0"/>
              <a:t>A group: excludes </a:t>
            </a:r>
            <a:r>
              <a:rPr lang="en-US" sz="2000" dirty="0"/>
              <a:t>dairy and meat products. </a:t>
            </a:r>
            <a:endParaRPr lang="en-US" sz="2000" dirty="0" smtClean="0"/>
          </a:p>
          <a:p>
            <a:pPr lvl="2">
              <a:lnSpc>
                <a:spcPct val="80000"/>
              </a:lnSpc>
            </a:pPr>
            <a:r>
              <a:rPr lang="en-US" sz="1600" dirty="0" smtClean="0"/>
              <a:t>Removing </a:t>
            </a:r>
            <a:r>
              <a:rPr lang="en-US" sz="1600" dirty="0"/>
              <a:t>dairy products completely from the diet can lead to a calcium deficiency, which can put you at risk of osteoporosis.  Avoiding meat can result in low intakes of iron, which can lead to anemia.  In the long run, removing any food group entirely can result in a poor intake of nutrients which are needed for good health (</a:t>
            </a:r>
            <a:r>
              <a:rPr lang="en-US" sz="1600" dirty="0" err="1"/>
              <a:t>Kellow</a:t>
            </a:r>
            <a:r>
              <a:rPr lang="en-US" sz="1600" dirty="0"/>
              <a:t> 2007). </a:t>
            </a:r>
          </a:p>
          <a:p>
            <a:pPr>
              <a:lnSpc>
                <a:spcPct val="80000"/>
              </a:lnSpc>
            </a:pPr>
            <a:r>
              <a:rPr lang="en-US" sz="2400" dirty="0"/>
              <a:t>By eliminating whole food </a:t>
            </a:r>
            <a:r>
              <a:rPr lang="en-US" sz="2400" dirty="0" smtClean="0"/>
              <a:t>groups, </a:t>
            </a:r>
            <a:r>
              <a:rPr lang="en-US" sz="2400" dirty="0"/>
              <a:t>important nutritional deficiencies are likely associated with long term health problems.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normAutofit/>
          </a:bodyPr>
          <a:lstStyle/>
          <a:p>
            <a:r>
              <a:rPr lang="en-US" dirty="0" smtClean="0"/>
              <a:t>Cabbage </a:t>
            </a:r>
            <a:r>
              <a:rPr lang="en-US" dirty="0"/>
              <a:t>soup/Grapefruit</a:t>
            </a:r>
          </a:p>
        </p:txBody>
      </p:sp>
      <p:sp>
        <p:nvSpPr>
          <p:cNvPr id="49155" name="Rectangle 3"/>
          <p:cNvSpPr>
            <a:spLocks noGrp="1" noRot="1" noChangeArrowheads="1"/>
          </p:cNvSpPr>
          <p:nvPr>
            <p:ph idx="1"/>
          </p:nvPr>
        </p:nvSpPr>
        <p:spPr/>
        <p:txBody>
          <a:bodyPr/>
          <a:lstStyle/>
          <a:p>
            <a:pPr>
              <a:lnSpc>
                <a:spcPct val="90000"/>
              </a:lnSpc>
            </a:pPr>
            <a:r>
              <a:rPr lang="en-US" sz="2600"/>
              <a:t>Basically the same</a:t>
            </a:r>
          </a:p>
          <a:p>
            <a:pPr>
              <a:lnSpc>
                <a:spcPct val="90000"/>
              </a:lnSpc>
            </a:pPr>
            <a:r>
              <a:rPr lang="en-US" sz="2600"/>
              <a:t>Consume a specific food everyday for each meal.  </a:t>
            </a:r>
          </a:p>
          <a:p>
            <a:pPr>
              <a:lnSpc>
                <a:spcPct val="90000"/>
              </a:lnSpc>
            </a:pPr>
            <a:r>
              <a:rPr lang="en-US" sz="2600"/>
              <a:t>Both have weight loss, but mainly because of the strict calorie restriction. </a:t>
            </a:r>
          </a:p>
          <a:p>
            <a:pPr>
              <a:lnSpc>
                <a:spcPct val="90000"/>
              </a:lnSpc>
            </a:pPr>
            <a:r>
              <a:rPr lang="en-US" sz="2600"/>
              <a:t>Weight loss is mostly 'water' weight. </a:t>
            </a:r>
          </a:p>
          <a:p>
            <a:pPr>
              <a:lnSpc>
                <a:spcPct val="90000"/>
              </a:lnSpc>
            </a:pPr>
            <a:r>
              <a:rPr lang="en-US" sz="2600"/>
              <a:t>The thing is who can stick to just eating cabbage soup or grapefruit for an extended period of time?  </a:t>
            </a:r>
          </a:p>
          <a:p>
            <a:pPr>
              <a:lnSpc>
                <a:spcPct val="90000"/>
              </a:lnSpc>
            </a:pPr>
            <a:r>
              <a:rPr lang="en-US" sz="2600"/>
              <a:t>Once the diet is discontinued the weight will immediately be regained.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TotalTime>
  <Words>1305</Words>
  <Application>Microsoft Office PowerPoint</Application>
  <PresentationFormat>On-screen Show (4:3)</PresentationFormat>
  <Paragraphs>85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Fad Diets</vt:lpstr>
      <vt:lpstr>Outline</vt:lpstr>
      <vt:lpstr>Introduction</vt:lpstr>
      <vt:lpstr>Introduction</vt:lpstr>
      <vt:lpstr>How to spot a fad diet</vt:lpstr>
      <vt:lpstr>Atkins</vt:lpstr>
      <vt:lpstr>Zone Diet</vt:lpstr>
      <vt:lpstr>Blood Group</vt:lpstr>
      <vt:lpstr>Cabbage soup/Grapefruit</vt:lpstr>
      <vt:lpstr>Why fad diets “work”</vt:lpstr>
      <vt:lpstr>Why fad diets don’t “work” and medical considerations</vt:lpstr>
      <vt:lpstr>Why fad diets don’t “work” and medical considerations</vt:lpstr>
      <vt:lpstr>Why fad diets don’t “work” and medical considerations</vt:lpstr>
      <vt:lpstr>Healthy eating and exercise</vt:lpstr>
      <vt:lpstr>Healthy eating and exercise</vt:lpstr>
    </vt:vector>
  </TitlesOfParts>
  <Company>Sampson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Fad Diets</dc:title>
  <dc:creator>SCS</dc:creator>
  <cp:lastModifiedBy>SCS</cp:lastModifiedBy>
  <cp:revision>2</cp:revision>
  <dcterms:created xsi:type="dcterms:W3CDTF">2013-02-05T14:01:16Z</dcterms:created>
  <dcterms:modified xsi:type="dcterms:W3CDTF">2013-03-05T13:00:19Z</dcterms:modified>
</cp:coreProperties>
</file>