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21BF-3568-45D9-A74F-550C191490A7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6BFB2-D167-4B87-B185-576003DBD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A4A3A-4A4D-4D58-AC47-89FE06918113}" type="slidenum">
              <a:rPr lang="en-US"/>
              <a:pPr/>
              <a:t>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6F95D-54B4-40A6-A324-55A6AB418C7A}" type="slidenum">
              <a:rPr lang="en-US"/>
              <a:pPr/>
              <a:t>10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58FD6-2655-4E1C-B3DD-CB54FFF9ADE6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4EB73-6B9D-466B-9126-6BA2BABEAE39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374E3-AA0D-4A62-B397-B76813010C51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2423A-7FB9-4071-B25D-509B082E0FF8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E7894-EC2A-4127-BB92-2BBE95F00F87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2B08F-A064-496A-8710-C1F3E94D333B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9F27E-F7DA-42D7-94FC-486E1CE905D1}" type="slidenum">
              <a:rPr lang="en-US"/>
              <a:pPr/>
              <a:t>17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0C12F-5BB0-4FEF-94F6-AC2AE9F77CCC}" type="slidenum">
              <a:rPr lang="en-US"/>
              <a:pPr/>
              <a:t>18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31877-EFF4-43EF-BD95-D9F5C295BD2A}" type="slidenum">
              <a:rPr lang="en-US"/>
              <a:pPr/>
              <a:t>19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D7FD6-4CC6-4B0F-8B8A-C1D7AFDF7E7D}" type="slidenum">
              <a:rPr lang="en-US"/>
              <a:pPr/>
              <a:t>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4B0C8-E9D2-4049-BE72-A91FF7CFE130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F2646-43BF-436C-B8C6-133565D15C3B}" type="slidenum">
              <a:rPr lang="en-US"/>
              <a:pPr/>
              <a:t>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C40E7-6C47-44DB-8DE6-8D2A16D303DE}" type="slidenum">
              <a:rPr lang="en-US"/>
              <a:pPr/>
              <a:t>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88DDE-8BBE-4BA6-AC3C-15F88E009EF9}" type="slidenum">
              <a:rPr lang="en-US"/>
              <a:pPr/>
              <a:t>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CADEA-FD96-4BF0-9E24-ADC68AB5A1FB}" type="slidenum">
              <a:rPr lang="en-US"/>
              <a:pPr/>
              <a:t>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CB20-37A7-414E-ABD2-8902B6C97CFD}" type="slidenum">
              <a:rPr lang="en-US"/>
              <a:pPr/>
              <a:t>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A702A-0269-4A5D-A47F-6B2956393B75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AFF646-1B30-4087-BBD2-48E0128CE2ED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51DB0-A42A-41F7-89E6-71FFF5C774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90600"/>
            <a:ext cx="7467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pitchFamily="18" charset="0"/>
              </a:rPr>
              <a:t>  </a:t>
            </a:r>
            <a:r>
              <a:rPr lang="en-US" sz="4800" dirty="0" smtClean="0">
                <a:solidFill>
                  <a:srgbClr val="000000"/>
                </a:solidFill>
                <a:latin typeface="Garamond" pitchFamily="18" charset="0"/>
              </a:rPr>
              <a:t>The Costs of </a:t>
            </a:r>
            <a:r>
              <a:rPr lang="en-US" sz="4800" dirty="0" smtClean="0">
                <a:solidFill>
                  <a:srgbClr val="000000"/>
                </a:solidFill>
                <a:latin typeface="Garamond" pitchFamily="18" charset="0"/>
              </a:rPr>
              <a:t> Raising </a:t>
            </a:r>
            <a:r>
              <a:rPr lang="en-US" sz="4800" dirty="0">
                <a:solidFill>
                  <a:srgbClr val="000000"/>
                </a:solidFill>
                <a:latin typeface="Garamond" pitchFamily="18" charset="0"/>
              </a:rPr>
              <a:t>a Child</a:t>
            </a:r>
          </a:p>
        </p:txBody>
      </p:sp>
      <p:pic>
        <p:nvPicPr>
          <p:cNvPr id="38914" name="Picture 2" descr="http://www.the-essential-infant-resource-for-moms.com/image-files/newborn-baby-ca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82329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553200" cy="990600"/>
          </a:xfrm>
        </p:spPr>
        <p:txBody>
          <a:bodyPr/>
          <a:lstStyle/>
          <a:p>
            <a:pPr algn="ctr"/>
            <a:r>
              <a:rPr lang="en-US" dirty="0"/>
              <a:t>Housing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This is the biggest single expense of raising children, comprising anywhere from 33% to 37% of the overall annual expense.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sz="2800" dirty="0"/>
              <a:t>Plan on a minimum of $200 a month per child.  Each child takes an additional 100 square feet of housing space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j0400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2614613" cy="342900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848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Childcare/Education </a:t>
            </a:r>
            <a:br>
              <a:rPr lang="en-US" dirty="0"/>
            </a:br>
            <a:r>
              <a:rPr lang="en-US" dirty="0"/>
              <a:t>     $840-$5100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7924800" cy="297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Day care: </a:t>
            </a:r>
            <a:r>
              <a:rPr lang="en-US" sz="2800" dirty="0" smtClean="0"/>
              <a:t>$450 </a:t>
            </a:r>
            <a:r>
              <a:rPr lang="en-US" sz="2800" dirty="0"/>
              <a:t>+ a month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Public/Private Education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Educational Toys and Books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Educational Lessons (piano, sports)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         Piano $50 a month x 12=$600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         Sports Camp $1,000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Transportation $800-$1670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3058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These costs are about 13% of your budget:     </a:t>
            </a:r>
          </a:p>
          <a:p>
            <a:pPr>
              <a:buFontTx/>
              <a:buNone/>
            </a:pPr>
            <a:r>
              <a:rPr lang="en-US" dirty="0"/>
              <a:t>       Car</a:t>
            </a:r>
          </a:p>
          <a:p>
            <a:pPr>
              <a:buFontTx/>
              <a:buNone/>
            </a:pPr>
            <a:r>
              <a:rPr lang="en-US" dirty="0"/>
              <a:t>       Gasoline</a:t>
            </a:r>
          </a:p>
          <a:p>
            <a:pPr>
              <a:buFontTx/>
              <a:buNone/>
            </a:pPr>
            <a:r>
              <a:rPr lang="en-US" dirty="0"/>
              <a:t>       Insurance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2400" dirty="0"/>
              <a:t>Stroller -$50-$200                 Car Seat $100-$200</a:t>
            </a:r>
          </a:p>
          <a:p>
            <a:r>
              <a:rPr lang="en-US" sz="2400" dirty="0" err="1"/>
              <a:t>Trike</a:t>
            </a:r>
            <a:r>
              <a:rPr lang="en-US" sz="2400" dirty="0"/>
              <a:t> $50-$100	                  Bike $100-$200</a:t>
            </a:r>
          </a:p>
        </p:txBody>
      </p:sp>
      <p:pic>
        <p:nvPicPr>
          <p:cNvPr id="16386" name="Picture 2" descr="http://blog.caranddriver.com/wp-content/uploads/2011/02/2011-Volkswagen-Rou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2813746" cy="171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aramond" pitchFamily="18" charset="0"/>
              </a:rPr>
              <a:t>Clothing </a:t>
            </a:r>
            <a:r>
              <a:rPr lang="en-US" sz="2800" dirty="0">
                <a:latin typeface="Garamond" pitchFamily="18" charset="0"/>
              </a:rPr>
              <a:t>$420-$</a:t>
            </a:r>
            <a:r>
              <a:rPr lang="en-US" sz="2800" dirty="0" smtClean="0">
                <a:latin typeface="Garamond" pitchFamily="18" charset="0"/>
              </a:rPr>
              <a:t>640</a:t>
            </a:r>
            <a:endParaRPr lang="en-US" sz="2800" dirty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aramond" pitchFamily="18" charset="0"/>
              </a:rPr>
              <a:t>7</a:t>
            </a:r>
            <a:r>
              <a:rPr lang="en-US" sz="2800" dirty="0">
                <a:latin typeface="Garamond" pitchFamily="18" charset="0"/>
              </a:rPr>
              <a:t>% of your </a:t>
            </a:r>
            <a:r>
              <a:rPr lang="en-US" sz="2800" dirty="0" smtClean="0">
                <a:latin typeface="Garamond" pitchFamily="18" charset="0"/>
              </a:rPr>
              <a:t>budget or about$44 </a:t>
            </a:r>
            <a:r>
              <a:rPr lang="en-US" sz="2800" dirty="0">
                <a:latin typeface="Garamond" pitchFamily="18" charset="0"/>
              </a:rPr>
              <a:t>a month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aramond" pitchFamily="18" charset="0"/>
              </a:rPr>
              <a:t>Relatives </a:t>
            </a:r>
            <a:r>
              <a:rPr lang="en-US" sz="2800" dirty="0">
                <a:latin typeface="Garamond" pitchFamily="18" charset="0"/>
              </a:rPr>
              <a:t>become a main clothing provider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Garamond" pitchFamily="18" charset="0"/>
              </a:rPr>
              <a:t>This cost has decreased over last 5 years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38" name="Picture 2" descr="http://www.orble.com/images/crochet-crafts-baby-clothes-baby-booti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3759199" cy="2819400"/>
          </a:xfrm>
          <a:prstGeom prst="rect">
            <a:avLst/>
          </a:prstGeom>
          <a:noFill/>
        </p:spPr>
      </p:pic>
      <p:pic>
        <p:nvPicPr>
          <p:cNvPr id="14340" name="Picture 4" descr="http://i00.i.aliimg.com/wsphoto/v0/550646216_1/2012-Fashion-baby-romper-baby-100-cotton-romper-baby-suits-baby-clothes-1-romper-1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819400"/>
            <a:ext cx="3581400" cy="358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315200" cy="1066800"/>
          </a:xfrm>
        </p:spPr>
        <p:txBody>
          <a:bodyPr/>
          <a:lstStyle/>
          <a:p>
            <a:r>
              <a:rPr lang="en-US" dirty="0"/>
              <a:t>Healthcare $550-$830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924800" cy="4572000"/>
          </a:xfrm>
        </p:spPr>
        <p:txBody>
          <a:bodyPr/>
          <a:lstStyle/>
          <a:p>
            <a:r>
              <a:rPr lang="en-US" dirty="0"/>
              <a:t>Doctor</a:t>
            </a:r>
          </a:p>
          <a:p>
            <a:r>
              <a:rPr lang="en-US" dirty="0"/>
              <a:t>Dental</a:t>
            </a:r>
          </a:p>
          <a:p>
            <a:r>
              <a:rPr lang="en-US" dirty="0"/>
              <a:t>Illness</a:t>
            </a:r>
          </a:p>
          <a:p>
            <a:r>
              <a:rPr lang="en-US" dirty="0"/>
              <a:t>Accidents</a:t>
            </a:r>
          </a:p>
          <a:p>
            <a:r>
              <a:rPr lang="en-US" dirty="0"/>
              <a:t>Disability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3016" name="Picture 8" descr="j0237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0"/>
            <a:ext cx="2459038" cy="2078038"/>
          </a:xfrm>
          <a:prstGeom prst="rect">
            <a:avLst/>
          </a:prstGeom>
          <a:noFill/>
        </p:spPr>
      </p:pic>
      <p:pic>
        <p:nvPicPr>
          <p:cNvPr id="43015" name="Picture 7" descr="j0280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14600"/>
            <a:ext cx="1728788" cy="2057400"/>
          </a:xfrm>
          <a:prstGeom prst="rect">
            <a:avLst/>
          </a:prstGeom>
          <a:noFill/>
        </p:spPr>
      </p:pic>
      <p:pic>
        <p:nvPicPr>
          <p:cNvPr id="12290" name="Picture 2" descr="http://www.babyfoodchart.com/wp-content/uploads/1-thumbs/baby-chec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057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924800" cy="990600"/>
          </a:xfrm>
        </p:spPr>
        <p:txBody>
          <a:bodyPr/>
          <a:lstStyle/>
          <a:p>
            <a:r>
              <a:rPr lang="en-US" dirty="0"/>
              <a:t>Miscellaneous $700-$1700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7924800" cy="3429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Plan on about $50 a month of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Unexpected costs.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Toys/Books/Computers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Sports </a:t>
            </a:r>
            <a:r>
              <a:rPr lang="en-US" sz="2400" dirty="0"/>
              <a:t>Equipment	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Personal </a:t>
            </a:r>
            <a:r>
              <a:rPr lang="en-US" sz="2400" dirty="0"/>
              <a:t>care items/Hair care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Entertainment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</a:t>
            </a:r>
          </a:p>
        </p:txBody>
      </p:sp>
      <p:pic>
        <p:nvPicPr>
          <p:cNvPr id="10242" name="Picture 2" descr="http://1.bp.blogspot.com/_FnqE-TiaSJA/TIBb9X5xByI/AAAAAAAAAD8/kTLVHyHvxIk/s400/baby+t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2838450" cy="2838450"/>
          </a:xfrm>
          <a:prstGeom prst="rect">
            <a:avLst/>
          </a:prstGeom>
          <a:noFill/>
        </p:spPr>
      </p:pic>
      <p:pic>
        <p:nvPicPr>
          <p:cNvPr id="10244" name="Picture 4" descr="http://0.tqn.com/d/toys/1/0/Z/g/oc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038600"/>
            <a:ext cx="2476500" cy="2476500"/>
          </a:xfrm>
          <a:prstGeom prst="rect">
            <a:avLst/>
          </a:prstGeom>
          <a:noFill/>
        </p:spPr>
      </p:pic>
      <p:pic>
        <p:nvPicPr>
          <p:cNvPr id="10246" name="Picture 6" descr="http://0.tqn.com/d/toys/1/0/w/h/leapfrogmusical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763000" cy="39449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Over the child's first 17 years of </a:t>
            </a:r>
            <a:r>
              <a:rPr lang="en-US" sz="2400" dirty="0" smtClean="0"/>
              <a:t>age</a:t>
            </a:r>
            <a:r>
              <a:rPr lang="en-US" sz="2400" dirty="0"/>
              <a:t>, the cost is currently </a:t>
            </a:r>
            <a:r>
              <a:rPr lang="en-US" sz="2400" dirty="0" smtClean="0"/>
              <a:t>estimated </a:t>
            </a:r>
            <a:r>
              <a:rPr lang="en-US" sz="2400" dirty="0"/>
              <a:t>to </a:t>
            </a:r>
            <a:r>
              <a:rPr lang="en-US" sz="2400" dirty="0" smtClean="0"/>
              <a:t>add </a:t>
            </a:r>
            <a:r>
              <a:rPr lang="en-US" sz="2400" dirty="0"/>
              <a:t>up to $139,000-$279,000.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However by the time a newborn reaches age 17 in the year 2022, this total is estimated with inflation to add up to $183,000-$366,000. </a:t>
            </a:r>
          </a:p>
        </p:txBody>
      </p:sp>
      <p:pic>
        <p:nvPicPr>
          <p:cNvPr id="8194" name="Picture 2" descr="http://www.freegreatpicture.com/files/79/24237-hd-face-paint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57600"/>
            <a:ext cx="44577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Factors Affecting Costs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     Two Parent Family</a:t>
            </a:r>
          </a:p>
          <a:p>
            <a:r>
              <a:rPr lang="en-US" dirty="0"/>
              <a:t>     Single Parent Family</a:t>
            </a:r>
          </a:p>
          <a:p>
            <a:r>
              <a:rPr lang="en-US" dirty="0"/>
              <a:t>     Divorce</a:t>
            </a:r>
          </a:p>
        </p:txBody>
      </p:sp>
      <p:pic>
        <p:nvPicPr>
          <p:cNvPr id="9831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53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91200"/>
            <a:ext cx="304800" cy="304800"/>
          </a:xfrm>
          <a:prstGeom prst="rect">
            <a:avLst/>
          </a:prstGeom>
          <a:noFill/>
        </p:spPr>
      </p:pic>
      <p:pic>
        <p:nvPicPr>
          <p:cNvPr id="6146" name="Picture 2" descr="http://www.psmag.com/wp-content/uploads/2012/09/shutterstock_24517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590800"/>
            <a:ext cx="366988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98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391400" cy="1311275"/>
          </a:xfrm>
        </p:spPr>
        <p:txBody>
          <a:bodyPr/>
          <a:lstStyle/>
          <a:p>
            <a:r>
              <a:rPr lang="en-US" dirty="0"/>
              <a:t>Parenting Cost Difference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9248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 cost of raising a child in a single parent home are higher.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Reasons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 </a:t>
            </a:r>
            <a:r>
              <a:rPr lang="en-US" dirty="0"/>
              <a:t>homes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added </a:t>
            </a:r>
            <a:r>
              <a:rPr lang="en-US" dirty="0" smtClean="0"/>
              <a:t>transportation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additional </a:t>
            </a:r>
            <a:r>
              <a:rPr lang="en-US" dirty="0"/>
              <a:t>child care </a:t>
            </a:r>
            <a:r>
              <a:rPr lang="en-US" dirty="0" smtClean="0"/>
              <a:t>                                                   for </a:t>
            </a:r>
            <a:r>
              <a:rPr lang="en-US" dirty="0"/>
              <a:t>working parent.</a:t>
            </a:r>
          </a:p>
        </p:txBody>
      </p:sp>
      <p:pic>
        <p:nvPicPr>
          <p:cNvPr id="4098" name="Picture 2" descr="http://images2.fanpop.com/image/photos/10100000/Daddy-and-Baby-babies-10195497-1024-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9624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391400" cy="1311275"/>
          </a:xfrm>
        </p:spPr>
        <p:txBody>
          <a:bodyPr/>
          <a:lstStyle/>
          <a:p>
            <a:r>
              <a:rPr lang="en-US" dirty="0"/>
              <a:t>Additional Cost  Factors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419600" cy="438912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Number of siblings</a:t>
            </a:r>
          </a:p>
          <a:p>
            <a:pPr>
              <a:buFontTx/>
              <a:buNone/>
            </a:pPr>
            <a:r>
              <a:rPr lang="en-US" dirty="0"/>
              <a:t>Urban/Rural family</a:t>
            </a:r>
          </a:p>
          <a:p>
            <a:pPr>
              <a:buFontTx/>
              <a:buNone/>
            </a:pPr>
            <a:r>
              <a:rPr lang="en-US" dirty="0"/>
              <a:t>Health care</a:t>
            </a:r>
          </a:p>
          <a:p>
            <a:pPr>
              <a:buFontTx/>
              <a:buNone/>
            </a:pPr>
            <a:r>
              <a:rPr lang="en-US" dirty="0"/>
              <a:t>Income bracket (low/middle/upper)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sz="2000" dirty="0"/>
              <a:t>upper income families will spend 2 x the amount that a low income family will spend per child.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2050" name="Picture 2" descr="http://2.bp.blogspot.com/-BfAD8FmM90k/TnjXAVG2E1I/AAAAAAAAAEQ/TyzyRRGTsbI/s1600/BY_5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077200" cy="914400"/>
          </a:xfrm>
        </p:spPr>
        <p:txBody>
          <a:bodyPr/>
          <a:lstStyle/>
          <a:p>
            <a:r>
              <a:rPr lang="en-US" dirty="0"/>
              <a:t>Your half million </a:t>
            </a:r>
            <a:r>
              <a:rPr lang="en-US" dirty="0" smtClean="0"/>
              <a:t>dollar child…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79248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Children are priceless, but </a:t>
            </a:r>
          </a:p>
          <a:p>
            <a:pPr>
              <a:buFontTx/>
              <a:buNone/>
            </a:pPr>
            <a:r>
              <a:rPr lang="en-US" dirty="0"/>
              <a:t>raising them is probably the </a:t>
            </a:r>
          </a:p>
          <a:p>
            <a:pPr>
              <a:buFontTx/>
              <a:buNone/>
            </a:pPr>
            <a:r>
              <a:rPr lang="en-US" dirty="0"/>
              <a:t>most expensive thing you'll </a:t>
            </a:r>
          </a:p>
          <a:p>
            <a:pPr>
              <a:buFontTx/>
              <a:buNone/>
            </a:pPr>
            <a:r>
              <a:rPr lang="en-US" dirty="0"/>
              <a:t>ever do. Here are some </a:t>
            </a:r>
          </a:p>
          <a:p>
            <a:pPr>
              <a:buFontTx/>
              <a:buNone/>
            </a:pPr>
            <a:r>
              <a:rPr lang="en-US" dirty="0"/>
              <a:t>breakdowns on where the </a:t>
            </a:r>
          </a:p>
          <a:p>
            <a:pPr>
              <a:buFontTx/>
              <a:buNone/>
            </a:pPr>
            <a:r>
              <a:rPr lang="en-US" dirty="0"/>
              <a:t>expenses may be. </a:t>
            </a:r>
          </a:p>
        </p:txBody>
      </p:sp>
      <p:pic>
        <p:nvPicPr>
          <p:cNvPr id="6350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53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</p:spPr>
      </p:pic>
      <p:pic>
        <p:nvPicPr>
          <p:cNvPr id="36866" name="Picture 2" descr="https://encrypted-tbn0.gstatic.com/images?q=tbn:ANd9GcSHMuAX0CBagZVPG76RFMbQzZEBaXWqG2PoYH7OA9eb3zPIjej2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67000"/>
            <a:ext cx="366231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63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Raising Costs of a Newborn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The costs in the child's first year continue to add up. The amounts spent vary depending on whether one looks at a single parent, or two parent home, whether there is more than one child in the home, and what the income range of the family is.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34818" name="Picture 2" descr="http://inspiringwallpapers.net/wp-content/uploads/2012/09/Cute-Baby-Wallpapers-copy-73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9" y="3429000"/>
            <a:ext cx="542353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600200"/>
            <a:ext cx="4724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In the first year alone, you can easily spend between $4,000-$6,000 for diapers, formula, baby furniture, clothing, baby gear, etc.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If you go back to work right away, childcare can cost as much as $3,000-$4,500 in your baby’s first year. </a:t>
            </a:r>
          </a:p>
        </p:txBody>
      </p:sp>
      <p:pic>
        <p:nvPicPr>
          <p:cNvPr id="6555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65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</p:spPr>
      </p:pic>
      <p:pic>
        <p:nvPicPr>
          <p:cNvPr id="32770" name="Picture 2" descr="http://www.intomars.com/images/detailed/1/Enfamil_Premium_Baby_Form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319140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8" fill="hold"/>
                                        <p:tgtEl>
                                          <p:spTgt spid="65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5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81534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dirty="0" smtClean="0"/>
              <a:t>Diapers</a:t>
            </a:r>
            <a:endParaRPr lang="en-US" sz="300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If </a:t>
            </a:r>
            <a:r>
              <a:rPr lang="en-US" sz="2500" dirty="0"/>
              <a:t>you plan to use disposable diapers, plan on spending between $2,000-$3,300 by the time your baby is </a:t>
            </a:r>
            <a:r>
              <a:rPr lang="en-US" sz="2500" dirty="0" smtClean="0"/>
              <a:t>potty trained</a:t>
            </a:r>
            <a:r>
              <a:rPr lang="en-US" sz="25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Expect </a:t>
            </a:r>
            <a:r>
              <a:rPr lang="en-US" sz="2500" dirty="0"/>
              <a:t>your baby to go through at least 7-8 </a:t>
            </a:r>
            <a:r>
              <a:rPr lang="en-US" sz="2500" dirty="0" smtClean="0"/>
              <a:t>diapers </a:t>
            </a:r>
            <a:r>
              <a:rPr lang="en-US" sz="2500" dirty="0"/>
              <a:t>a day on average and spending $80-$130 </a:t>
            </a:r>
            <a:r>
              <a:rPr lang="en-US" sz="2500" dirty="0" smtClean="0"/>
              <a:t>a </a:t>
            </a:r>
            <a:r>
              <a:rPr lang="en-US" sz="2500" dirty="0"/>
              <a:t>month on diapers alone (especially in the first few </a:t>
            </a:r>
            <a:r>
              <a:rPr lang="en-US" sz="2500" dirty="0" smtClean="0"/>
              <a:t>months</a:t>
            </a:r>
            <a:r>
              <a:rPr lang="en-US" sz="2500" dirty="0"/>
              <a:t>, when changes are more frequent.)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500" dirty="0"/>
          </a:p>
        </p:txBody>
      </p:sp>
      <p:pic>
        <p:nvPicPr>
          <p:cNvPr id="3" name="Picture 4" descr="http://moneysavingmom.com/wp-content/uploads/2010/10/51v9ts-ZkO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00800" cy="1295400"/>
          </a:xfrm>
        </p:spPr>
        <p:txBody>
          <a:bodyPr/>
          <a:lstStyle/>
          <a:p>
            <a:r>
              <a:rPr lang="en-US" dirty="0"/>
              <a:t>Baby Bottles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Formula (up until your baby is one-year-old), will most likely cost between $1,000-$2,300.  </a:t>
            </a:r>
            <a:r>
              <a:rPr lang="en-US" sz="2800" dirty="0"/>
              <a:t>Plan to spend at least $</a:t>
            </a:r>
            <a:r>
              <a:rPr lang="en-US" sz="2800" dirty="0" smtClean="0"/>
              <a:t>40 </a:t>
            </a:r>
            <a:r>
              <a:rPr lang="en-US" sz="2800" dirty="0"/>
              <a:t>a week on infant formula.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28674" name="Picture 2" descr="http://c3.diapers.com/images/products/p/yk/yk-267_1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2829371" cy="2756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086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Baby Arrival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054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Don’t </a:t>
            </a:r>
            <a:r>
              <a:rPr lang="en-US" sz="2800" dirty="0"/>
              <a:t>forget about the delivery! It easily costs between $8,000-$12,000 for a normal delivery, up to $15,000 for a cesarean delivery, and much more if there are complications.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If </a:t>
            </a:r>
            <a:r>
              <a:rPr lang="en-US" sz="2800" dirty="0"/>
              <a:t>you are covered by insurance, </a:t>
            </a:r>
            <a:r>
              <a:rPr lang="en-US" sz="2800" dirty="0" smtClean="0"/>
              <a:t>it </a:t>
            </a:r>
            <a:r>
              <a:rPr lang="en-US" sz="2800" dirty="0"/>
              <a:t>may cover most of the cost.</a:t>
            </a:r>
          </a:p>
        </p:txBody>
      </p:sp>
      <p:pic>
        <p:nvPicPr>
          <p:cNvPr id="26626" name="Picture 2" descr="https://encrypted-tbn0.gstatic.com/images?q=tbn:ANd9GcSYTTE8qJnHaVvp_gnLwJRAqzDLhwI8QJkac08rJWacDxDrSdZw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2895600" cy="3095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010400" cy="960438"/>
          </a:xfrm>
        </p:spPr>
        <p:txBody>
          <a:bodyPr/>
          <a:lstStyle/>
          <a:p>
            <a:r>
              <a:rPr lang="en-US" dirty="0"/>
              <a:t>New Baby “Stuff”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6705600" cy="4389120"/>
          </a:xfrm>
        </p:spPr>
        <p:txBody>
          <a:bodyPr/>
          <a:lstStyle/>
          <a:p>
            <a:r>
              <a:rPr lang="en-US" dirty="0"/>
              <a:t>Baby </a:t>
            </a:r>
            <a:r>
              <a:rPr lang="en-US" dirty="0" smtClean="0"/>
              <a:t>Furniture/Bedding: $400</a:t>
            </a:r>
            <a:endParaRPr lang="en-US" dirty="0"/>
          </a:p>
          <a:p>
            <a:r>
              <a:rPr lang="en-US" dirty="0" smtClean="0"/>
              <a:t>Stroller : $100</a:t>
            </a:r>
            <a:endParaRPr lang="en-US" dirty="0"/>
          </a:p>
          <a:p>
            <a:r>
              <a:rPr lang="en-US" dirty="0"/>
              <a:t>Car </a:t>
            </a:r>
            <a:r>
              <a:rPr lang="en-US" dirty="0" smtClean="0"/>
              <a:t>Seat: $100</a:t>
            </a:r>
            <a:endParaRPr lang="en-US" dirty="0"/>
          </a:p>
          <a:p>
            <a:r>
              <a:rPr lang="en-US" dirty="0"/>
              <a:t>High </a:t>
            </a:r>
            <a:r>
              <a:rPr lang="en-US" dirty="0" smtClean="0"/>
              <a:t>Chair: $</a:t>
            </a:r>
            <a:r>
              <a:rPr lang="en-US" dirty="0"/>
              <a:t>75</a:t>
            </a:r>
          </a:p>
          <a:p>
            <a:r>
              <a:rPr lang="en-US" dirty="0"/>
              <a:t>Diaper </a:t>
            </a:r>
            <a:r>
              <a:rPr lang="en-US" dirty="0" smtClean="0"/>
              <a:t>Bag: $50</a:t>
            </a:r>
            <a:endParaRPr lang="en-US" dirty="0"/>
          </a:p>
          <a:p>
            <a:r>
              <a:rPr lang="en-US" dirty="0"/>
              <a:t>Baby </a:t>
            </a:r>
            <a:r>
              <a:rPr lang="en-US" dirty="0" smtClean="0"/>
              <a:t>Monitors: $50</a:t>
            </a:r>
            <a:endParaRPr lang="en-US" dirty="0"/>
          </a:p>
        </p:txBody>
      </p:sp>
      <p:pic>
        <p:nvPicPr>
          <p:cNvPr id="24578" name="Picture 2" descr="http://2.bp.blogspot.com/_nt1knDXPQbQ/S1uhfNCYeeI/AAAAAAAACag/LQ4VlpgXzIM/s800/Decorating+For+Newborn+Baby+Nursery+Room+%26+Bed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3133725" cy="2346221"/>
          </a:xfrm>
          <a:prstGeom prst="rect">
            <a:avLst/>
          </a:prstGeom>
          <a:noFill/>
        </p:spPr>
      </p:pic>
      <p:pic>
        <p:nvPicPr>
          <p:cNvPr id="24580" name="Picture 4" descr="http://static.ddmcdn.com/gif/4moms-origami-strolle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2857500" cy="2857500"/>
          </a:xfrm>
          <a:prstGeom prst="rect">
            <a:avLst/>
          </a:prstGeom>
          <a:noFill/>
        </p:spPr>
      </p:pic>
      <p:pic>
        <p:nvPicPr>
          <p:cNvPr id="24584" name="Picture 8" descr="http://www.sixdifferentways.com/photos/bloom-baby-high-ch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124200"/>
            <a:ext cx="2114804" cy="3448050"/>
          </a:xfrm>
          <a:prstGeom prst="rect">
            <a:avLst/>
          </a:prstGeom>
          <a:noFill/>
        </p:spPr>
      </p:pic>
      <p:pic>
        <p:nvPicPr>
          <p:cNvPr id="24586" name="Picture 10" descr="http://blog.babygizmo.com/wp-content/uploads/2011/06/packeddiaperb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95800"/>
            <a:ext cx="2114550" cy="190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991600" cy="884238"/>
          </a:xfrm>
        </p:spPr>
        <p:txBody>
          <a:bodyPr/>
          <a:lstStyle/>
          <a:p>
            <a:pPr algn="ctr"/>
            <a:r>
              <a:rPr lang="en-US" dirty="0"/>
              <a:t>Costs for 1 year of child’s life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smtClean="0"/>
              <a:t>Housing: $</a:t>
            </a:r>
            <a:r>
              <a:rPr lang="en-US" dirty="0"/>
              <a:t>2770-$5960</a:t>
            </a:r>
            <a:br>
              <a:rPr lang="en-US" dirty="0"/>
            </a:br>
            <a:r>
              <a:rPr lang="en-US" dirty="0" smtClean="0"/>
              <a:t>Food: $</a:t>
            </a:r>
            <a:r>
              <a:rPr lang="en-US" dirty="0"/>
              <a:t>1000-$1590</a:t>
            </a:r>
            <a:br>
              <a:rPr lang="en-US" dirty="0"/>
            </a:br>
            <a:r>
              <a:rPr lang="en-US" dirty="0" smtClean="0"/>
              <a:t>Transportation: $</a:t>
            </a:r>
            <a:r>
              <a:rPr lang="en-US" dirty="0"/>
              <a:t>880-$1830</a:t>
            </a:r>
            <a:br>
              <a:rPr lang="en-US" dirty="0"/>
            </a:br>
            <a:r>
              <a:rPr lang="en-US" dirty="0" smtClean="0"/>
              <a:t>Clothing: $</a:t>
            </a:r>
            <a:r>
              <a:rPr lang="en-US" dirty="0"/>
              <a:t>350-$540</a:t>
            </a:r>
            <a:br>
              <a:rPr lang="en-US" dirty="0"/>
            </a:br>
            <a:r>
              <a:rPr lang="en-US" dirty="0" smtClean="0"/>
              <a:t>Healthcare: $</a:t>
            </a:r>
            <a:r>
              <a:rPr lang="en-US" dirty="0"/>
              <a:t>550-$830</a:t>
            </a:r>
            <a:br>
              <a:rPr lang="en-US" dirty="0"/>
            </a:br>
            <a:r>
              <a:rPr lang="en-US" dirty="0" smtClean="0"/>
              <a:t>Childcare/education: $</a:t>
            </a:r>
            <a:r>
              <a:rPr lang="en-US" dirty="0"/>
              <a:t>1080-$2690</a:t>
            </a:r>
            <a:br>
              <a:rPr lang="en-US" dirty="0"/>
            </a:br>
            <a:r>
              <a:rPr lang="en-US" dirty="0" smtClean="0"/>
              <a:t>Miscellaneous: $</a:t>
            </a:r>
            <a:r>
              <a:rPr lang="en-US" dirty="0"/>
              <a:t>670-$1750</a:t>
            </a:r>
            <a:br>
              <a:rPr lang="en-US" dirty="0"/>
            </a:br>
            <a:endParaRPr lang="en-US" dirty="0"/>
          </a:p>
        </p:txBody>
      </p:sp>
      <p:pic>
        <p:nvPicPr>
          <p:cNvPr id="22530" name="Picture 2" descr="http://www.carrymeaway.com/images/Garden-Natural-Gemini-Beco-Baby-Carrier-l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8194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694</Words>
  <Application>Microsoft Office PowerPoint</Application>
  <PresentationFormat>On-screen Show (4:3)</PresentationFormat>
  <Paragraphs>115</Paragraphs>
  <Slides>19</Slides>
  <Notes>19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The Costs of  Raising a Child</vt:lpstr>
      <vt:lpstr>Your half million dollar child…</vt:lpstr>
      <vt:lpstr>Raising Costs of a Newborn </vt:lpstr>
      <vt:lpstr>Slide 4</vt:lpstr>
      <vt:lpstr>Slide 5</vt:lpstr>
      <vt:lpstr>Baby Bottles</vt:lpstr>
      <vt:lpstr>            Baby Arrival</vt:lpstr>
      <vt:lpstr>New Baby “Stuff”</vt:lpstr>
      <vt:lpstr>Costs for 1 year of child’s life</vt:lpstr>
      <vt:lpstr>Housing</vt:lpstr>
      <vt:lpstr>Childcare/Education       $840-$5100</vt:lpstr>
      <vt:lpstr>Transportation $800-$1670 </vt:lpstr>
      <vt:lpstr> </vt:lpstr>
      <vt:lpstr>Healthcare $550-$830</vt:lpstr>
      <vt:lpstr>Miscellaneous $700-$1700</vt:lpstr>
      <vt:lpstr>Slide 16</vt:lpstr>
      <vt:lpstr>Slide 17</vt:lpstr>
      <vt:lpstr>Parenting Cost Difference </vt:lpstr>
      <vt:lpstr>Additional Cost  Factors</vt:lpstr>
    </vt:vector>
  </TitlesOfParts>
  <Company>Sampson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The Costs             of  Raising a Child</dc:title>
  <dc:creator>SCS</dc:creator>
  <cp:lastModifiedBy>SCS</cp:lastModifiedBy>
  <cp:revision>11</cp:revision>
  <dcterms:created xsi:type="dcterms:W3CDTF">2013-02-19T13:31:31Z</dcterms:created>
  <dcterms:modified xsi:type="dcterms:W3CDTF">2013-04-26T19:45:47Z</dcterms:modified>
</cp:coreProperties>
</file>