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9030A-3431-4D11-A61D-4EBD8F1AE551}" type="datetimeFigureOut">
              <a:rPr lang="en-US" smtClean="0"/>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016E1-9D4E-4EA5-A3BD-BAD1CF6DB9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7F305-C8FE-470E-B888-20E27867B8EB}" type="slidenum">
              <a:rPr lang="en-US"/>
              <a:pPr/>
              <a:t>1</a:t>
            </a:fld>
            <a:endParaRPr lang="en-US"/>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What do we know about these 2 pyramids?</a:t>
            </a:r>
          </a:p>
          <a:p>
            <a:r>
              <a:rPr lang="en-US"/>
              <a:t>Old one-specific servings for everyone-no physical activity incorporated</a:t>
            </a:r>
          </a:p>
          <a:p>
            <a:r>
              <a:rPr lang="en-US"/>
              <a:t>New one- no serving sizes-activity is emphasized</a:t>
            </a:r>
          </a:p>
          <a:p>
            <a:r>
              <a:rPr lang="en-US"/>
              <a:t>Handout-Anatomy of mypyramid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65D5D-52AA-4062-A986-BB9278F16253}" type="slidenum">
              <a:rPr lang="en-US"/>
              <a:pPr/>
              <a:t>10</a:t>
            </a:fld>
            <a:endParaRPr lang="en-US"/>
          </a:p>
        </p:txBody>
      </p:sp>
      <p:sp>
        <p:nvSpPr>
          <p:cNvPr id="265218" name="Rectangle 1026"/>
          <p:cNvSpPr>
            <a:spLocks noChangeArrowheads="1" noTextEdit="1"/>
          </p:cNvSpPr>
          <p:nvPr>
            <p:ph type="sldImg"/>
          </p:nvPr>
        </p:nvSpPr>
        <p:spPr>
          <a:ln/>
        </p:spPr>
      </p:sp>
      <p:sp>
        <p:nvSpPr>
          <p:cNvPr id="265219"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C5F6C-E4D7-4D16-8509-9E529EC13014}" type="slidenum">
              <a:rPr lang="en-US"/>
              <a:pPr/>
              <a:t>11</a:t>
            </a:fld>
            <a:endParaRPr lang="en-US"/>
          </a:p>
        </p:txBody>
      </p:sp>
      <p:sp>
        <p:nvSpPr>
          <p:cNvPr id="274434" name="Rectangle 3074"/>
          <p:cNvSpPr>
            <a:spLocks noChangeArrowheads="1" noTextEdit="1"/>
          </p:cNvSpPr>
          <p:nvPr>
            <p:ph type="sldImg"/>
          </p:nvPr>
        </p:nvSpPr>
        <p:spPr>
          <a:ln/>
        </p:spPr>
      </p:sp>
      <p:sp>
        <p:nvSpPr>
          <p:cNvPr id="274435" name="Rectangle 3075"/>
          <p:cNvSpPr>
            <a:spLocks noGrp="1" noChangeArrowheads="1"/>
          </p:cNvSpPr>
          <p:nvPr>
            <p:ph type="body" idx="1"/>
          </p:nvPr>
        </p:nvSpPr>
        <p:spPr/>
        <p:txBody>
          <a:bodyPr/>
          <a:lstStyle/>
          <a:p>
            <a:r>
              <a:rPr lang="en-US"/>
              <a:t>-Substances that the body needs to regulate body functions, promote growth, repair body tissues, and obtain energy.</a:t>
            </a:r>
          </a:p>
          <a:p>
            <a:r>
              <a:rPr lang="en-US"/>
              <a:t>-Your body requires more than 40 different nutrients for these tasks but only 6 are essential.</a:t>
            </a:r>
          </a:p>
          <a:p>
            <a:r>
              <a:rPr lang="en-US"/>
              <a:t>-define what essential means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B0060-7EAD-4CA4-9177-1586D9E6514B}" type="slidenum">
              <a:rPr lang="en-US"/>
              <a:pPr/>
              <a:t>12</a:t>
            </a:fld>
            <a:endParaRPr lang="en-US"/>
          </a:p>
        </p:txBody>
      </p:sp>
      <p:sp>
        <p:nvSpPr>
          <p:cNvPr id="277506" name="Rectangle 3074"/>
          <p:cNvSpPr>
            <a:spLocks noChangeArrowheads="1" noTextEdit="1"/>
          </p:cNvSpPr>
          <p:nvPr>
            <p:ph type="sldImg"/>
          </p:nvPr>
        </p:nvSpPr>
        <p:spPr>
          <a:ln/>
        </p:spPr>
      </p:sp>
      <p:sp>
        <p:nvSpPr>
          <p:cNvPr id="277507" name="Rectangle 3075"/>
          <p:cNvSpPr>
            <a:spLocks noGrp="1" noChangeArrowheads="1"/>
          </p:cNvSpPr>
          <p:nvPr>
            <p:ph type="body" idx="1"/>
          </p:nvPr>
        </p:nvSpPr>
        <p:spPr/>
        <p:txBody>
          <a:bodyPr/>
          <a:lstStyle/>
          <a:p>
            <a:r>
              <a:rPr lang="en-US"/>
              <a:t>-Made up of carbon, hydrogen, and oxygen</a:t>
            </a:r>
          </a:p>
          <a:p>
            <a:r>
              <a:rPr lang="en-US"/>
              <a:t>-2 different types we are going to talk about</a:t>
            </a:r>
          </a:p>
          <a:p>
            <a:r>
              <a:rPr lang="en-US"/>
              <a:t>	-simple</a:t>
            </a:r>
          </a:p>
          <a:p>
            <a:r>
              <a:rPr lang="en-US"/>
              <a:t>	-complex</a:t>
            </a:r>
          </a:p>
          <a:p>
            <a:r>
              <a:rPr lang="en-US"/>
              <a:t>-45-65% of a persons daily caloric intake should be from carbohydrates</a:t>
            </a:r>
          </a:p>
          <a:p>
            <a:r>
              <a:rPr lang="en-US"/>
              <a:t>-foods rich in complex carbs are better than simple carbs.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0C880-6EB1-42B9-8943-0B5227D792D0}" type="slidenum">
              <a:rPr lang="en-US"/>
              <a:pPr/>
              <a:t>13</a:t>
            </a:fld>
            <a:endParaRPr lang="en-US"/>
          </a:p>
        </p:txBody>
      </p:sp>
      <p:sp>
        <p:nvSpPr>
          <p:cNvPr id="280578" name="Rectangle 4098"/>
          <p:cNvSpPr>
            <a:spLocks noChangeArrowheads="1" noTextEdit="1"/>
          </p:cNvSpPr>
          <p:nvPr>
            <p:ph type="sldImg"/>
          </p:nvPr>
        </p:nvSpPr>
        <p:spPr>
          <a:ln/>
        </p:spPr>
      </p:sp>
      <p:sp>
        <p:nvSpPr>
          <p:cNvPr id="280579" name="Rectangle 4099"/>
          <p:cNvSpPr>
            <a:spLocks noGrp="1" noChangeArrowheads="1"/>
          </p:cNvSpPr>
          <p:nvPr>
            <p:ph type="body" idx="1"/>
          </p:nvPr>
        </p:nvSpPr>
        <p:spPr/>
        <p:txBody>
          <a:bodyPr/>
          <a:lstStyle/>
          <a:p>
            <a:r>
              <a:rPr lang="en-US"/>
              <a:t>-Added to manufactured foods like cookies, candies, and soft drinks</a:t>
            </a:r>
          </a:p>
          <a:p>
            <a:r>
              <a:rPr lang="en-US"/>
              <a:t>-occurs naturally in fruits, vegetables, and milk</a:t>
            </a:r>
          </a:p>
          <a:p>
            <a:r>
              <a:rPr lang="en-US"/>
              <a:t>-all sugars are converted to glucose for the body to use.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C840D-9957-4E43-B437-BC65342A0E41}" type="slidenum">
              <a:rPr lang="en-US"/>
              <a:pPr/>
              <a:t>14</a:t>
            </a:fld>
            <a:endParaRPr lang="en-US"/>
          </a:p>
        </p:txBody>
      </p:sp>
      <p:sp>
        <p:nvSpPr>
          <p:cNvPr id="283650" name="Rectangle 3074"/>
          <p:cNvSpPr>
            <a:spLocks noChangeArrowheads="1" noTextEdit="1"/>
          </p:cNvSpPr>
          <p:nvPr>
            <p:ph type="sldImg"/>
          </p:nvPr>
        </p:nvSpPr>
        <p:spPr>
          <a:ln/>
        </p:spPr>
      </p:sp>
      <p:sp>
        <p:nvSpPr>
          <p:cNvPr id="283651" name="Rectangle 3075"/>
          <p:cNvSpPr>
            <a:spLocks noGrp="1" noChangeArrowheads="1"/>
          </p:cNvSpPr>
          <p:nvPr>
            <p:ph type="body" idx="1"/>
          </p:nvPr>
        </p:nvSpPr>
        <p:spPr/>
        <p:txBody>
          <a:bodyPr/>
          <a:lstStyle/>
          <a:p>
            <a:r>
              <a:rPr lang="en-US"/>
              <a:t>-Found in many plant foods such as potatoes</a:t>
            </a:r>
          </a:p>
          <a:p>
            <a:r>
              <a:rPr lang="en-US"/>
              <a:t>	-grains-rice, cereals, and wheat</a:t>
            </a:r>
          </a:p>
          <a:p>
            <a:r>
              <a:rPr lang="en-US"/>
              <a:t>-when you eat complex carbohydrates your body (digests) breaks the starch into simple sugars that can be absorbed into your bloodstream. That’s why its slower to digest.</a:t>
            </a:r>
          </a:p>
          <a:p>
            <a:endParaRPr lang="en-US"/>
          </a:p>
          <a:p>
            <a:r>
              <a:rPr lang="en-US"/>
              <a:t>-FIBER</a:t>
            </a:r>
          </a:p>
          <a:p>
            <a:r>
              <a:rPr lang="en-US"/>
              <a:t>	-is a complex carbohydrate but is not considered a nutrient because its not broken down and absorbed into your bloodstream.</a:t>
            </a:r>
          </a:p>
          <a:p>
            <a:r>
              <a:rPr lang="en-US"/>
              <a:t>	-still necessary for the proper functioning of your digestive system.</a:t>
            </a:r>
          </a:p>
          <a:p>
            <a:r>
              <a:rPr lang="en-US"/>
              <a:t>	-helps prevent constipation</a:t>
            </a:r>
          </a:p>
          <a:p>
            <a:r>
              <a:rPr lang="en-US"/>
              <a:t>	-may reduce risk of colon cancer</a:t>
            </a:r>
          </a:p>
          <a:p>
            <a:r>
              <a:rPr lang="en-US"/>
              <a:t>	-may help prevent heart disease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DAFB8-B769-4828-9A67-20AFF359CECB}" type="slidenum">
              <a:rPr lang="en-US"/>
              <a:pPr/>
              <a:t>15</a:t>
            </a:fld>
            <a:endParaRPr lang="en-US"/>
          </a:p>
        </p:txBody>
      </p:sp>
      <p:sp>
        <p:nvSpPr>
          <p:cNvPr id="286722" name="Rectangle 3074"/>
          <p:cNvSpPr>
            <a:spLocks noChangeArrowheads="1" noTextEdit="1"/>
          </p:cNvSpPr>
          <p:nvPr>
            <p:ph type="sldImg"/>
          </p:nvPr>
        </p:nvSpPr>
        <p:spPr>
          <a:ln/>
        </p:spPr>
      </p:sp>
      <p:sp>
        <p:nvSpPr>
          <p:cNvPr id="286723" name="Rectangle 3075"/>
          <p:cNvSpPr>
            <a:spLocks noGrp="1" noChangeArrowheads="1"/>
          </p:cNvSpPr>
          <p:nvPr>
            <p:ph type="body" idx="1"/>
          </p:nvPr>
        </p:nvSpPr>
        <p:spPr/>
        <p:txBody>
          <a:bodyPr/>
          <a:lstStyle/>
          <a:p>
            <a:r>
              <a:rPr lang="en-US"/>
              <a:t>-High protein foods</a:t>
            </a:r>
          </a:p>
          <a:p>
            <a:r>
              <a:rPr lang="en-US"/>
              <a:t>	-meats, eggs, poultry, milk and milk products</a:t>
            </a:r>
          </a:p>
          <a:p>
            <a:endParaRPr lang="en-US"/>
          </a:p>
          <a:p>
            <a:r>
              <a:rPr lang="en-US"/>
              <a:t>-Nuts, dried beans, dried peas, and lentils contain a lot of protein also.</a:t>
            </a:r>
          </a:p>
          <a:p>
            <a:r>
              <a:rPr lang="en-US"/>
              <a:t>-10-35% of diet needs to be protein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68613-4028-4189-92BC-D869224DC1F1}" type="slidenum">
              <a:rPr lang="en-US"/>
              <a:pPr/>
              <a:t>16</a:t>
            </a:fld>
            <a:endParaRPr lang="en-US"/>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9D029-7D14-4339-AD81-AD2A048B40EA}" type="slidenum">
              <a:rPr lang="en-US"/>
              <a:pPr/>
              <a:t>17</a:t>
            </a:fld>
            <a:endParaRPr lang="en-US"/>
          </a:p>
        </p:txBody>
      </p:sp>
      <p:sp>
        <p:nvSpPr>
          <p:cNvPr id="388098" name="Rectangle 2"/>
          <p:cNvSpPr>
            <a:spLocks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CA487-BB05-41DA-B878-58CDC2ECE703}" type="slidenum">
              <a:rPr lang="en-US"/>
              <a:pPr/>
              <a:t>18</a:t>
            </a:fld>
            <a:endParaRPr lang="en-US"/>
          </a:p>
        </p:txBody>
      </p:sp>
      <p:sp>
        <p:nvSpPr>
          <p:cNvPr id="394242" name="Rectangle 2"/>
          <p:cNvSpPr>
            <a:spLocks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789E71E-49E2-4434-BC60-41F1526CA6AB}" type="slidenum">
              <a:rPr lang="en-US"/>
              <a:pPr/>
              <a:t>19</a:t>
            </a:fld>
            <a:endParaRPr lang="en-US"/>
          </a:p>
        </p:txBody>
      </p:sp>
      <p:sp>
        <p:nvSpPr>
          <p:cNvPr id="439298" name="Rectangle 2"/>
          <p:cNvSpPr>
            <a:spLocks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GB"/>
          </a:p>
        </p:txBody>
      </p:sp>
      <p:pic>
        <p:nvPicPr>
          <p:cNvPr id="439300" name="Picture 4"/>
          <p:cNvPicPr>
            <a:picLocks noChangeAspect="1" noChangeArrowheads="1"/>
          </p:cNvPicPr>
          <p:nvPr/>
        </p:nvPicPr>
        <p:blipFill>
          <a:blip r:embed="rId3"/>
          <a:srcRect/>
          <a:stretch>
            <a:fillRect/>
          </a:stretch>
        </p:blipFill>
        <p:spPr bwMode="auto">
          <a:xfrm>
            <a:off x="1447801" y="306931"/>
            <a:ext cx="3952875" cy="3951743"/>
          </a:xfrm>
          <a:prstGeom prst="rect">
            <a:avLst/>
          </a:prstGeom>
          <a:noFill/>
          <a:ln w="12700" cap="sq">
            <a:noFill/>
            <a:miter lim="800000"/>
            <a:headEnd type="none" w="sm" len="sm"/>
            <a:tailEnd type="none" w="sm" len="sm"/>
          </a:ln>
          <a:effec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CF22E-D50E-41DB-960D-F28A66F938D4}" type="slidenum">
              <a:rPr lang="en-US"/>
              <a:pPr/>
              <a:t>2</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64DE0-F914-4F29-A05D-697FAEF59ED9}" type="slidenum">
              <a:rPr lang="en-US"/>
              <a:pPr/>
              <a:t>20</a:t>
            </a:fld>
            <a:endParaRPr lang="en-US"/>
          </a:p>
        </p:txBody>
      </p:sp>
      <p:sp>
        <p:nvSpPr>
          <p:cNvPr id="452610" name="Rectangle 2"/>
          <p:cNvSpPr>
            <a:spLocks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C00CE-87F3-40D1-B464-CC09CADC9DBF}" type="slidenum">
              <a:rPr lang="en-US"/>
              <a:pPr/>
              <a:t>21</a:t>
            </a:fld>
            <a:endParaRPr lang="en-US"/>
          </a:p>
        </p:txBody>
      </p:sp>
      <p:sp>
        <p:nvSpPr>
          <p:cNvPr id="453634" name="Rectangle 2"/>
          <p:cNvSpPr>
            <a:spLocks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9AC18-8453-48D8-B38A-506EF5B6CED0}" type="slidenum">
              <a:rPr lang="en-US"/>
              <a:pPr/>
              <a:t>3</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Look for the word whole in front of the word grain on a product	-whole wheat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8DAB7-5E33-4B24-B8E9-C30CE71603C6}" type="slidenum">
              <a:rPr lang="en-US"/>
              <a:pPr/>
              <a:t>4</a:t>
            </a:fld>
            <a:endParaRPr lang="en-US"/>
          </a:p>
        </p:txBody>
      </p:sp>
      <p:sp>
        <p:nvSpPr>
          <p:cNvPr id="240642" name="Rectangle 1026"/>
          <p:cNvSpPr>
            <a:spLocks noChangeArrowheads="1" noTextEdit="1"/>
          </p:cNvSpPr>
          <p:nvPr>
            <p:ph type="sldImg"/>
          </p:nvPr>
        </p:nvSpPr>
        <p:spPr>
          <a:ln/>
        </p:spPr>
      </p:sp>
      <p:sp>
        <p:nvSpPr>
          <p:cNvPr id="240643" name="Rectangle 1027"/>
          <p:cNvSpPr>
            <a:spLocks noGrp="1" noChangeArrowheads="1"/>
          </p:cNvSpPr>
          <p:nvPr>
            <p:ph type="body" idx="1"/>
          </p:nvPr>
        </p:nvSpPr>
        <p:spPr/>
        <p:txBody>
          <a:bodyPr/>
          <a:lstStyle/>
          <a:p>
            <a:r>
              <a:rPr lang="en-US"/>
              <a:t>Starchy vegetables-potatoes, corn, lima beans</a:t>
            </a:r>
          </a:p>
          <a:p>
            <a:r>
              <a:rPr lang="en-US"/>
              <a:t>Dry beans and peas</a:t>
            </a:r>
          </a:p>
          <a:p>
            <a:r>
              <a:rPr lang="en-US"/>
              <a:t>Orange vegetables- carrots, squash, sweet potatoes</a:t>
            </a:r>
          </a:p>
          <a:p>
            <a:r>
              <a:rPr lang="en-US"/>
              <a:t>Dark green vegetables- spinach, collard greens, broccoli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0D1D1-1C4C-4C5D-8FBF-B3D60F4EDDB1}" type="slidenum">
              <a:rPr lang="en-US"/>
              <a:pPr/>
              <a:t>5</a:t>
            </a:fld>
            <a:endParaRPr lang="en-US"/>
          </a:p>
        </p:txBody>
      </p:sp>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Variety of fruits- apples, bananas, mangoes, oranges, papayas, grapes, pineapples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1B06F-1186-441A-9A89-2208B4441F81}" type="slidenum">
              <a:rPr lang="en-US"/>
              <a:pPr/>
              <a:t>6</a:t>
            </a:fld>
            <a:endParaRPr lang="en-US"/>
          </a:p>
        </p:txBody>
      </p:sp>
      <p:sp>
        <p:nvSpPr>
          <p:cNvPr id="246786" name="Rectangle 1026"/>
          <p:cNvSpPr>
            <a:spLocks noChangeArrowheads="1" noTextEdit="1"/>
          </p:cNvSpPr>
          <p:nvPr>
            <p:ph type="sldImg"/>
          </p:nvPr>
        </p:nvSpPr>
        <p:spPr>
          <a:ln/>
        </p:spPr>
      </p:sp>
      <p:sp>
        <p:nvSpPr>
          <p:cNvPr id="246787" name="Rectangle 1027"/>
          <p:cNvSpPr>
            <a:spLocks noGrp="1" noChangeArrowheads="1"/>
          </p:cNvSpPr>
          <p:nvPr>
            <p:ph type="body" idx="1"/>
          </p:nvPr>
        </p:nvSpPr>
        <p:spPr/>
        <p:txBody>
          <a:bodyPr/>
          <a:lstStyle/>
          <a:p>
            <a:r>
              <a:rPr lang="en-US"/>
              <a:t>3-A-DAY CAMPAIGN</a:t>
            </a:r>
          </a:p>
          <a:p>
            <a:r>
              <a:rPr lang="en-US"/>
              <a:t>-not adding milk products, it’s replacing things that aren’t as healthy, like soda, tea, coffee, and snacks.  </a:t>
            </a:r>
          </a:p>
          <a:p>
            <a:r>
              <a:rPr lang="en-US"/>
              <a:t>-choosing yogurt, low-fat cheese, etc. instead will help you become healthier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3FA63-C55A-45F8-B6D4-F5AAC184AC2F}" type="slidenum">
              <a:rPr lang="en-US"/>
              <a:pPr/>
              <a:t>7</a:t>
            </a:fld>
            <a:endParaRPr lang="en-US"/>
          </a:p>
        </p:txBody>
      </p:sp>
      <p:sp>
        <p:nvSpPr>
          <p:cNvPr id="252930" name="Rectangle 1026"/>
          <p:cNvSpPr>
            <a:spLocks noChangeArrowheads="1" noTextEdit="1"/>
          </p:cNvSpPr>
          <p:nvPr>
            <p:ph type="sldImg"/>
          </p:nvPr>
        </p:nvSpPr>
        <p:spPr>
          <a:ln/>
        </p:spPr>
      </p:sp>
      <p:sp>
        <p:nvSpPr>
          <p:cNvPr id="252931"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EB4C7-F452-4C2D-9AB9-D7831EE6449F}" type="slidenum">
              <a:rPr lang="en-US"/>
              <a:pPr/>
              <a:t>8</a:t>
            </a:fld>
            <a:endParaRPr lang="en-US"/>
          </a:p>
        </p:txBody>
      </p:sp>
      <p:sp>
        <p:nvSpPr>
          <p:cNvPr id="259074" name="Rectangle 1026"/>
          <p:cNvSpPr>
            <a:spLocks noChangeArrowheads="1" noTextEdit="1"/>
          </p:cNvSpPr>
          <p:nvPr>
            <p:ph type="sldImg"/>
          </p:nvPr>
        </p:nvSpPr>
        <p:spPr>
          <a:ln/>
        </p:spPr>
      </p:sp>
      <p:sp>
        <p:nvSpPr>
          <p:cNvPr id="259075" name="Rectangle 1027"/>
          <p:cNvSpPr>
            <a:spLocks noGrp="1" noChangeArrowheads="1"/>
          </p:cNvSpPr>
          <p:nvPr>
            <p:ph type="body" idx="1"/>
          </p:nvPr>
        </p:nvSpPr>
        <p:spPr/>
        <p:txBody>
          <a:bodyPr/>
          <a:lstStyle/>
          <a:p>
            <a:r>
              <a:rPr lang="en-US"/>
              <a:t>By looking at the new pyramid which groups shouldn’t be chosen very often?</a:t>
            </a:r>
          </a:p>
          <a:p>
            <a:r>
              <a:rPr lang="en-US"/>
              <a:t>-oils, fruits</a:t>
            </a:r>
          </a:p>
          <a:p>
            <a:r>
              <a:rPr lang="en-US"/>
              <a:t>Why??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D7763-75DE-4783-97E9-DDD061157A6B}" type="slidenum">
              <a:rPr lang="en-US"/>
              <a:pPr/>
              <a:t>9</a:t>
            </a:fld>
            <a:endParaRPr lang="en-US"/>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t>By looking at the new pyramid which groups should make up most of our diet?</a:t>
            </a:r>
          </a:p>
          <a:p>
            <a:r>
              <a:rPr lang="en-US"/>
              <a:t>-grains, vegetables, milk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C4731BC-AECF-45B3-9751-81796563941D}" type="datetimeFigureOut">
              <a:rPr lang="en-US" smtClean="0"/>
              <a:t>2/5/2013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BA08D2E-7A11-44F4-8CA0-56D85F9A1D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4731BC-AECF-45B3-9751-81796563941D}"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8D2E-7A11-44F4-8CA0-56D85F9A1D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4731BC-AECF-45B3-9751-81796563941D}"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8D2E-7A11-44F4-8CA0-56D85F9A1D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8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29225" y="1981200"/>
            <a:ext cx="3810000" cy="4114800"/>
          </a:xfrm>
        </p:spPr>
        <p:txBody>
          <a:bodyPr/>
          <a:lstStyle/>
          <a:p>
            <a:endParaRPr lang="en-US"/>
          </a:p>
        </p:txBody>
      </p:sp>
      <p:sp>
        <p:nvSpPr>
          <p:cNvPr id="5" name="Date Placeholder 4"/>
          <p:cNvSpPr>
            <a:spLocks noGrp="1"/>
          </p:cNvSpPr>
          <p:nvPr>
            <p:ph type="dt" sz="half" idx="10"/>
          </p:nvPr>
        </p:nvSpPr>
        <p:spPr>
          <a:xfrm>
            <a:off x="16002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886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400800"/>
            <a:ext cx="1905000" cy="457200"/>
          </a:xfrm>
        </p:spPr>
        <p:txBody>
          <a:bodyPr/>
          <a:lstStyle>
            <a:lvl1pPr>
              <a:defRPr/>
            </a:lvl1pPr>
          </a:lstStyle>
          <a:p>
            <a:fld id="{90ACFA19-AF2D-4D36-BB70-4BD6616109AA}"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66825" y="1981200"/>
            <a:ext cx="3810000" cy="4114800"/>
          </a:xfrm>
        </p:spPr>
        <p:txBody>
          <a:bodyPr/>
          <a:lstStyle/>
          <a:p>
            <a:endParaRPr lang="en-US"/>
          </a:p>
        </p:txBody>
      </p:sp>
      <p:sp>
        <p:nvSpPr>
          <p:cNvPr id="4" name="Text Placeholder 3"/>
          <p:cNvSpPr>
            <a:spLocks noGrp="1"/>
          </p:cNvSpPr>
          <p:nvPr>
            <p:ph type="body" sz="half" idx="2"/>
          </p:nvPr>
        </p:nvSpPr>
        <p:spPr>
          <a:xfrm>
            <a:off x="52292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6002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886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400800"/>
            <a:ext cx="1905000" cy="457200"/>
          </a:xfrm>
        </p:spPr>
        <p:txBody>
          <a:bodyPr/>
          <a:lstStyle>
            <a:lvl1pPr>
              <a:defRPr/>
            </a:lvl1pPr>
          </a:lstStyle>
          <a:p>
            <a:fld id="{EEAE8C95-82F3-4382-B04A-D31914F52572}"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582025"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600200" y="64008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886200" y="64008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162800" y="6400800"/>
            <a:ext cx="1905000" cy="457200"/>
          </a:xfrm>
        </p:spPr>
        <p:txBody>
          <a:bodyPr/>
          <a:lstStyle>
            <a:lvl1pPr>
              <a:defRPr/>
            </a:lvl1pPr>
          </a:lstStyle>
          <a:p>
            <a:fld id="{8D978936-49BB-4F3C-B1C8-FA6059C659CC}"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4957DDC-0F03-4001-9339-34026195EF21}"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4731BC-AECF-45B3-9751-81796563941D}" type="datetimeFigureOut">
              <a:rPr lang="en-US" smtClean="0"/>
              <a:t>2/5/2013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BA08D2E-7A11-44F4-8CA0-56D85F9A1D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C4731BC-AECF-45B3-9751-81796563941D}" type="datetimeFigureOut">
              <a:rPr lang="en-US" smtClean="0"/>
              <a:t>2/5/2013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BA08D2E-7A11-44F4-8CA0-56D85F9A1DED}"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C4731BC-AECF-45B3-9751-81796563941D}" type="datetimeFigureOut">
              <a:rPr lang="en-US" smtClean="0"/>
              <a:t>2/5/2013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BA08D2E-7A11-44F4-8CA0-56D85F9A1D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C4731BC-AECF-45B3-9751-81796563941D}"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BA08D2E-7A11-44F4-8CA0-56D85F9A1DED}"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C4731BC-AECF-45B3-9751-81796563941D}" type="datetimeFigureOut">
              <a:rPr lang="en-US" smtClean="0"/>
              <a:t>2/5/2013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8D2E-7A11-44F4-8CA0-56D85F9A1D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4731BC-AECF-45B3-9751-81796563941D}" type="datetimeFigureOut">
              <a:rPr lang="en-US" smtClean="0"/>
              <a:t>2/5/2013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8D2E-7A11-44F4-8CA0-56D85F9A1D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4731BC-AECF-45B3-9751-81796563941D}" type="datetimeFigureOut">
              <a:rPr lang="en-US" smtClean="0"/>
              <a:t>2/5/2013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8D2E-7A11-44F4-8CA0-56D85F9A1D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C4731BC-AECF-45B3-9751-81796563941D}"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BA08D2E-7A11-44F4-8CA0-56D85F9A1DED}"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C4731BC-AECF-45B3-9751-81796563941D}" type="datetimeFigureOut">
              <a:rPr lang="en-US" smtClean="0"/>
              <a:t>2/5/2013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BA08D2E-7A11-44F4-8CA0-56D85F9A1DED}"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9" name="Text Box 29"/>
          <p:cNvSpPr txBox="1">
            <a:spLocks noChangeArrowheads="1" noChangeShapeType="1"/>
          </p:cNvSpPr>
          <p:nvPr/>
        </p:nvSpPr>
        <p:spPr bwMode="auto">
          <a:xfrm>
            <a:off x="1295400" y="2590800"/>
            <a:ext cx="7005637" cy="1389062"/>
          </a:xfrm>
          <a:prstGeom prst="rect">
            <a:avLst/>
          </a:prstGeom>
          <a:solidFill>
            <a:srgbClr val="FFFFFF"/>
          </a:solidFill>
          <a:ln w="0" algn="in">
            <a:noFill/>
            <a:miter lim="800000"/>
            <a:headEnd/>
            <a:tailEnd/>
          </a:ln>
          <a:effectLst/>
        </p:spPr>
        <p:txBody>
          <a:bodyPr lIns="36195" tIns="36195" rIns="36195" bIns="36195"/>
          <a:lstStyle/>
          <a:p>
            <a:pPr algn="ctr"/>
            <a:r>
              <a:rPr lang="en-US" sz="8500" dirty="0">
                <a:solidFill>
                  <a:schemeClr val="bg2">
                    <a:lumMod val="75000"/>
                  </a:schemeClr>
                </a:solidFill>
                <a:latin typeface="Comic Sans MS" pitchFamily="66" charset="0"/>
              </a:rPr>
              <a:t>NUTRITION</a:t>
            </a:r>
            <a:endParaRPr lang="en-US" sz="1800" dirty="0">
              <a:solidFill>
                <a:schemeClr val="bg2">
                  <a:lumMod val="75000"/>
                </a:schemeClr>
              </a:solidFill>
            </a:endParaRPr>
          </a:p>
        </p:txBody>
      </p:sp>
      <p:pic>
        <p:nvPicPr>
          <p:cNvPr id="81950" name="Picture 30" descr="nutrition_pyramid"/>
          <p:cNvPicPr>
            <a:picLocks noChangeAspect="1" noChangeArrowheads="1" noChangeShapeType="1"/>
          </p:cNvPicPr>
          <p:nvPr/>
        </p:nvPicPr>
        <p:blipFill>
          <a:blip r:embed="rId3" cstate="print"/>
          <a:srcRect/>
          <a:stretch>
            <a:fillRect/>
          </a:stretch>
        </p:blipFill>
        <p:spPr bwMode="auto">
          <a:xfrm>
            <a:off x="609600" y="228600"/>
            <a:ext cx="2971800" cy="2171700"/>
          </a:xfrm>
          <a:prstGeom prst="rect">
            <a:avLst/>
          </a:prstGeom>
          <a:noFill/>
          <a:ln w="0" algn="in">
            <a:noFill/>
            <a:miter lim="800000"/>
            <a:headEnd/>
            <a:tailEnd/>
          </a:ln>
          <a:effectLst/>
        </p:spPr>
      </p:pic>
      <p:pic>
        <p:nvPicPr>
          <p:cNvPr id="81951" name="Picture 31" descr="usdapyramid"/>
          <p:cNvPicPr>
            <a:picLocks noChangeAspect="1" noChangeArrowheads="1"/>
          </p:cNvPicPr>
          <p:nvPr/>
        </p:nvPicPr>
        <p:blipFill>
          <a:blip r:embed="rId4" cstate="print"/>
          <a:srcRect/>
          <a:stretch>
            <a:fillRect/>
          </a:stretch>
        </p:blipFill>
        <p:spPr bwMode="auto">
          <a:xfrm>
            <a:off x="5562600" y="4114800"/>
            <a:ext cx="2857500" cy="2252663"/>
          </a:xfrm>
          <a:prstGeom prst="rect">
            <a:avLst/>
          </a:prstGeom>
          <a:noFill/>
          <a:ln w="9525" algn="in">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027"/>
          <p:cNvSpPr>
            <a:spLocks noGrp="1" noChangeArrowheads="1"/>
          </p:cNvSpPr>
          <p:nvPr>
            <p:ph idx="1"/>
          </p:nvPr>
        </p:nvSpPr>
        <p:spPr>
          <a:xfrm>
            <a:off x="381000" y="1295400"/>
            <a:ext cx="8229600" cy="4525963"/>
          </a:xfrm>
        </p:spPr>
        <p:txBody>
          <a:bodyPr>
            <a:normAutofit fontScale="92500"/>
          </a:bodyPr>
          <a:lstStyle/>
          <a:p>
            <a:r>
              <a:rPr lang="en-US" sz="4000" dirty="0">
                <a:solidFill>
                  <a:schemeClr val="bg1">
                    <a:lumMod val="50000"/>
                  </a:schemeClr>
                </a:solidFill>
                <a:latin typeface="Comic Sans MS" pitchFamily="66" charset="0"/>
              </a:rPr>
              <a:t>VARIETY</a:t>
            </a:r>
          </a:p>
          <a:p>
            <a:pPr lvl="1"/>
            <a:r>
              <a:rPr lang="en-US" sz="4000" dirty="0">
                <a:solidFill>
                  <a:schemeClr val="bg1">
                    <a:lumMod val="50000"/>
                  </a:schemeClr>
                </a:solidFill>
                <a:latin typeface="Comic Sans MS" pitchFamily="66" charset="0"/>
              </a:rPr>
              <a:t>Variety is symbolized by the 6 color bands representing the 5 food groups of the Pyramid and oils.   This illustrates that foods from all groups are needed each day for good health</a:t>
            </a:r>
            <a:endParaRPr lang="en-US" sz="3200" dirty="0">
              <a:solidFill>
                <a:schemeClr val="bg1">
                  <a:lumMod val="5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Rectangle 9"/>
          <p:cNvSpPr>
            <a:spLocks noChangeArrowheads="1"/>
          </p:cNvSpPr>
          <p:nvPr/>
        </p:nvSpPr>
        <p:spPr bwMode="auto">
          <a:xfrm>
            <a:off x="0" y="0"/>
            <a:ext cx="8305800" cy="1006475"/>
          </a:xfrm>
          <a:prstGeom prst="rect">
            <a:avLst/>
          </a:prstGeom>
          <a:noFill/>
          <a:ln w="12700">
            <a:noFill/>
            <a:miter lim="800000"/>
            <a:headEnd type="none" w="sm" len="sm"/>
            <a:tailEnd type="none" w="sm" len="sm"/>
          </a:ln>
          <a:effectLst/>
        </p:spPr>
        <p:txBody>
          <a:bodyPr>
            <a:spAutoFit/>
          </a:bodyPr>
          <a:lstStyle/>
          <a:p>
            <a:pPr algn="ctr" eaLnBrk="0" hangingPunct="0"/>
            <a:r>
              <a:rPr lang="en-US" sz="4400" dirty="0">
                <a:solidFill>
                  <a:schemeClr val="bg1">
                    <a:lumMod val="50000"/>
                  </a:schemeClr>
                </a:solidFill>
                <a:latin typeface="Comic Sans MS" pitchFamily="66" charset="0"/>
              </a:rPr>
              <a:t> </a:t>
            </a:r>
            <a:r>
              <a:rPr lang="en-US" sz="6000" dirty="0">
                <a:solidFill>
                  <a:schemeClr val="bg1">
                    <a:lumMod val="50000"/>
                  </a:schemeClr>
                </a:solidFill>
                <a:latin typeface="Comic Sans MS" pitchFamily="66" charset="0"/>
              </a:rPr>
              <a:t>Nutrients</a:t>
            </a:r>
          </a:p>
        </p:txBody>
      </p:sp>
      <p:sp>
        <p:nvSpPr>
          <p:cNvPr id="5122" name="Rectangle 2"/>
          <p:cNvSpPr>
            <a:spLocks noGrp="1" noChangeArrowheads="1"/>
          </p:cNvSpPr>
          <p:nvPr>
            <p:ph sz="half" idx="1"/>
          </p:nvPr>
        </p:nvSpPr>
        <p:spPr bwMode="black">
          <a:xfrm>
            <a:off x="0" y="1143000"/>
            <a:ext cx="4267200" cy="4114800"/>
          </a:xfrm>
          <a:noFill/>
          <a:ln/>
        </p:spPr>
        <p:txBody>
          <a:bodyPr lIns="92075" tIns="46038" rIns="92075" bIns="46038">
            <a:normAutofit fontScale="85000" lnSpcReduction="20000"/>
          </a:bodyPr>
          <a:lstStyle/>
          <a:p>
            <a:pPr>
              <a:buFontTx/>
              <a:buNone/>
            </a:pPr>
            <a:r>
              <a:rPr lang="en-US" sz="4000" dirty="0">
                <a:solidFill>
                  <a:schemeClr val="bg1">
                    <a:lumMod val="50000"/>
                  </a:schemeClr>
                </a:solidFill>
                <a:latin typeface="Comic Sans MS" pitchFamily="66" charset="0"/>
              </a:rPr>
              <a:t>What are nutrients?</a:t>
            </a:r>
          </a:p>
          <a:p>
            <a:r>
              <a:rPr lang="en-US" sz="4000" dirty="0">
                <a:solidFill>
                  <a:schemeClr val="bg1">
                    <a:lumMod val="50000"/>
                  </a:schemeClr>
                </a:solidFill>
                <a:latin typeface="Comic Sans MS" pitchFamily="66" charset="0"/>
              </a:rPr>
              <a:t>Essential substances that your body needs in order to grow and stay healthy</a:t>
            </a:r>
          </a:p>
        </p:txBody>
      </p:sp>
      <p:sp>
        <p:nvSpPr>
          <p:cNvPr id="5145" name="Rectangle 25"/>
          <p:cNvSpPr>
            <a:spLocks noGrp="1" noChangeArrowheads="1"/>
          </p:cNvSpPr>
          <p:nvPr>
            <p:ph sz="half" idx="2"/>
          </p:nvPr>
        </p:nvSpPr>
        <p:spPr>
          <a:xfrm>
            <a:off x="4419600" y="1295400"/>
            <a:ext cx="4953000" cy="4114800"/>
          </a:xfrm>
        </p:spPr>
        <p:txBody>
          <a:bodyPr>
            <a:normAutofit fontScale="85000" lnSpcReduction="20000"/>
          </a:bodyPr>
          <a:lstStyle/>
          <a:p>
            <a:r>
              <a:rPr lang="en-US" sz="4000" dirty="0">
                <a:solidFill>
                  <a:schemeClr val="bg1">
                    <a:lumMod val="50000"/>
                  </a:schemeClr>
                </a:solidFill>
                <a:latin typeface="Comic Sans MS" pitchFamily="66" charset="0"/>
              </a:rPr>
              <a:t>Six categories of nutrients:</a:t>
            </a:r>
          </a:p>
          <a:p>
            <a:pPr lvl="2"/>
            <a:r>
              <a:rPr lang="en-US" sz="4000" dirty="0">
                <a:solidFill>
                  <a:schemeClr val="bg1">
                    <a:lumMod val="50000"/>
                  </a:schemeClr>
                </a:solidFill>
                <a:latin typeface="Comic Sans MS" pitchFamily="66" charset="0"/>
              </a:rPr>
              <a:t>Carbohydrates</a:t>
            </a:r>
          </a:p>
          <a:p>
            <a:pPr lvl="2"/>
            <a:r>
              <a:rPr lang="en-US" sz="4000" dirty="0">
                <a:solidFill>
                  <a:schemeClr val="bg1">
                    <a:lumMod val="50000"/>
                  </a:schemeClr>
                </a:solidFill>
                <a:latin typeface="Comic Sans MS" pitchFamily="66" charset="0"/>
              </a:rPr>
              <a:t>Proteins</a:t>
            </a:r>
          </a:p>
          <a:p>
            <a:pPr lvl="2"/>
            <a:r>
              <a:rPr lang="en-US" sz="4000" dirty="0">
                <a:solidFill>
                  <a:schemeClr val="bg1">
                    <a:lumMod val="50000"/>
                  </a:schemeClr>
                </a:solidFill>
                <a:latin typeface="Comic Sans MS" pitchFamily="66" charset="0"/>
              </a:rPr>
              <a:t>Minerals</a:t>
            </a:r>
          </a:p>
          <a:p>
            <a:pPr lvl="2"/>
            <a:r>
              <a:rPr lang="en-US" sz="4000" dirty="0">
                <a:solidFill>
                  <a:schemeClr val="bg1">
                    <a:lumMod val="50000"/>
                  </a:schemeClr>
                </a:solidFill>
                <a:latin typeface="Comic Sans MS" pitchFamily="66" charset="0"/>
              </a:rPr>
              <a:t>Vitamins</a:t>
            </a:r>
          </a:p>
          <a:p>
            <a:pPr lvl="2"/>
            <a:r>
              <a:rPr lang="en-US" sz="4000" dirty="0">
                <a:solidFill>
                  <a:schemeClr val="bg1">
                    <a:lumMod val="50000"/>
                  </a:schemeClr>
                </a:solidFill>
                <a:latin typeface="Comic Sans MS" pitchFamily="66" charset="0"/>
              </a:rPr>
              <a:t>Fats </a:t>
            </a:r>
          </a:p>
          <a:p>
            <a:pPr lvl="2"/>
            <a:r>
              <a:rPr lang="en-US" sz="4000" dirty="0">
                <a:solidFill>
                  <a:schemeClr val="bg1">
                    <a:lumMod val="50000"/>
                  </a:schemeClr>
                </a:solidFill>
                <a:latin typeface="Comic Sans MS" pitchFamily="66" charset="0"/>
              </a:rPr>
              <a:t>Water</a:t>
            </a:r>
          </a:p>
          <a:p>
            <a:endParaRPr lang="en-US" sz="3600" dirty="0"/>
          </a:p>
        </p:txBody>
      </p:sp>
      <p:pic>
        <p:nvPicPr>
          <p:cNvPr id="5140" name="Picture 20" descr="16351714"/>
          <p:cNvPicPr>
            <a:picLocks noChangeAspect="1" noChangeArrowheads="1"/>
          </p:cNvPicPr>
          <p:nvPr/>
        </p:nvPicPr>
        <p:blipFill>
          <a:blip r:embed="rId3" cstate="print"/>
          <a:srcRect/>
          <a:stretch>
            <a:fillRect/>
          </a:stretch>
        </p:blipFill>
        <p:spPr bwMode="auto">
          <a:xfrm>
            <a:off x="3352800" y="5162550"/>
            <a:ext cx="1828800" cy="1695450"/>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4294967295"/>
          </p:nvPr>
        </p:nvSpPr>
        <p:spPr>
          <a:xfrm>
            <a:off x="0" y="1143000"/>
            <a:ext cx="7467600" cy="4953000"/>
          </a:xfrm>
          <a:noFill/>
          <a:ln/>
        </p:spPr>
        <p:txBody>
          <a:bodyPr lIns="92075" tIns="46038" rIns="92075" bIns="46038"/>
          <a:lstStyle/>
          <a:p>
            <a:pPr algn="ctr"/>
            <a:r>
              <a:rPr lang="en-US" sz="4000" dirty="0">
                <a:solidFill>
                  <a:schemeClr val="bg1">
                    <a:lumMod val="50000"/>
                  </a:schemeClr>
                </a:solidFill>
                <a:latin typeface="Comic Sans MS" pitchFamily="66" charset="0"/>
              </a:rPr>
              <a:t>Structure and function:  Carbohydrates are sugars and starches that the body uses for ENERGY!</a:t>
            </a:r>
          </a:p>
          <a:p>
            <a:pPr algn="ctr"/>
            <a:r>
              <a:rPr lang="en-US" sz="4000" dirty="0">
                <a:solidFill>
                  <a:schemeClr val="bg1">
                    <a:lumMod val="50000"/>
                  </a:schemeClr>
                </a:solidFill>
                <a:latin typeface="Comic Sans MS" pitchFamily="66" charset="0"/>
              </a:rPr>
              <a:t>PLANTS are the major source of carbohydrates in the food we eat.</a:t>
            </a:r>
          </a:p>
        </p:txBody>
      </p:sp>
      <p:sp>
        <p:nvSpPr>
          <p:cNvPr id="7179" name="Rectangle 11"/>
          <p:cNvSpPr>
            <a:spLocks noChangeArrowheads="1"/>
          </p:cNvSpPr>
          <p:nvPr/>
        </p:nvSpPr>
        <p:spPr bwMode="auto">
          <a:xfrm>
            <a:off x="457200" y="228600"/>
            <a:ext cx="8305800" cy="762000"/>
          </a:xfrm>
          <a:prstGeom prst="rect">
            <a:avLst/>
          </a:prstGeom>
          <a:noFill/>
          <a:ln w="12700">
            <a:noFill/>
            <a:miter lim="800000"/>
            <a:headEnd type="none" w="sm" len="sm"/>
            <a:tailEnd type="none" w="sm" len="sm"/>
          </a:ln>
          <a:effectLst/>
        </p:spPr>
        <p:txBody>
          <a:bodyPr>
            <a:spAutoFit/>
          </a:bodyPr>
          <a:lstStyle/>
          <a:p>
            <a:pPr algn="ctr" eaLnBrk="0" hangingPunct="0"/>
            <a:r>
              <a:rPr lang="en-US" sz="4400" dirty="0">
                <a:solidFill>
                  <a:schemeClr val="bg1">
                    <a:lumMod val="50000"/>
                  </a:schemeClr>
                </a:solidFill>
                <a:latin typeface="Comic Sans MS" pitchFamily="66" charset="0"/>
              </a:rPr>
              <a:t>Carbohydrates</a:t>
            </a:r>
          </a:p>
        </p:txBody>
      </p:sp>
      <p:sp>
        <p:nvSpPr>
          <p:cNvPr id="7180" name="Rectangle 12"/>
          <p:cNvSpPr>
            <a:spLocks noChangeArrowheads="1"/>
          </p:cNvSpPr>
          <p:nvPr/>
        </p:nvSpPr>
        <p:spPr bwMode="auto">
          <a:xfrm>
            <a:off x="5867400" y="6400800"/>
            <a:ext cx="3124200" cy="304800"/>
          </a:xfrm>
          <a:prstGeom prst="rect">
            <a:avLst/>
          </a:prstGeom>
          <a:noFill/>
          <a:ln w="12700" cap="sq">
            <a:noFill/>
            <a:miter lim="800000"/>
            <a:headEnd type="none" w="sm" len="sm"/>
            <a:tailEnd type="none" w="sm" len="sm"/>
          </a:ln>
          <a:effectLst/>
        </p:spPr>
        <p:txBody>
          <a:bodyPr>
            <a:spAutoFit/>
          </a:bodyPr>
          <a:lstStyle/>
          <a:p>
            <a:pPr algn="ctr"/>
            <a:r>
              <a:rPr lang="en-US" sz="1400">
                <a:solidFill>
                  <a:schemeClr val="bg1"/>
                </a:solidFill>
                <a:latin typeface="Times New Roman" pitchFamily="18" charset="0"/>
              </a:rPr>
              <a:t>© 2005 JupiterImages Corporation </a:t>
            </a:r>
          </a:p>
        </p:txBody>
      </p:sp>
      <p:pic>
        <p:nvPicPr>
          <p:cNvPr id="7184" name="Picture 16" descr="21657227"/>
          <p:cNvPicPr>
            <a:picLocks noChangeAspect="1" noChangeArrowheads="1"/>
          </p:cNvPicPr>
          <p:nvPr/>
        </p:nvPicPr>
        <p:blipFill>
          <a:blip r:embed="rId3" cstate="print"/>
          <a:srcRect/>
          <a:stretch>
            <a:fillRect/>
          </a:stretch>
        </p:blipFill>
        <p:spPr bwMode="auto">
          <a:xfrm>
            <a:off x="6096000" y="5513388"/>
            <a:ext cx="2667000" cy="134461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bwMode="auto">
          <a:xfrm>
            <a:off x="457200" y="228600"/>
            <a:ext cx="8686800" cy="838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6000" dirty="0">
                <a:solidFill>
                  <a:schemeClr val="bg1">
                    <a:lumMod val="50000"/>
                  </a:schemeClr>
                </a:solidFill>
                <a:latin typeface="Comic Sans MS" pitchFamily="66" charset="0"/>
              </a:rPr>
              <a:t>Simple </a:t>
            </a:r>
            <a:r>
              <a:rPr lang="en-US" sz="6000" dirty="0">
                <a:solidFill>
                  <a:schemeClr val="bg1"/>
                </a:solidFill>
                <a:latin typeface="Comic Sans MS" pitchFamily="66" charset="0"/>
              </a:rPr>
              <a:t>Carbohydrates</a:t>
            </a:r>
            <a:endParaRPr lang="en-US" sz="3900" dirty="0">
              <a:solidFill>
                <a:schemeClr val="bg1"/>
              </a:solidFill>
              <a:latin typeface="Comic Sans MS" pitchFamily="66" charset="0"/>
            </a:endParaRPr>
          </a:p>
        </p:txBody>
      </p:sp>
      <p:sp>
        <p:nvSpPr>
          <p:cNvPr id="44035" name="Rectangle 1027"/>
          <p:cNvSpPr>
            <a:spLocks noGrp="1" noChangeArrowheads="1"/>
          </p:cNvSpPr>
          <p:nvPr>
            <p:ph idx="1"/>
          </p:nvPr>
        </p:nvSpPr>
        <p:spPr>
          <a:xfrm>
            <a:off x="304800" y="990600"/>
            <a:ext cx="5181600" cy="5562600"/>
          </a:xfrm>
        </p:spPr>
        <p:txBody>
          <a:bodyPr/>
          <a:lstStyle/>
          <a:p>
            <a:pPr>
              <a:lnSpc>
                <a:spcPct val="90000"/>
              </a:lnSpc>
              <a:buFontTx/>
              <a:buNone/>
            </a:pPr>
            <a:endParaRPr lang="en-US" sz="2600" dirty="0">
              <a:solidFill>
                <a:schemeClr val="bg1">
                  <a:lumMod val="50000"/>
                </a:schemeClr>
              </a:solidFill>
              <a:latin typeface="Comic Sans MS" pitchFamily="66" charset="0"/>
            </a:endParaRPr>
          </a:p>
          <a:p>
            <a:pPr>
              <a:lnSpc>
                <a:spcPct val="90000"/>
              </a:lnSpc>
            </a:pPr>
            <a:r>
              <a:rPr lang="en-US" sz="4000" dirty="0">
                <a:solidFill>
                  <a:schemeClr val="bg1">
                    <a:lumMod val="50000"/>
                  </a:schemeClr>
                </a:solidFill>
                <a:latin typeface="Comic Sans MS" pitchFamily="66" charset="0"/>
              </a:rPr>
              <a:t>Sugars that are quickly digested and provide a BOOST of energy for the body</a:t>
            </a:r>
          </a:p>
          <a:p>
            <a:pPr>
              <a:lnSpc>
                <a:spcPct val="90000"/>
              </a:lnSpc>
            </a:pPr>
            <a:r>
              <a:rPr lang="en-US" sz="4000" dirty="0">
                <a:solidFill>
                  <a:schemeClr val="bg1">
                    <a:lumMod val="50000"/>
                  </a:schemeClr>
                </a:solidFill>
                <a:latin typeface="Comic Sans MS" pitchFamily="66" charset="0"/>
              </a:rPr>
              <a:t>Foods with LOTS of sugar: oranges, milk, cookies, candy </a:t>
            </a:r>
          </a:p>
          <a:p>
            <a:pPr>
              <a:lnSpc>
                <a:spcPct val="90000"/>
              </a:lnSpc>
            </a:pPr>
            <a:endParaRPr lang="en-US" sz="4000" dirty="0">
              <a:solidFill>
                <a:schemeClr val="bg1"/>
              </a:solidFill>
              <a:latin typeface="Comic Sans MS" pitchFamily="66" charset="0"/>
            </a:endParaRPr>
          </a:p>
          <a:p>
            <a:pPr>
              <a:lnSpc>
                <a:spcPct val="90000"/>
              </a:lnSpc>
            </a:pPr>
            <a:endParaRPr lang="en-US" sz="4000" dirty="0"/>
          </a:p>
        </p:txBody>
      </p:sp>
      <p:pic>
        <p:nvPicPr>
          <p:cNvPr id="44036" name="Picture 1028" descr="Ambersweet_oranges"/>
          <p:cNvPicPr>
            <a:picLocks noChangeAspect="1" noChangeArrowheads="1"/>
          </p:cNvPicPr>
          <p:nvPr/>
        </p:nvPicPr>
        <p:blipFill>
          <a:blip r:embed="rId3" cstate="print"/>
          <a:srcRect/>
          <a:stretch>
            <a:fillRect/>
          </a:stretch>
        </p:blipFill>
        <p:spPr bwMode="auto">
          <a:xfrm>
            <a:off x="6400800" y="3886200"/>
            <a:ext cx="2484438" cy="2800350"/>
          </a:xfrm>
          <a:prstGeom prst="rect">
            <a:avLst/>
          </a:prstGeom>
          <a:noFill/>
        </p:spPr>
      </p:pic>
      <p:pic>
        <p:nvPicPr>
          <p:cNvPr id="44037" name="Picture 1029" descr="cookies"/>
          <p:cNvPicPr>
            <a:picLocks noChangeAspect="1" noChangeArrowheads="1"/>
          </p:cNvPicPr>
          <p:nvPr/>
        </p:nvPicPr>
        <p:blipFill>
          <a:blip r:embed="rId4" cstate="print"/>
          <a:srcRect/>
          <a:stretch>
            <a:fillRect/>
          </a:stretch>
        </p:blipFill>
        <p:spPr bwMode="auto">
          <a:xfrm>
            <a:off x="5638800" y="1371600"/>
            <a:ext cx="3295650" cy="2649538"/>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sz="half" idx="1"/>
          </p:nvPr>
        </p:nvSpPr>
        <p:spPr>
          <a:xfrm>
            <a:off x="0" y="1143000"/>
            <a:ext cx="5410200" cy="5257800"/>
          </a:xfrm>
          <a:noFill/>
          <a:ln/>
        </p:spPr>
        <p:txBody>
          <a:bodyPr lIns="92075" tIns="46038" rIns="92075" bIns="46038">
            <a:normAutofit lnSpcReduction="10000"/>
          </a:bodyPr>
          <a:lstStyle/>
          <a:p>
            <a:pPr>
              <a:buFontTx/>
              <a:buNone/>
            </a:pPr>
            <a:r>
              <a:rPr lang="en-US" sz="4000" dirty="0">
                <a:solidFill>
                  <a:schemeClr val="bg1">
                    <a:lumMod val="50000"/>
                  </a:schemeClr>
                </a:solidFill>
                <a:latin typeface="Comic Sans MS" pitchFamily="66" charset="0"/>
              </a:rPr>
              <a:t>Starches that are composed of many sugars linked together</a:t>
            </a:r>
          </a:p>
          <a:p>
            <a:r>
              <a:rPr lang="en-US" sz="4000" dirty="0">
                <a:solidFill>
                  <a:schemeClr val="bg1">
                    <a:lumMod val="50000"/>
                  </a:schemeClr>
                </a:solidFill>
                <a:latin typeface="Comic Sans MS" pitchFamily="66" charset="0"/>
              </a:rPr>
              <a:t>They provide the body with long-term energy since they are digested more slowly than sugars.</a:t>
            </a:r>
          </a:p>
          <a:p>
            <a:pPr>
              <a:buFontTx/>
              <a:buNone/>
            </a:pPr>
            <a:endParaRPr lang="en-US" sz="4000" dirty="0">
              <a:solidFill>
                <a:schemeClr val="bg1"/>
              </a:solidFill>
              <a:latin typeface="Comic Sans MS" pitchFamily="66" charset="0"/>
            </a:endParaRPr>
          </a:p>
        </p:txBody>
      </p:sp>
      <p:sp>
        <p:nvSpPr>
          <p:cNvPr id="9236" name="Rectangle 20"/>
          <p:cNvSpPr>
            <a:spLocks noGrp="1" noChangeArrowheads="1"/>
          </p:cNvSpPr>
          <p:nvPr>
            <p:ph sz="half" idx="2"/>
          </p:nvPr>
        </p:nvSpPr>
        <p:spPr>
          <a:xfrm>
            <a:off x="4724400" y="1143000"/>
            <a:ext cx="4800600" cy="4114800"/>
          </a:xfrm>
        </p:spPr>
        <p:txBody>
          <a:bodyPr>
            <a:normAutofit lnSpcReduction="10000"/>
          </a:bodyPr>
          <a:lstStyle/>
          <a:p>
            <a:pPr>
              <a:lnSpc>
                <a:spcPct val="90000"/>
              </a:lnSpc>
            </a:pPr>
            <a:r>
              <a:rPr lang="en-US" sz="4000" dirty="0">
                <a:solidFill>
                  <a:schemeClr val="bg1">
                    <a:lumMod val="50000"/>
                  </a:schemeClr>
                </a:solidFill>
                <a:latin typeface="Comic Sans MS" pitchFamily="66" charset="0"/>
              </a:rPr>
              <a:t>Foods with </a:t>
            </a:r>
          </a:p>
          <a:p>
            <a:pPr>
              <a:lnSpc>
                <a:spcPct val="90000"/>
              </a:lnSpc>
            </a:pPr>
            <a:r>
              <a:rPr lang="en-US" sz="4000" dirty="0">
                <a:solidFill>
                  <a:schemeClr val="bg1">
                    <a:lumMod val="50000"/>
                  </a:schemeClr>
                </a:solidFill>
                <a:latin typeface="Comic Sans MS" pitchFamily="66" charset="0"/>
              </a:rPr>
              <a:t>LOTS of starch:                        rice, beans, potatoes </a:t>
            </a:r>
          </a:p>
          <a:p>
            <a:pPr>
              <a:lnSpc>
                <a:spcPct val="90000"/>
              </a:lnSpc>
            </a:pPr>
            <a:endParaRPr lang="en-US" sz="3600" dirty="0">
              <a:solidFill>
                <a:schemeClr val="bg1"/>
              </a:solidFill>
              <a:latin typeface="Comic Sans MS" pitchFamily="66" charset="0"/>
            </a:endParaRPr>
          </a:p>
          <a:p>
            <a:pPr>
              <a:lnSpc>
                <a:spcPct val="90000"/>
              </a:lnSpc>
            </a:pPr>
            <a:endParaRPr lang="en-US" sz="3600" dirty="0"/>
          </a:p>
        </p:txBody>
      </p:sp>
      <p:sp>
        <p:nvSpPr>
          <p:cNvPr id="9226" name="Rectangle 10"/>
          <p:cNvSpPr>
            <a:spLocks noChangeArrowheads="1"/>
          </p:cNvSpPr>
          <p:nvPr/>
        </p:nvSpPr>
        <p:spPr bwMode="auto">
          <a:xfrm>
            <a:off x="0" y="0"/>
            <a:ext cx="8763000" cy="1006475"/>
          </a:xfrm>
          <a:prstGeom prst="rect">
            <a:avLst/>
          </a:prstGeom>
          <a:noFill/>
          <a:ln w="12700">
            <a:noFill/>
            <a:miter lim="800000"/>
            <a:headEnd type="none" w="sm" len="sm"/>
            <a:tailEnd type="none" w="sm" len="sm"/>
          </a:ln>
          <a:effectLst/>
        </p:spPr>
        <p:txBody>
          <a:bodyPr>
            <a:spAutoFit/>
          </a:bodyPr>
          <a:lstStyle/>
          <a:p>
            <a:pPr algn="ctr" eaLnBrk="0" hangingPunct="0"/>
            <a:r>
              <a:rPr lang="en-US" sz="6000" dirty="0">
                <a:solidFill>
                  <a:schemeClr val="bg1">
                    <a:lumMod val="50000"/>
                  </a:schemeClr>
                </a:solidFill>
                <a:latin typeface="Comic Sans MS" pitchFamily="66" charset="0"/>
              </a:rPr>
              <a:t>Complex Carbohydrates</a:t>
            </a:r>
            <a:endParaRPr lang="en-US" sz="4400" dirty="0">
              <a:solidFill>
                <a:schemeClr val="bg1">
                  <a:lumMod val="50000"/>
                </a:schemeClr>
              </a:solidFill>
              <a:latin typeface="Comic Sans MS" pitchFamily="66" charset="0"/>
            </a:endParaRPr>
          </a:p>
        </p:txBody>
      </p:sp>
      <p:pic>
        <p:nvPicPr>
          <p:cNvPr id="9238" name="Picture 22" descr="1861382"/>
          <p:cNvPicPr>
            <a:picLocks noChangeAspect="1" noChangeArrowheads="1"/>
          </p:cNvPicPr>
          <p:nvPr/>
        </p:nvPicPr>
        <p:blipFill>
          <a:blip r:embed="rId3" cstate="print"/>
          <a:srcRect/>
          <a:stretch>
            <a:fillRect/>
          </a:stretch>
        </p:blipFill>
        <p:spPr bwMode="auto">
          <a:xfrm>
            <a:off x="5791200" y="3681413"/>
            <a:ext cx="3352800" cy="3176587"/>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ChangeArrowheads="1"/>
          </p:cNvSpPr>
          <p:nvPr/>
        </p:nvSpPr>
        <p:spPr bwMode="auto">
          <a:xfrm>
            <a:off x="381000" y="152400"/>
            <a:ext cx="8305800" cy="1019175"/>
          </a:xfrm>
          <a:prstGeom prst="rect">
            <a:avLst/>
          </a:prstGeom>
          <a:noFill/>
          <a:ln w="12700">
            <a:solidFill>
              <a:schemeClr val="tx1"/>
            </a:solidFill>
            <a:miter lim="800000"/>
            <a:headEnd type="none" w="sm" len="sm"/>
            <a:tailEnd type="none" w="sm" len="sm"/>
          </a:ln>
          <a:effectLst/>
        </p:spPr>
        <p:txBody>
          <a:bodyPr>
            <a:spAutoFit/>
          </a:bodyPr>
          <a:lstStyle/>
          <a:p>
            <a:pPr algn="ctr" eaLnBrk="0" hangingPunct="0"/>
            <a:r>
              <a:rPr lang="en-US" sz="6000" dirty="0">
                <a:solidFill>
                  <a:schemeClr val="bg1">
                    <a:lumMod val="50000"/>
                  </a:schemeClr>
                </a:solidFill>
                <a:latin typeface="Comic Sans MS" pitchFamily="66" charset="0"/>
              </a:rPr>
              <a:t>Protein</a:t>
            </a:r>
          </a:p>
        </p:txBody>
      </p:sp>
      <p:sp>
        <p:nvSpPr>
          <p:cNvPr id="11277" name="Rectangle 13"/>
          <p:cNvSpPr>
            <a:spLocks noChangeArrowheads="1"/>
          </p:cNvSpPr>
          <p:nvPr/>
        </p:nvSpPr>
        <p:spPr bwMode="black">
          <a:xfrm>
            <a:off x="228600" y="1447800"/>
            <a:ext cx="8915400" cy="28956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FontTx/>
              <a:buChar char="•"/>
            </a:pPr>
            <a:r>
              <a:rPr kumimoji="1" lang="en-US" sz="2800" dirty="0">
                <a:solidFill>
                  <a:schemeClr val="bg1">
                    <a:lumMod val="50000"/>
                  </a:schemeClr>
                </a:solidFill>
                <a:latin typeface="Comic Sans MS" pitchFamily="66" charset="0"/>
              </a:rPr>
              <a:t>Structure:  Proteins are made from many amino acids connected together in different arrangements.</a:t>
            </a:r>
          </a:p>
          <a:p>
            <a:pPr marL="342900" indent="-342900" eaLnBrk="0" hangingPunct="0">
              <a:spcBef>
                <a:spcPct val="20000"/>
              </a:spcBef>
              <a:buFontTx/>
              <a:buChar char="•"/>
            </a:pPr>
            <a:r>
              <a:rPr kumimoji="1" lang="en-US" sz="2800" dirty="0">
                <a:solidFill>
                  <a:schemeClr val="bg1">
                    <a:lumMod val="50000"/>
                  </a:schemeClr>
                </a:solidFill>
                <a:latin typeface="Comic Sans MS" pitchFamily="66" charset="0"/>
              </a:rPr>
              <a:t>Function:  Provide the building materials your body needs to grow and repair itself</a:t>
            </a:r>
          </a:p>
          <a:p>
            <a:pPr marL="342900" indent="-342900" eaLnBrk="0" hangingPunct="0">
              <a:spcBef>
                <a:spcPct val="20000"/>
              </a:spcBef>
              <a:buFontTx/>
              <a:buChar char="•"/>
            </a:pPr>
            <a:endParaRPr kumimoji="1" lang="en-US" sz="3600" dirty="0">
              <a:solidFill>
                <a:schemeClr val="bg1"/>
              </a:solidFill>
              <a:latin typeface="Comic Sans MS" pitchFamily="66" charset="0"/>
            </a:endParaRPr>
          </a:p>
          <a:p>
            <a:pPr marL="342900" indent="-342900" eaLnBrk="0" hangingPunct="0">
              <a:spcBef>
                <a:spcPct val="20000"/>
              </a:spcBef>
              <a:buFontTx/>
              <a:buChar char="•"/>
            </a:pPr>
            <a:endParaRPr kumimoji="1" lang="en-US" sz="2200" dirty="0">
              <a:solidFill>
                <a:schemeClr val="bg1"/>
              </a:solidFill>
              <a:latin typeface="Comic Sans MS" pitchFamily="66" charset="0"/>
            </a:endParaRPr>
          </a:p>
        </p:txBody>
      </p:sp>
      <p:pic>
        <p:nvPicPr>
          <p:cNvPr id="11281" name="Picture 17" descr="1949402"/>
          <p:cNvPicPr>
            <a:picLocks noChangeAspect="1" noChangeArrowheads="1"/>
          </p:cNvPicPr>
          <p:nvPr/>
        </p:nvPicPr>
        <p:blipFill>
          <a:blip r:embed="rId3" cstate="print"/>
          <a:srcRect/>
          <a:stretch>
            <a:fillRect/>
          </a:stretch>
        </p:blipFill>
        <p:spPr bwMode="auto">
          <a:xfrm>
            <a:off x="5638800" y="5105400"/>
            <a:ext cx="3505200" cy="17526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0"/>
            <a:ext cx="7772400" cy="838200"/>
          </a:xfrm>
          <a:noFill/>
          <a:ln/>
        </p:spPr>
        <p:txBody>
          <a:bodyPr>
            <a:normAutofit fontScale="90000"/>
          </a:bodyPr>
          <a:lstStyle/>
          <a:p>
            <a:r>
              <a:rPr lang="en-US" sz="6000" dirty="0">
                <a:solidFill>
                  <a:schemeClr val="bg1">
                    <a:lumMod val="50000"/>
                  </a:schemeClr>
                </a:solidFill>
                <a:latin typeface="Comic Sans MS" pitchFamily="66" charset="0"/>
              </a:rPr>
              <a:t>Fast Food Choices</a:t>
            </a:r>
            <a:endParaRPr lang="en-US" dirty="0">
              <a:solidFill>
                <a:schemeClr val="bg1">
                  <a:lumMod val="50000"/>
                </a:schemeClr>
              </a:solidFill>
              <a:latin typeface="Comic Sans MS" pitchFamily="66" charset="0"/>
            </a:endParaRPr>
          </a:p>
        </p:txBody>
      </p:sp>
      <p:sp>
        <p:nvSpPr>
          <p:cNvPr id="106499" name="Rectangle 3"/>
          <p:cNvSpPr>
            <a:spLocks noGrp="1" noChangeArrowheads="1"/>
          </p:cNvSpPr>
          <p:nvPr>
            <p:ph type="body" sz="half" idx="1"/>
          </p:nvPr>
        </p:nvSpPr>
        <p:spPr>
          <a:xfrm>
            <a:off x="0" y="1066800"/>
            <a:ext cx="7924800" cy="5486400"/>
          </a:xfrm>
          <a:noFill/>
          <a:ln/>
        </p:spPr>
        <p:txBody>
          <a:bodyPr>
            <a:normAutofit lnSpcReduction="10000"/>
          </a:bodyPr>
          <a:lstStyle/>
          <a:p>
            <a:r>
              <a:rPr lang="en-US" sz="4000" dirty="0">
                <a:solidFill>
                  <a:schemeClr val="bg1">
                    <a:lumMod val="50000"/>
                  </a:schemeClr>
                </a:solidFill>
                <a:latin typeface="Comic Sans MS" pitchFamily="66" charset="0"/>
              </a:rPr>
              <a:t>Fast food consumption should be limited since it generally includes foods that are high in calories, fat, and/or sodium.  </a:t>
            </a:r>
          </a:p>
          <a:p>
            <a:r>
              <a:rPr lang="en-US" sz="4000" dirty="0">
                <a:solidFill>
                  <a:schemeClr val="bg1">
                    <a:lumMod val="50000"/>
                  </a:schemeClr>
                </a:solidFill>
                <a:latin typeface="Comic Sans MS" pitchFamily="66" charset="0"/>
              </a:rPr>
              <a:t>Try to choose smaller portions since larger portion sizes greatly increase the calorie, fat, and sodium content of your meal.</a:t>
            </a:r>
          </a:p>
        </p:txBody>
      </p:sp>
      <p:pic>
        <p:nvPicPr>
          <p:cNvPr id="106500" name="Picture 4" descr="20705267"/>
          <p:cNvPicPr>
            <a:picLocks noChangeAspect="1" noChangeArrowheads="1"/>
          </p:cNvPicPr>
          <p:nvPr/>
        </p:nvPicPr>
        <p:blipFill>
          <a:blip r:embed="rId3" cstate="print"/>
          <a:srcRect/>
          <a:stretch>
            <a:fillRect/>
          </a:stretch>
        </p:blipFill>
        <p:spPr bwMode="auto">
          <a:xfrm>
            <a:off x="7086600" y="4343400"/>
            <a:ext cx="2057400" cy="1573213"/>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304800"/>
            <a:ext cx="7772400" cy="1295400"/>
          </a:xfrm>
          <a:noFill/>
          <a:ln/>
        </p:spPr>
        <p:txBody>
          <a:bodyPr>
            <a:normAutofit fontScale="90000"/>
          </a:bodyPr>
          <a:lstStyle/>
          <a:p>
            <a:r>
              <a:rPr lang="en-US" sz="6000" dirty="0">
                <a:solidFill>
                  <a:schemeClr val="bg1">
                    <a:lumMod val="50000"/>
                  </a:schemeClr>
                </a:solidFill>
                <a:latin typeface="Comic Sans MS" pitchFamily="66" charset="0"/>
              </a:rPr>
              <a:t>Physical Activity</a:t>
            </a:r>
            <a:endParaRPr lang="en-US" sz="4000" dirty="0">
              <a:solidFill>
                <a:schemeClr val="bg1">
                  <a:lumMod val="50000"/>
                </a:schemeClr>
              </a:solidFill>
              <a:latin typeface="Comic Sans MS" pitchFamily="66" charset="0"/>
            </a:endParaRPr>
          </a:p>
        </p:txBody>
      </p:sp>
      <p:sp>
        <p:nvSpPr>
          <p:cNvPr id="108547" name="Rectangle 3"/>
          <p:cNvSpPr>
            <a:spLocks noGrp="1" noChangeArrowheads="1"/>
          </p:cNvSpPr>
          <p:nvPr>
            <p:ph idx="1"/>
          </p:nvPr>
        </p:nvSpPr>
        <p:spPr>
          <a:xfrm>
            <a:off x="0" y="1066800"/>
            <a:ext cx="8686800" cy="4953000"/>
          </a:xfrm>
          <a:noFill/>
          <a:ln/>
        </p:spPr>
        <p:txBody>
          <a:bodyPr>
            <a:normAutofit lnSpcReduction="10000"/>
          </a:bodyPr>
          <a:lstStyle/>
          <a:p>
            <a:r>
              <a:rPr lang="en-US" sz="4000" dirty="0">
                <a:solidFill>
                  <a:schemeClr val="bg1">
                    <a:lumMod val="50000"/>
                  </a:schemeClr>
                </a:solidFill>
                <a:latin typeface="Comic Sans MS" pitchFamily="66" charset="0"/>
              </a:rPr>
              <a:t>Regular exercise, included as part of the new food pyramid, is an important part in maintaining a healthy lifestyle. </a:t>
            </a:r>
          </a:p>
          <a:p>
            <a:r>
              <a:rPr lang="en-US" sz="4000" dirty="0">
                <a:solidFill>
                  <a:schemeClr val="bg1">
                    <a:lumMod val="50000"/>
                  </a:schemeClr>
                </a:solidFill>
                <a:latin typeface="Comic Sans MS" pitchFamily="66" charset="0"/>
              </a:rPr>
              <a:t>Exercise (physical activity) involves any form of movement such as walking, jogging, climbing stairs, or playing basketball.</a:t>
            </a:r>
            <a:endParaRPr lang="en-US" sz="3000" dirty="0">
              <a:solidFill>
                <a:schemeClr val="bg1">
                  <a:lumMod val="50000"/>
                </a:schemeClr>
              </a:solidFill>
              <a:latin typeface="Comic Sans MS" pitchFamily="66" charset="0"/>
            </a:endParaRPr>
          </a:p>
          <a:p>
            <a:pPr lvl="1"/>
            <a:endParaRPr lang="en-US" dirty="0">
              <a:latin typeface="Comic Sans MS" pitchFamily="66"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1822432"/>
          <p:cNvPicPr>
            <a:picLocks noChangeAspect="1" noChangeArrowheads="1"/>
          </p:cNvPicPr>
          <p:nvPr/>
        </p:nvPicPr>
        <p:blipFill>
          <a:blip r:embed="rId3" cstate="print"/>
          <a:srcRect/>
          <a:stretch>
            <a:fillRect/>
          </a:stretch>
        </p:blipFill>
        <p:spPr bwMode="auto">
          <a:xfrm>
            <a:off x="7010400" y="990600"/>
            <a:ext cx="1905000" cy="1889125"/>
          </a:xfrm>
          <a:prstGeom prst="rect">
            <a:avLst/>
          </a:prstGeom>
          <a:noFill/>
        </p:spPr>
      </p:pic>
      <p:sp>
        <p:nvSpPr>
          <p:cNvPr id="109571" name="Rectangle 3"/>
          <p:cNvSpPr>
            <a:spLocks noGrp="1" noChangeArrowheads="1"/>
          </p:cNvSpPr>
          <p:nvPr>
            <p:ph type="title"/>
          </p:nvPr>
        </p:nvSpPr>
        <p:spPr>
          <a:xfrm>
            <a:off x="533400" y="0"/>
            <a:ext cx="7772400" cy="838200"/>
          </a:xfrm>
          <a:noFill/>
          <a:ln/>
        </p:spPr>
        <p:txBody>
          <a:bodyPr>
            <a:normAutofit fontScale="90000"/>
          </a:bodyPr>
          <a:lstStyle/>
          <a:p>
            <a:r>
              <a:rPr lang="en-US" sz="6000" dirty="0">
                <a:solidFill>
                  <a:schemeClr val="bg1">
                    <a:lumMod val="50000"/>
                  </a:schemeClr>
                </a:solidFill>
                <a:latin typeface="Comic Sans MS" pitchFamily="66" charset="0"/>
              </a:rPr>
              <a:t>Physical Activity</a:t>
            </a:r>
            <a:endParaRPr lang="en-US" dirty="0">
              <a:solidFill>
                <a:schemeClr val="bg1">
                  <a:lumMod val="50000"/>
                </a:schemeClr>
              </a:solidFill>
              <a:latin typeface="Comic Sans MS" pitchFamily="66" charset="0"/>
            </a:endParaRPr>
          </a:p>
        </p:txBody>
      </p:sp>
      <p:sp>
        <p:nvSpPr>
          <p:cNvPr id="109572" name="Rectangle 4"/>
          <p:cNvSpPr>
            <a:spLocks noGrp="1" noChangeArrowheads="1"/>
          </p:cNvSpPr>
          <p:nvPr>
            <p:ph type="body" sz="half" idx="1"/>
          </p:nvPr>
        </p:nvSpPr>
        <p:spPr>
          <a:xfrm>
            <a:off x="0" y="838200"/>
            <a:ext cx="6400800" cy="6019800"/>
          </a:xfrm>
          <a:noFill/>
          <a:ln/>
        </p:spPr>
        <p:txBody>
          <a:bodyPr/>
          <a:lstStyle/>
          <a:p>
            <a:pPr>
              <a:buFontTx/>
              <a:buNone/>
            </a:pPr>
            <a:r>
              <a:rPr lang="en-US" sz="4000" dirty="0">
                <a:solidFill>
                  <a:schemeClr val="bg1">
                    <a:lumMod val="50000"/>
                  </a:schemeClr>
                </a:solidFill>
                <a:latin typeface="Comic Sans MS" pitchFamily="66" charset="0"/>
              </a:rPr>
              <a:t>Benefits of Regular Exercise</a:t>
            </a:r>
            <a:endParaRPr lang="en-US" sz="4000" b="1" dirty="0">
              <a:solidFill>
                <a:schemeClr val="bg1">
                  <a:lumMod val="50000"/>
                </a:schemeClr>
              </a:solidFill>
              <a:latin typeface="Comic Sans MS" pitchFamily="66" charset="0"/>
            </a:endParaRPr>
          </a:p>
          <a:p>
            <a:r>
              <a:rPr lang="en-US" sz="4000" dirty="0">
                <a:solidFill>
                  <a:schemeClr val="bg1">
                    <a:lumMod val="50000"/>
                  </a:schemeClr>
                </a:solidFill>
                <a:latin typeface="Comic Sans MS" pitchFamily="66" charset="0"/>
              </a:rPr>
              <a:t>Helps relieve stress and depression</a:t>
            </a:r>
          </a:p>
          <a:p>
            <a:r>
              <a:rPr lang="en-US" sz="4000" dirty="0">
                <a:solidFill>
                  <a:schemeClr val="bg1">
                    <a:lumMod val="50000"/>
                  </a:schemeClr>
                </a:solidFill>
                <a:latin typeface="Comic Sans MS" pitchFamily="66" charset="0"/>
              </a:rPr>
              <a:t>Adds years to your life by lowering your risk of heart disease, colon cancer, diabetes, and high blood pressure</a:t>
            </a:r>
          </a:p>
        </p:txBody>
      </p:sp>
      <p:pic>
        <p:nvPicPr>
          <p:cNvPr id="109574" name="Picture 6" descr="15817800"/>
          <p:cNvPicPr>
            <a:picLocks noChangeAspect="1" noChangeArrowheads="1"/>
          </p:cNvPicPr>
          <p:nvPr/>
        </p:nvPicPr>
        <p:blipFill>
          <a:blip r:embed="rId4" cstate="print"/>
          <a:srcRect/>
          <a:stretch>
            <a:fillRect/>
          </a:stretch>
        </p:blipFill>
        <p:spPr bwMode="auto">
          <a:xfrm>
            <a:off x="6553200" y="3505200"/>
            <a:ext cx="2590800" cy="189071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2"/>
          <p:cNvPicPr>
            <a:picLocks noChangeAspect="1" noChangeArrowheads="1"/>
          </p:cNvPicPr>
          <p:nvPr/>
        </p:nvPicPr>
        <p:blipFill>
          <a:blip r:embed="rId3" cstate="print"/>
          <a:srcRect/>
          <a:stretch>
            <a:fillRect/>
          </a:stretch>
        </p:blipFill>
        <p:spPr bwMode="auto">
          <a:xfrm>
            <a:off x="914400" y="-103188"/>
            <a:ext cx="7010400" cy="6961188"/>
          </a:xfrm>
          <a:prstGeom prst="rect">
            <a:avLst/>
          </a:prstGeom>
          <a:noFill/>
          <a:ln w="12700" cap="sq">
            <a:noFill/>
            <a:miter lim="800000"/>
            <a:headEnd type="none" w="sm" len="sm"/>
            <a:tailEnd type="none" w="sm" len="sm"/>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3075" descr="oldpyramid"/>
          <p:cNvPicPr>
            <a:picLocks noChangeAspect="1" noChangeArrowheads="1"/>
          </p:cNvPicPr>
          <p:nvPr/>
        </p:nvPicPr>
        <p:blipFill>
          <a:blip r:embed="rId3" cstate="print"/>
          <a:srcRect/>
          <a:stretch>
            <a:fillRect/>
          </a:stretch>
        </p:blipFill>
        <p:spPr bwMode="auto">
          <a:xfrm>
            <a:off x="685800" y="381000"/>
            <a:ext cx="7900988" cy="6062663"/>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p:nvPr>
        </p:nvSpPr>
        <p:spPr>
          <a:xfrm>
            <a:off x="0" y="914400"/>
            <a:ext cx="9144000" cy="4495800"/>
          </a:xfrm>
          <a:noFill/>
          <a:ln/>
        </p:spPr>
        <p:txBody>
          <a:bodyPr>
            <a:normAutofit fontScale="92500"/>
          </a:bodyPr>
          <a:lstStyle/>
          <a:p>
            <a:pPr marL="609600" indent="-609600">
              <a:buFontTx/>
              <a:buNone/>
            </a:pPr>
            <a:r>
              <a:rPr lang="en-US" sz="4000" dirty="0">
                <a:solidFill>
                  <a:schemeClr val="bg1">
                    <a:lumMod val="50000"/>
                  </a:schemeClr>
                </a:solidFill>
                <a:latin typeface="Comic Sans MS" pitchFamily="66" charset="0"/>
              </a:rPr>
              <a:t>Caused by an excess amount of body fat</a:t>
            </a:r>
          </a:p>
          <a:p>
            <a:pPr marL="609600" indent="-609600"/>
            <a:r>
              <a:rPr lang="en-US" sz="4000" dirty="0">
                <a:solidFill>
                  <a:schemeClr val="bg1">
                    <a:lumMod val="50000"/>
                  </a:schemeClr>
                </a:solidFill>
                <a:latin typeface="Comic Sans MS" pitchFamily="66" charset="0"/>
              </a:rPr>
              <a:t>People are usually considered                              “obese” if their weight is 30%                                   or more above their ideal weight.</a:t>
            </a:r>
          </a:p>
          <a:p>
            <a:pPr marL="609600" indent="-609600">
              <a:buFontTx/>
              <a:buNone/>
            </a:pPr>
            <a:r>
              <a:rPr lang="en-US" sz="4000" dirty="0">
                <a:solidFill>
                  <a:schemeClr val="bg1">
                    <a:lumMod val="50000"/>
                  </a:schemeClr>
                </a:solidFill>
                <a:latin typeface="Comic Sans MS" pitchFamily="66" charset="0"/>
              </a:rPr>
              <a:t>2 main causes:</a:t>
            </a:r>
          </a:p>
          <a:p>
            <a:pPr marL="609600" indent="-609600">
              <a:buFontTx/>
              <a:buAutoNum type="arabicPeriod"/>
            </a:pPr>
            <a:r>
              <a:rPr lang="en-US" sz="4000" dirty="0">
                <a:solidFill>
                  <a:schemeClr val="bg1">
                    <a:lumMod val="50000"/>
                  </a:schemeClr>
                </a:solidFill>
                <a:latin typeface="Comic Sans MS" pitchFamily="66" charset="0"/>
              </a:rPr>
              <a:t>Unhealthy eating habits</a:t>
            </a:r>
          </a:p>
          <a:p>
            <a:pPr marL="609600" indent="-609600">
              <a:buFontTx/>
              <a:buAutoNum type="arabicPeriod"/>
            </a:pPr>
            <a:r>
              <a:rPr lang="en-US" sz="4000" dirty="0">
                <a:solidFill>
                  <a:schemeClr val="bg1">
                    <a:lumMod val="50000"/>
                  </a:schemeClr>
                </a:solidFill>
                <a:latin typeface="Comic Sans MS" pitchFamily="66" charset="0"/>
              </a:rPr>
              <a:t>Lack of physical activity</a:t>
            </a:r>
          </a:p>
          <a:p>
            <a:pPr marL="609600" indent="-609600"/>
            <a:endParaRPr lang="en-US" sz="3000" dirty="0">
              <a:latin typeface="Comic Sans MS" pitchFamily="66" charset="0"/>
            </a:endParaRPr>
          </a:p>
        </p:txBody>
      </p:sp>
      <p:sp>
        <p:nvSpPr>
          <p:cNvPr id="115715" name="Text Box 3"/>
          <p:cNvSpPr txBox="1">
            <a:spLocks noChangeArrowheads="1"/>
          </p:cNvSpPr>
          <p:nvPr/>
        </p:nvSpPr>
        <p:spPr bwMode="auto">
          <a:xfrm>
            <a:off x="457200" y="0"/>
            <a:ext cx="8153400" cy="1006475"/>
          </a:xfrm>
          <a:prstGeom prst="rect">
            <a:avLst/>
          </a:prstGeom>
          <a:noFill/>
          <a:ln w="9525">
            <a:noFill/>
            <a:miter lim="800000"/>
            <a:headEnd/>
            <a:tailEnd/>
          </a:ln>
          <a:effectLst/>
        </p:spPr>
        <p:txBody>
          <a:bodyPr>
            <a:spAutoFit/>
          </a:bodyPr>
          <a:lstStyle/>
          <a:p>
            <a:pPr algn="ctr">
              <a:spcBef>
                <a:spcPct val="50000"/>
              </a:spcBef>
            </a:pPr>
            <a:r>
              <a:rPr lang="en-US" sz="6000" dirty="0">
                <a:solidFill>
                  <a:schemeClr val="bg1">
                    <a:lumMod val="50000"/>
                  </a:schemeClr>
                </a:solidFill>
                <a:latin typeface="Comic Sans MS" pitchFamily="66" charset="0"/>
              </a:rPr>
              <a:t>Obesity</a:t>
            </a:r>
          </a:p>
        </p:txBody>
      </p:sp>
      <p:pic>
        <p:nvPicPr>
          <p:cNvPr id="115716" name="Picture 4" descr="183138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48400" y="3733800"/>
            <a:ext cx="2667000" cy="21427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p:nvPr>
        </p:nvSpPr>
        <p:spPr>
          <a:xfrm>
            <a:off x="0" y="1066800"/>
            <a:ext cx="5486400" cy="4648200"/>
          </a:xfrm>
          <a:ln>
            <a:solidFill>
              <a:schemeClr val="bg1"/>
            </a:solidFill>
          </a:ln>
        </p:spPr>
        <p:txBody>
          <a:bodyPr/>
          <a:lstStyle/>
          <a:p>
            <a:pPr>
              <a:buFontTx/>
              <a:buNone/>
            </a:pPr>
            <a:r>
              <a:rPr lang="en-US" sz="4000" dirty="0">
                <a:solidFill>
                  <a:schemeClr val="bg1">
                    <a:lumMod val="50000"/>
                  </a:schemeClr>
                </a:solidFill>
                <a:latin typeface="Comic Sans MS" pitchFamily="66" charset="0"/>
              </a:rPr>
              <a:t>Health Risks:</a:t>
            </a:r>
          </a:p>
          <a:p>
            <a:r>
              <a:rPr lang="en-US" sz="4000" dirty="0">
                <a:solidFill>
                  <a:schemeClr val="bg1">
                    <a:lumMod val="50000"/>
                  </a:schemeClr>
                </a:solidFill>
                <a:latin typeface="Comic Sans MS" pitchFamily="66" charset="0"/>
              </a:rPr>
              <a:t>Lower self-esteem</a:t>
            </a:r>
          </a:p>
          <a:p>
            <a:r>
              <a:rPr lang="en-US" sz="4000" dirty="0">
                <a:solidFill>
                  <a:schemeClr val="bg1">
                    <a:lumMod val="50000"/>
                  </a:schemeClr>
                </a:solidFill>
                <a:latin typeface="Comic Sans MS" pitchFamily="66" charset="0"/>
              </a:rPr>
              <a:t>High blood pressure</a:t>
            </a:r>
          </a:p>
          <a:p>
            <a:r>
              <a:rPr lang="en-US" sz="4000" dirty="0">
                <a:solidFill>
                  <a:schemeClr val="bg1">
                    <a:lumMod val="50000"/>
                  </a:schemeClr>
                </a:solidFill>
                <a:latin typeface="Comic Sans MS" pitchFamily="66" charset="0"/>
              </a:rPr>
              <a:t>Blocked arteries</a:t>
            </a:r>
            <a:endParaRPr lang="en-US" sz="4000" i="1" dirty="0">
              <a:solidFill>
                <a:schemeClr val="bg1">
                  <a:lumMod val="50000"/>
                </a:schemeClr>
              </a:solidFill>
              <a:latin typeface="Comic Sans MS" pitchFamily="66" charset="0"/>
            </a:endParaRPr>
          </a:p>
          <a:p>
            <a:r>
              <a:rPr lang="en-US" sz="4000" dirty="0">
                <a:solidFill>
                  <a:schemeClr val="bg1">
                    <a:lumMod val="50000"/>
                  </a:schemeClr>
                </a:solidFill>
                <a:latin typeface="Comic Sans MS" pitchFamily="66" charset="0"/>
              </a:rPr>
              <a:t>Diabetes </a:t>
            </a:r>
          </a:p>
          <a:p>
            <a:r>
              <a:rPr lang="en-US" sz="4000" dirty="0">
                <a:solidFill>
                  <a:schemeClr val="bg1">
                    <a:lumMod val="50000"/>
                  </a:schemeClr>
                </a:solidFill>
                <a:latin typeface="Comic Sans MS" pitchFamily="66" charset="0"/>
              </a:rPr>
              <a:t>Cancer</a:t>
            </a:r>
          </a:p>
          <a:p>
            <a:endParaRPr lang="en-US" sz="4000" dirty="0">
              <a:latin typeface="Comic Sans MS" pitchFamily="66" charset="0"/>
            </a:endParaRPr>
          </a:p>
        </p:txBody>
      </p:sp>
      <p:sp>
        <p:nvSpPr>
          <p:cNvPr id="116739" name="Text Box 3"/>
          <p:cNvSpPr txBox="1">
            <a:spLocks noChangeArrowheads="1"/>
          </p:cNvSpPr>
          <p:nvPr/>
        </p:nvSpPr>
        <p:spPr bwMode="auto">
          <a:xfrm>
            <a:off x="152400" y="0"/>
            <a:ext cx="8153400" cy="1006475"/>
          </a:xfrm>
          <a:prstGeom prst="rect">
            <a:avLst/>
          </a:prstGeom>
          <a:noFill/>
          <a:ln w="9525">
            <a:noFill/>
            <a:miter lim="800000"/>
            <a:headEnd/>
            <a:tailEnd/>
          </a:ln>
          <a:effectLst/>
        </p:spPr>
        <p:txBody>
          <a:bodyPr>
            <a:spAutoFit/>
          </a:bodyPr>
          <a:lstStyle/>
          <a:p>
            <a:pPr algn="ctr">
              <a:spcBef>
                <a:spcPct val="50000"/>
              </a:spcBef>
            </a:pPr>
            <a:r>
              <a:rPr lang="en-US" sz="6000" dirty="0">
                <a:solidFill>
                  <a:schemeClr val="bg1">
                    <a:lumMod val="50000"/>
                  </a:schemeClr>
                </a:solidFill>
                <a:latin typeface="Comic Sans MS" pitchFamily="66" charset="0"/>
              </a:rPr>
              <a:t>Obesity</a:t>
            </a:r>
          </a:p>
        </p:txBody>
      </p:sp>
      <p:pic>
        <p:nvPicPr>
          <p:cNvPr id="116740" name="Picture 4" descr="19844885"/>
          <p:cNvPicPr>
            <a:picLocks noChangeAspect="1" noChangeArrowheads="1"/>
          </p:cNvPicPr>
          <p:nvPr/>
        </p:nvPicPr>
        <p:blipFill>
          <a:blip r:embed="rId3" cstate="print"/>
          <a:srcRect/>
          <a:stretch>
            <a:fillRect/>
          </a:stretch>
        </p:blipFill>
        <p:spPr bwMode="auto">
          <a:xfrm>
            <a:off x="5867400" y="4038600"/>
            <a:ext cx="2971800" cy="2282825"/>
          </a:xfrm>
          <a:prstGeom prst="rect">
            <a:avLst/>
          </a:prstGeom>
          <a:noFill/>
        </p:spPr>
      </p:pic>
      <p:pic>
        <p:nvPicPr>
          <p:cNvPr id="116743" name="Picture 7" descr="15076614"/>
          <p:cNvPicPr>
            <a:picLocks noChangeAspect="1" noChangeArrowheads="1"/>
          </p:cNvPicPr>
          <p:nvPr/>
        </p:nvPicPr>
        <p:blipFill>
          <a:blip r:embed="rId4" cstate="print"/>
          <a:srcRect/>
          <a:stretch>
            <a:fillRect/>
          </a:stretch>
        </p:blipFill>
        <p:spPr bwMode="auto">
          <a:xfrm>
            <a:off x="2743200" y="3886200"/>
            <a:ext cx="2819400" cy="268128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85800" y="152400"/>
            <a:ext cx="7772400" cy="762000"/>
          </a:xfrm>
          <a:solidFill>
            <a:srgbClr val="FF6600"/>
          </a:solidFill>
          <a:ln>
            <a:solidFill>
              <a:schemeClr val="tx2"/>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6000">
                <a:solidFill>
                  <a:schemeClr val="bg1"/>
                </a:solidFill>
                <a:latin typeface="Comic Sans MS" pitchFamily="66" charset="0"/>
              </a:rPr>
              <a:t>Grain Group</a:t>
            </a:r>
            <a:endParaRPr lang="en-US">
              <a:latin typeface="Comic Sans MS" pitchFamily="66" charset="0"/>
            </a:endParaRPr>
          </a:p>
        </p:txBody>
      </p:sp>
      <p:sp>
        <p:nvSpPr>
          <p:cNvPr id="83971" name="Rectangle 3"/>
          <p:cNvSpPr>
            <a:spLocks noGrp="1" noChangeArrowheads="1"/>
          </p:cNvSpPr>
          <p:nvPr>
            <p:ph type="body" sz="half" idx="1"/>
          </p:nvPr>
        </p:nvSpPr>
        <p:spPr>
          <a:xfrm>
            <a:off x="0" y="1295400"/>
            <a:ext cx="5029200" cy="5562600"/>
          </a:xfrm>
        </p:spPr>
        <p:txBody>
          <a:bodyPr/>
          <a:lstStyle/>
          <a:p>
            <a:pPr indent="-285750">
              <a:buFontTx/>
              <a:buNone/>
            </a:pPr>
            <a:r>
              <a:rPr lang="en-US" sz="4000" dirty="0">
                <a:solidFill>
                  <a:schemeClr val="bg1">
                    <a:lumMod val="50000"/>
                  </a:schemeClr>
                </a:solidFill>
                <a:latin typeface="Comic Sans MS" pitchFamily="66" charset="0"/>
              </a:rPr>
              <a:t>Make half your grains whole</a:t>
            </a:r>
          </a:p>
          <a:p>
            <a:pPr indent="-285750"/>
            <a:r>
              <a:rPr lang="en-US" sz="4000" dirty="0">
                <a:solidFill>
                  <a:schemeClr val="bg1">
                    <a:lumMod val="50000"/>
                  </a:schemeClr>
                </a:solidFill>
                <a:latin typeface="Comic Sans MS" pitchFamily="66" charset="0"/>
              </a:rPr>
              <a:t>Eat at least 3 oz. of whole grains every day</a:t>
            </a:r>
          </a:p>
          <a:p>
            <a:pPr lvl="1"/>
            <a:r>
              <a:rPr lang="en-US" sz="4000" dirty="0">
                <a:solidFill>
                  <a:schemeClr val="bg1">
                    <a:lumMod val="50000"/>
                  </a:schemeClr>
                </a:solidFill>
                <a:latin typeface="Comic Sans MS" pitchFamily="66" charset="0"/>
              </a:rPr>
              <a:t>Cereal    -Breads</a:t>
            </a:r>
          </a:p>
          <a:p>
            <a:pPr lvl="1"/>
            <a:r>
              <a:rPr lang="en-US" sz="4000" dirty="0">
                <a:solidFill>
                  <a:schemeClr val="bg1">
                    <a:lumMod val="50000"/>
                  </a:schemeClr>
                </a:solidFill>
                <a:latin typeface="Comic Sans MS" pitchFamily="66" charset="0"/>
              </a:rPr>
              <a:t>Crackers  -Rice</a:t>
            </a:r>
          </a:p>
          <a:p>
            <a:pPr lvl="1"/>
            <a:r>
              <a:rPr lang="en-US" sz="4000" dirty="0">
                <a:solidFill>
                  <a:schemeClr val="bg1">
                    <a:lumMod val="50000"/>
                  </a:schemeClr>
                </a:solidFill>
                <a:latin typeface="Comic Sans MS" pitchFamily="66" charset="0"/>
              </a:rPr>
              <a:t>Pasta</a:t>
            </a:r>
          </a:p>
        </p:txBody>
      </p:sp>
      <p:graphicFrame>
        <p:nvGraphicFramePr>
          <p:cNvPr id="83972" name="Object 4"/>
          <p:cNvGraphicFramePr>
            <a:graphicFrameLocks noChangeAspect="1"/>
          </p:cNvGraphicFramePr>
          <p:nvPr>
            <p:ph type="clipArt" sz="half" idx="2"/>
          </p:nvPr>
        </p:nvGraphicFramePr>
        <p:xfrm>
          <a:off x="4746625" y="2378075"/>
          <a:ext cx="4249738" cy="3887788"/>
        </p:xfrm>
        <a:graphic>
          <a:graphicData uri="http://schemas.openxmlformats.org/presentationml/2006/ole">
            <p:oleObj spid="_x0000_s1026" name="Clip" r:id="rId4" imgW="2457143" imgH="2247619" progId="MS_ClipArt_Gallery.2">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533400" y="152400"/>
            <a:ext cx="7772400" cy="762000"/>
          </a:xfrm>
          <a:solidFill>
            <a:srgbClr val="3CB665"/>
          </a:solidFill>
          <a:ln>
            <a:solidFill>
              <a:schemeClr val="tx2"/>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6000">
                <a:solidFill>
                  <a:schemeClr val="bg1"/>
                </a:solidFill>
                <a:latin typeface="Comic Sans MS" pitchFamily="66" charset="0"/>
              </a:rPr>
              <a:t>Vegetable Group</a:t>
            </a:r>
            <a:endParaRPr lang="en-US">
              <a:latin typeface="Comic Sans MS" pitchFamily="66" charset="0"/>
            </a:endParaRPr>
          </a:p>
        </p:txBody>
      </p:sp>
      <p:sp>
        <p:nvSpPr>
          <p:cNvPr id="84995" name="Rectangle 3"/>
          <p:cNvSpPr>
            <a:spLocks noGrp="1" noChangeArrowheads="1"/>
          </p:cNvSpPr>
          <p:nvPr>
            <p:ph type="body" sz="half" idx="1"/>
          </p:nvPr>
        </p:nvSpPr>
        <p:spPr>
          <a:xfrm>
            <a:off x="0" y="990600"/>
            <a:ext cx="5486400" cy="5867400"/>
          </a:xfrm>
        </p:spPr>
        <p:txBody>
          <a:bodyPr/>
          <a:lstStyle/>
          <a:p>
            <a:pPr>
              <a:buFontTx/>
              <a:buNone/>
            </a:pPr>
            <a:r>
              <a:rPr lang="en-US" sz="4000" dirty="0">
                <a:solidFill>
                  <a:schemeClr val="bg1">
                    <a:lumMod val="50000"/>
                  </a:schemeClr>
                </a:solidFill>
                <a:latin typeface="Comic Sans MS" pitchFamily="66" charset="0"/>
              </a:rPr>
              <a:t>Vary your veggies</a:t>
            </a:r>
          </a:p>
          <a:p>
            <a:r>
              <a:rPr lang="en-US" sz="4000" dirty="0">
                <a:solidFill>
                  <a:schemeClr val="bg1">
                    <a:lumMod val="50000"/>
                  </a:schemeClr>
                </a:solidFill>
                <a:latin typeface="Comic Sans MS" pitchFamily="66" charset="0"/>
              </a:rPr>
              <a:t>Eat more dark green veggies like broccoli, spinach and other dark, leafy greens</a:t>
            </a:r>
          </a:p>
          <a:p>
            <a:r>
              <a:rPr lang="en-US" sz="4000" dirty="0">
                <a:solidFill>
                  <a:schemeClr val="bg1">
                    <a:lumMod val="50000"/>
                  </a:schemeClr>
                </a:solidFill>
                <a:latin typeface="Comic Sans MS" pitchFamily="66" charset="0"/>
              </a:rPr>
              <a:t>Eat more orange vegetables like carrots and sweet potatoes</a:t>
            </a:r>
          </a:p>
        </p:txBody>
      </p:sp>
      <p:graphicFrame>
        <p:nvGraphicFramePr>
          <p:cNvPr id="84996" name="Object 4"/>
          <p:cNvGraphicFramePr>
            <a:graphicFrameLocks noChangeAspect="1"/>
          </p:cNvGraphicFramePr>
          <p:nvPr>
            <p:ph type="clipArt" sz="half" idx="2"/>
          </p:nvPr>
        </p:nvGraphicFramePr>
        <p:xfrm>
          <a:off x="5270500" y="1323975"/>
          <a:ext cx="3873500" cy="3557588"/>
        </p:xfrm>
        <a:graphic>
          <a:graphicData uri="http://schemas.openxmlformats.org/presentationml/2006/ole">
            <p:oleObj spid="_x0000_s2050" name="Clip" r:id="rId4" imgW="2447619" imgH="2247619" progId="MS_ClipArt_Gallery.2">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152400"/>
            <a:ext cx="7772400" cy="762000"/>
          </a:xfrm>
          <a:solidFill>
            <a:srgbClr val="FF0066"/>
          </a:solidFill>
          <a:ln>
            <a:solidFill>
              <a:schemeClr val="tx2"/>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6000">
                <a:solidFill>
                  <a:schemeClr val="bg1"/>
                </a:solidFill>
                <a:latin typeface="Comic Sans MS" pitchFamily="66" charset="0"/>
              </a:rPr>
              <a:t>Fruit Group</a:t>
            </a:r>
            <a:endParaRPr lang="en-US">
              <a:latin typeface="Comic Sans MS" pitchFamily="66" charset="0"/>
            </a:endParaRPr>
          </a:p>
        </p:txBody>
      </p:sp>
      <p:graphicFrame>
        <p:nvGraphicFramePr>
          <p:cNvPr id="457728" name="Object 3072"/>
          <p:cNvGraphicFramePr>
            <a:graphicFrameLocks noChangeAspect="1"/>
          </p:cNvGraphicFramePr>
          <p:nvPr>
            <p:ph type="clipArt" sz="half" idx="1"/>
          </p:nvPr>
        </p:nvGraphicFramePr>
        <p:xfrm>
          <a:off x="228600" y="1593850"/>
          <a:ext cx="3792538" cy="3779838"/>
        </p:xfrm>
        <a:graphic>
          <a:graphicData uri="http://schemas.openxmlformats.org/presentationml/2006/ole">
            <p:oleObj spid="_x0000_s3074" name="Clip" r:id="rId4" imgW="2828571" imgH="2819048" progId="MS_ClipArt_Gallery.2">
              <p:embed/>
            </p:oleObj>
          </a:graphicData>
        </a:graphic>
      </p:graphicFrame>
      <p:sp>
        <p:nvSpPr>
          <p:cNvPr id="86019" name="Rectangle 3"/>
          <p:cNvSpPr>
            <a:spLocks noGrp="1" noChangeArrowheads="1"/>
          </p:cNvSpPr>
          <p:nvPr>
            <p:ph type="body" sz="half" idx="2"/>
          </p:nvPr>
        </p:nvSpPr>
        <p:spPr>
          <a:xfrm>
            <a:off x="4038600" y="1371600"/>
            <a:ext cx="4876800" cy="4525963"/>
          </a:xfrm>
        </p:spPr>
        <p:txBody>
          <a:bodyPr>
            <a:normAutofit fontScale="92500" lnSpcReduction="10000"/>
          </a:bodyPr>
          <a:lstStyle/>
          <a:p>
            <a:pPr>
              <a:buFontTx/>
              <a:buNone/>
            </a:pPr>
            <a:r>
              <a:rPr lang="en-US" sz="4000" dirty="0">
                <a:solidFill>
                  <a:schemeClr val="bg1">
                    <a:lumMod val="50000"/>
                  </a:schemeClr>
                </a:solidFill>
                <a:latin typeface="Comic Sans MS" pitchFamily="66" charset="0"/>
              </a:rPr>
              <a:t>Focus on fruits</a:t>
            </a:r>
          </a:p>
          <a:p>
            <a:r>
              <a:rPr lang="en-US" sz="4000" dirty="0">
                <a:solidFill>
                  <a:schemeClr val="bg1">
                    <a:lumMod val="50000"/>
                  </a:schemeClr>
                </a:solidFill>
                <a:latin typeface="Comic Sans MS" pitchFamily="66" charset="0"/>
              </a:rPr>
              <a:t>Eat a variety of fruits</a:t>
            </a:r>
          </a:p>
          <a:p>
            <a:r>
              <a:rPr lang="en-US" sz="4000" dirty="0">
                <a:solidFill>
                  <a:schemeClr val="bg1">
                    <a:lumMod val="50000"/>
                  </a:schemeClr>
                </a:solidFill>
                <a:latin typeface="Comic Sans MS" pitchFamily="66" charset="0"/>
              </a:rPr>
              <a:t>Choose fresh, frozen, canned, or dried fruit</a:t>
            </a:r>
          </a:p>
          <a:p>
            <a:r>
              <a:rPr lang="en-US" sz="4000" dirty="0">
                <a:solidFill>
                  <a:schemeClr val="bg1">
                    <a:lumMod val="50000"/>
                  </a:schemeClr>
                </a:solidFill>
                <a:latin typeface="Comic Sans MS" pitchFamily="66" charset="0"/>
              </a:rPr>
              <a:t>Go easy on fruit juices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bwMode="auto">
          <a:xfrm>
            <a:off x="685800" y="152400"/>
            <a:ext cx="7772400" cy="762000"/>
          </a:xfrm>
          <a:solidFill>
            <a:srgbClr val="3399FF"/>
          </a:solidFill>
          <a:ln>
            <a:solidFill>
              <a:schemeClr val="tx2"/>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6000" b="1">
                <a:solidFill>
                  <a:schemeClr val="bg1"/>
                </a:solidFill>
                <a:latin typeface="Comic Sans MS" pitchFamily="66" charset="0"/>
              </a:rPr>
              <a:t>Milk Group</a:t>
            </a:r>
            <a:endParaRPr lang="en-US">
              <a:latin typeface="Comic Sans MS" pitchFamily="66" charset="0"/>
            </a:endParaRPr>
          </a:p>
        </p:txBody>
      </p:sp>
      <p:sp>
        <p:nvSpPr>
          <p:cNvPr id="87043" name="Rectangle 1027"/>
          <p:cNvSpPr>
            <a:spLocks noGrp="1" noChangeArrowheads="1"/>
          </p:cNvSpPr>
          <p:nvPr>
            <p:ph type="body" sz="half" idx="1"/>
          </p:nvPr>
        </p:nvSpPr>
        <p:spPr>
          <a:xfrm>
            <a:off x="0" y="990600"/>
            <a:ext cx="5943600" cy="4525963"/>
          </a:xfrm>
        </p:spPr>
        <p:txBody>
          <a:bodyPr>
            <a:normAutofit lnSpcReduction="10000"/>
          </a:bodyPr>
          <a:lstStyle/>
          <a:p>
            <a:pPr>
              <a:lnSpc>
                <a:spcPct val="80000"/>
              </a:lnSpc>
              <a:buFontTx/>
              <a:buNone/>
            </a:pPr>
            <a:r>
              <a:rPr lang="en-US" sz="4000" dirty="0">
                <a:solidFill>
                  <a:schemeClr val="bg1">
                    <a:lumMod val="50000"/>
                  </a:schemeClr>
                </a:solidFill>
                <a:latin typeface="Comic Sans MS" pitchFamily="66" charset="0"/>
              </a:rPr>
              <a:t>Get your calcium-rich foods</a:t>
            </a:r>
          </a:p>
          <a:p>
            <a:pPr>
              <a:lnSpc>
                <a:spcPct val="80000"/>
              </a:lnSpc>
            </a:pPr>
            <a:r>
              <a:rPr lang="en-US" sz="4000" dirty="0">
                <a:solidFill>
                  <a:schemeClr val="bg1">
                    <a:lumMod val="50000"/>
                  </a:schemeClr>
                </a:solidFill>
                <a:latin typeface="Comic Sans MS" pitchFamily="66" charset="0"/>
              </a:rPr>
              <a:t>Go low-fat or fat-free when you choose milk, yogurt, and other milk products</a:t>
            </a:r>
          </a:p>
          <a:p>
            <a:pPr>
              <a:lnSpc>
                <a:spcPct val="80000"/>
              </a:lnSpc>
            </a:pPr>
            <a:r>
              <a:rPr lang="en-US" sz="4000" dirty="0">
                <a:solidFill>
                  <a:schemeClr val="bg1">
                    <a:lumMod val="50000"/>
                  </a:schemeClr>
                </a:solidFill>
                <a:latin typeface="Comic Sans MS" pitchFamily="66" charset="0"/>
              </a:rPr>
              <a:t>If you don’t or can’t consume milk, choose lactose free products</a:t>
            </a:r>
          </a:p>
        </p:txBody>
      </p:sp>
      <p:graphicFrame>
        <p:nvGraphicFramePr>
          <p:cNvPr id="458752" name="Object 3072"/>
          <p:cNvGraphicFramePr>
            <a:graphicFrameLocks noChangeAspect="1"/>
          </p:cNvGraphicFramePr>
          <p:nvPr>
            <p:ph type="clipArt" sz="half" idx="2"/>
          </p:nvPr>
        </p:nvGraphicFramePr>
        <p:xfrm>
          <a:off x="5819775" y="2295525"/>
          <a:ext cx="3154363" cy="2908300"/>
        </p:xfrm>
        <a:graphic>
          <a:graphicData uri="http://schemas.openxmlformats.org/presentationml/2006/ole">
            <p:oleObj spid="_x0000_s4098" name="Clip" r:id="rId4" imgW="2438095" imgH="2247619" progId="MS_ClipArt_Gallery.2">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lstStyle/>
          <a:p>
            <a:r>
              <a:rPr lang="en-US" dirty="0" smtClean="0">
                <a:solidFill>
                  <a:schemeClr val="bg1">
                    <a:lumMod val="50000"/>
                  </a:schemeClr>
                </a:solidFill>
              </a:rPr>
              <a:t>Oil/Fat Group</a:t>
            </a:r>
            <a:endParaRPr lang="en-US" dirty="0">
              <a:solidFill>
                <a:schemeClr val="bg1">
                  <a:lumMod val="50000"/>
                </a:schemeClr>
              </a:solidFill>
            </a:endParaRPr>
          </a:p>
        </p:txBody>
      </p:sp>
      <p:sp>
        <p:nvSpPr>
          <p:cNvPr id="89090" name="Rectangle 2"/>
          <p:cNvSpPr>
            <a:spLocks noGrp="1" noChangeArrowheads="1"/>
          </p:cNvSpPr>
          <p:nvPr>
            <p:ph idx="1"/>
          </p:nvPr>
        </p:nvSpPr>
        <p:spPr>
          <a:xfrm>
            <a:off x="228600" y="990600"/>
            <a:ext cx="8610600" cy="5867400"/>
          </a:xfrm>
        </p:spPr>
        <p:txBody>
          <a:bodyPr/>
          <a:lstStyle/>
          <a:p>
            <a:r>
              <a:rPr lang="en-US" dirty="0">
                <a:solidFill>
                  <a:schemeClr val="bg1">
                    <a:lumMod val="50000"/>
                  </a:schemeClr>
                </a:solidFill>
                <a:latin typeface="Comic Sans MS" pitchFamily="66" charset="0"/>
              </a:rPr>
              <a:t>Make most of your fat sources from fish, nuts, and vegetable oils.</a:t>
            </a:r>
          </a:p>
          <a:p>
            <a:r>
              <a:rPr lang="en-US" dirty="0">
                <a:solidFill>
                  <a:schemeClr val="bg1">
                    <a:lumMod val="50000"/>
                  </a:schemeClr>
                </a:solidFill>
                <a:latin typeface="Comic Sans MS" pitchFamily="66" charset="0"/>
              </a:rPr>
              <a:t>Limit solid fats like butter, stick margarine, shortening, and lard, as well as foods that contain these.</a:t>
            </a:r>
          </a:p>
          <a:p>
            <a:r>
              <a:rPr lang="en-US" dirty="0">
                <a:solidFill>
                  <a:schemeClr val="bg1">
                    <a:lumMod val="50000"/>
                  </a:schemeClr>
                </a:solidFill>
                <a:latin typeface="Comic Sans MS" pitchFamily="66" charset="0"/>
              </a:rPr>
              <a:t>Check the Nutrition Facts label to keep saturated fats, trans fats, and sodium low.</a:t>
            </a:r>
          </a:p>
          <a:p>
            <a:r>
              <a:rPr lang="en-US" dirty="0">
                <a:solidFill>
                  <a:schemeClr val="bg1">
                    <a:lumMod val="50000"/>
                  </a:schemeClr>
                </a:solidFill>
                <a:latin typeface="Comic Sans MS" pitchFamily="66" charset="0"/>
              </a:rPr>
              <a:t>Choose food and beverages low in added sugars. Added sugars contribute calories with few, if any, nutrients.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a:xfrm>
            <a:off x="457200" y="304800"/>
            <a:ext cx="8686800" cy="838200"/>
          </a:xfrm>
          <a:noFill/>
          <a:ln/>
        </p:spPr>
        <p:txBody>
          <a:bodyPr>
            <a:normAutofit fontScale="90000"/>
          </a:bodyPr>
          <a:lstStyle/>
          <a:p>
            <a:r>
              <a:rPr lang="en-US" dirty="0">
                <a:solidFill>
                  <a:schemeClr val="bg1">
                    <a:lumMod val="50000"/>
                  </a:schemeClr>
                </a:solidFill>
              </a:rPr>
              <a:t> </a:t>
            </a:r>
            <a:r>
              <a:rPr lang="en-US" dirty="0" smtClean="0">
                <a:solidFill>
                  <a:schemeClr val="bg1">
                    <a:lumMod val="50000"/>
                  </a:schemeClr>
                </a:solidFill>
                <a:latin typeface="Comic Sans MS" pitchFamily="66" charset="0"/>
              </a:rPr>
              <a:t>MODERATION</a:t>
            </a:r>
            <a:r>
              <a:rPr lang="en-US" dirty="0" smtClean="0">
                <a:latin typeface="Comic Sans MS" pitchFamily="66" charset="0"/>
              </a:rPr>
              <a:t/>
            </a:r>
            <a:br>
              <a:rPr lang="en-US" dirty="0" smtClean="0">
                <a:latin typeface="Comic Sans MS" pitchFamily="66" charset="0"/>
              </a:rPr>
            </a:br>
            <a:endParaRPr lang="en-US" dirty="0"/>
          </a:p>
        </p:txBody>
      </p:sp>
      <p:sp>
        <p:nvSpPr>
          <p:cNvPr id="136195" name="Rectangle 1027"/>
          <p:cNvSpPr>
            <a:spLocks noGrp="1" noChangeArrowheads="1"/>
          </p:cNvSpPr>
          <p:nvPr>
            <p:ph idx="1"/>
          </p:nvPr>
        </p:nvSpPr>
        <p:spPr>
          <a:xfrm>
            <a:off x="0" y="1447800"/>
            <a:ext cx="9144000" cy="4525963"/>
          </a:xfrm>
        </p:spPr>
        <p:txBody>
          <a:bodyPr>
            <a:normAutofit fontScale="92500" lnSpcReduction="20000"/>
          </a:bodyPr>
          <a:lstStyle/>
          <a:p>
            <a:pPr lvl="1"/>
            <a:endParaRPr lang="en-US" sz="3600" dirty="0" smtClean="0">
              <a:solidFill>
                <a:schemeClr val="bg1">
                  <a:lumMod val="50000"/>
                </a:schemeClr>
              </a:solidFill>
              <a:latin typeface="Comic Sans MS" pitchFamily="66" charset="0"/>
            </a:endParaRPr>
          </a:p>
          <a:p>
            <a:pPr lvl="1"/>
            <a:r>
              <a:rPr lang="en-US" sz="3600" dirty="0" smtClean="0">
                <a:solidFill>
                  <a:schemeClr val="bg1">
                    <a:lumMod val="50000"/>
                  </a:schemeClr>
                </a:solidFill>
                <a:latin typeface="Comic Sans MS" pitchFamily="66" charset="0"/>
              </a:rPr>
              <a:t>R</a:t>
            </a:r>
            <a:r>
              <a:rPr lang="en-US" sz="3600" dirty="0" smtClean="0">
                <a:solidFill>
                  <a:schemeClr val="bg1">
                    <a:lumMod val="50000"/>
                  </a:schemeClr>
                </a:solidFill>
                <a:latin typeface="Comic Sans MS" pitchFamily="66" charset="0"/>
              </a:rPr>
              <a:t>epresented </a:t>
            </a:r>
            <a:r>
              <a:rPr lang="en-US" sz="3600" dirty="0">
                <a:solidFill>
                  <a:schemeClr val="bg1">
                    <a:lumMod val="50000"/>
                  </a:schemeClr>
                </a:solidFill>
                <a:latin typeface="Comic Sans MS" pitchFamily="66" charset="0"/>
              </a:rPr>
              <a:t>by the narrowing of each food group from bottom to top.   The wider the base stands for foods with little or no solid fats or added sugars.   These should be selected more often.   The narrower top area stands for foods containing more added sugars and solid fats.   The more active you are, the more of these foods can fit into your diet.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051"/>
          <p:cNvSpPr>
            <a:spLocks noGrp="1" noChangeArrowheads="1"/>
          </p:cNvSpPr>
          <p:nvPr>
            <p:ph idx="1"/>
          </p:nvPr>
        </p:nvSpPr>
        <p:spPr>
          <a:xfrm>
            <a:off x="381000" y="1371600"/>
            <a:ext cx="8229600" cy="4525963"/>
          </a:xfrm>
        </p:spPr>
        <p:txBody>
          <a:bodyPr>
            <a:normAutofit fontScale="92500" lnSpcReduction="20000"/>
          </a:bodyPr>
          <a:lstStyle/>
          <a:p>
            <a:pPr lvl="1">
              <a:lnSpc>
                <a:spcPct val="90000"/>
              </a:lnSpc>
              <a:buNone/>
            </a:pPr>
            <a:endParaRPr lang="en-US" sz="4000" dirty="0" smtClean="0">
              <a:solidFill>
                <a:schemeClr val="bg1">
                  <a:lumMod val="50000"/>
                </a:schemeClr>
              </a:solidFill>
              <a:latin typeface="Comic Sans MS" pitchFamily="66" charset="0"/>
            </a:endParaRPr>
          </a:p>
          <a:p>
            <a:pPr lvl="1">
              <a:lnSpc>
                <a:spcPct val="90000"/>
              </a:lnSpc>
            </a:pPr>
            <a:r>
              <a:rPr lang="en-US" sz="4000" dirty="0" smtClean="0">
                <a:solidFill>
                  <a:schemeClr val="bg1">
                    <a:lumMod val="50000"/>
                  </a:schemeClr>
                </a:solidFill>
                <a:latin typeface="Comic Sans MS" pitchFamily="66" charset="0"/>
              </a:rPr>
              <a:t>Proportionality </a:t>
            </a:r>
            <a:r>
              <a:rPr lang="en-US" sz="4000" dirty="0">
                <a:solidFill>
                  <a:schemeClr val="bg1">
                    <a:lumMod val="50000"/>
                  </a:schemeClr>
                </a:solidFill>
                <a:latin typeface="Comic Sans MS" pitchFamily="66" charset="0"/>
              </a:rPr>
              <a:t>is shown by the different widths of the food group bands.   The widths suggest how much food a person should choose from each group.   The widths are just a general guide, not exact proportions.   Check the website for how much is right for you.</a:t>
            </a:r>
          </a:p>
        </p:txBody>
      </p:sp>
      <p:sp>
        <p:nvSpPr>
          <p:cNvPr id="5" name="TextBox 4"/>
          <p:cNvSpPr txBox="1"/>
          <p:nvPr/>
        </p:nvSpPr>
        <p:spPr>
          <a:xfrm>
            <a:off x="990600" y="457200"/>
            <a:ext cx="6553200" cy="480131"/>
          </a:xfrm>
          <a:prstGeom prst="rect">
            <a:avLst/>
          </a:prstGeom>
          <a:noFill/>
        </p:spPr>
        <p:txBody>
          <a:bodyPr wrap="square" rtlCol="0">
            <a:spAutoFit/>
          </a:bodyPr>
          <a:lstStyle/>
          <a:p>
            <a:pPr>
              <a:lnSpc>
                <a:spcPct val="90000"/>
              </a:lnSpc>
            </a:pPr>
            <a:r>
              <a:rPr lang="en-US" sz="2800" dirty="0">
                <a:solidFill>
                  <a:schemeClr val="bg1">
                    <a:lumMod val="50000"/>
                  </a:schemeClr>
                </a:solidFill>
                <a:latin typeface="Comic Sans MS" pitchFamily="66" charset="0"/>
              </a:rPr>
              <a:t>PROPORTIONALITY</a:t>
            </a:r>
            <a:endParaRPr lang="en-US" sz="2800" dirty="0">
              <a:solidFill>
                <a:schemeClr val="bg1">
                  <a:lumMod val="5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TotalTime>
  <Words>991</Words>
  <Application>Microsoft Office PowerPoint</Application>
  <PresentationFormat>On-screen Show (4:3)</PresentationFormat>
  <Paragraphs>148</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Trek</vt:lpstr>
      <vt:lpstr>Microsoft Clip Gallery</vt:lpstr>
      <vt:lpstr>Slide 1</vt:lpstr>
      <vt:lpstr>Slide 2</vt:lpstr>
      <vt:lpstr>Grain Group</vt:lpstr>
      <vt:lpstr>Vegetable Group</vt:lpstr>
      <vt:lpstr>Fruit Group</vt:lpstr>
      <vt:lpstr>Milk Group</vt:lpstr>
      <vt:lpstr>Oil/Fat Group</vt:lpstr>
      <vt:lpstr> MODERATION </vt:lpstr>
      <vt:lpstr>Slide 9</vt:lpstr>
      <vt:lpstr>Slide 10</vt:lpstr>
      <vt:lpstr>Slide 11</vt:lpstr>
      <vt:lpstr>Slide 12</vt:lpstr>
      <vt:lpstr>Simple Carbohydrates</vt:lpstr>
      <vt:lpstr>Slide 14</vt:lpstr>
      <vt:lpstr>Slide 15</vt:lpstr>
      <vt:lpstr>Fast Food Choices</vt:lpstr>
      <vt:lpstr>Physical Activity</vt:lpstr>
      <vt:lpstr>Physical Activity</vt:lpstr>
      <vt:lpstr>Slide 19</vt:lpstr>
      <vt:lpstr>Slide 20</vt:lpstr>
      <vt:lpstr>Slide 21</vt:lpstr>
    </vt:vector>
  </TitlesOfParts>
  <Company>Sampson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SCS</dc:creator>
  <cp:lastModifiedBy>SCS</cp:lastModifiedBy>
  <cp:revision>1</cp:revision>
  <dcterms:created xsi:type="dcterms:W3CDTF">2013-02-05T13:38:58Z</dcterms:created>
  <dcterms:modified xsi:type="dcterms:W3CDTF">2013-02-05T13:46:50Z</dcterms:modified>
</cp:coreProperties>
</file>