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33" r:id="rId2"/>
  </p:sldMasterIdLst>
  <p:sldIdLst>
    <p:sldId id="256" r:id="rId3"/>
    <p:sldId id="257" r:id="rId4"/>
    <p:sldId id="262" r:id="rId5"/>
    <p:sldId id="263" r:id="rId6"/>
    <p:sldId id="264" r:id="rId7"/>
    <p:sldId id="265" r:id="rId8"/>
    <p:sldId id="266" r:id="rId9"/>
    <p:sldId id="282" r:id="rId10"/>
    <p:sldId id="267" r:id="rId11"/>
    <p:sldId id="268" r:id="rId12"/>
    <p:sldId id="258" r:id="rId13"/>
    <p:sldId id="259" r:id="rId14"/>
    <p:sldId id="279" r:id="rId15"/>
    <p:sldId id="261" r:id="rId16"/>
    <p:sldId id="283" r:id="rId17"/>
    <p:sldId id="274" r:id="rId18"/>
    <p:sldId id="269" r:id="rId19"/>
    <p:sldId id="270" r:id="rId20"/>
    <p:sldId id="272" r:id="rId21"/>
    <p:sldId id="271" r:id="rId22"/>
    <p:sldId id="281" r:id="rId23"/>
    <p:sldId id="273" r:id="rId24"/>
    <p:sldId id="275" r:id="rId25"/>
    <p:sldId id="284" r:id="rId26"/>
    <p:sldId id="280" r:id="rId2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F14B76-E877-43B4-BF7D-2923C774539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AAF1DD-4AEC-4F97-BBA2-B096052814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16BDD8-7501-4D44-BD2D-1883108B950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0D0BD07-C38E-485A-9B41-C5852DA505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CA96DE9-2C3A-45A2-B42D-1142F452855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334217C-1CAD-47F5-89AC-4BFF77447D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61D08B09-AC79-4188-B272-4278AF13DE5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3EBD06C1-580A-4D77-AC8B-8153EF044A3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3F2ABB5-04E8-4F04-8AAE-4FC6CDA5A4E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EB87D2F-C5DC-4A28-943C-44F6BF7FA83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857F807-B322-4B58-B50B-0D490C9158C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223612-9784-4B73-86CE-9376D83CC2D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1DB74E-4F8C-4625-B65A-0649FF0EFBF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613C-9AC6-47E0-BE24-2C9C6FE4AC6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706BCBB-352B-4141-B4F2-19BF6769A8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6479CD-163D-4BF0-B558-C954C374DB2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8289FC-896E-4855-A459-A6C0E11DE4F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4CAA550-C5E0-4E52-8268-0B2CFBD2F2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B07C0F8-4B05-4A15-B536-5D21439503B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1FDA2D-C56B-42FE-8272-19EA601EDE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E09BAB-E330-411A-83B6-808D931710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5B8B4C-2AA7-4095-8A61-47D28F2764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40EA9AA4-A22A-4C09-A320-4A08CC6AF2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0EA9AA4-A22A-4C09-A320-4A08CC6AF2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eesc.orst.edu/agcomwebfile/edmat/html/EC/EC1460/EC1460.html" TargetMode="External"/><Relationship Id="rId2" Type="http://schemas.openxmlformats.org/officeDocument/2006/relationships/hyperlink" Target="http://www.utahmarriage.org/index.cfm?id=STRENGTH46&amp;print=YES" TargetMode="External"/><Relationship Id="rId1" Type="http://schemas.openxmlformats.org/officeDocument/2006/relationships/slideLayout" Target="../slideLayouts/slideLayout2.xml"/><Relationship Id="rId5" Type="http://schemas.openxmlformats.org/officeDocument/2006/relationships/hyperlink" Target="http://www.utahmarriage.org/index.cfm?id=STRENGJT15&amp;print=YES" TargetMode="External"/><Relationship Id="rId4" Type="http://schemas.openxmlformats.org/officeDocument/2006/relationships/hyperlink" Target="http://www.1075.com/tips.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2.gstatic.com/images?q=tbn:ANd9GcRj9hnNhoa4546WhT4xfQddfxUwPPVRldDeOh9sSeyhVtgsfOxf"/>
          <p:cNvPicPr>
            <a:picLocks noChangeAspect="1" noChangeArrowheads="1"/>
          </p:cNvPicPr>
          <p:nvPr/>
        </p:nvPicPr>
        <p:blipFill>
          <a:blip r:embed="rId2" cstate="print"/>
          <a:srcRect/>
          <a:stretch>
            <a:fillRect/>
          </a:stretch>
        </p:blipFill>
        <p:spPr bwMode="auto">
          <a:xfrm>
            <a:off x="4648200" y="3962400"/>
            <a:ext cx="3307080" cy="2624667"/>
          </a:xfrm>
          <a:prstGeom prst="rect">
            <a:avLst/>
          </a:prstGeom>
          <a:noFill/>
        </p:spPr>
      </p:pic>
      <p:sp>
        <p:nvSpPr>
          <p:cNvPr id="2050" name="Rectangle 2"/>
          <p:cNvSpPr>
            <a:spLocks noGrp="1" noChangeArrowheads="1"/>
          </p:cNvSpPr>
          <p:nvPr>
            <p:ph type="ctrTitle"/>
          </p:nvPr>
        </p:nvSpPr>
        <p:spPr>
          <a:xfrm>
            <a:off x="762000" y="685800"/>
            <a:ext cx="7772400" cy="1524000"/>
          </a:xfrm>
        </p:spPr>
        <p:txBody>
          <a:bodyPr>
            <a:normAutofit fontScale="90000"/>
          </a:bodyPr>
          <a:lstStyle/>
          <a:p>
            <a:r>
              <a:rPr lang="en-US" dirty="0"/>
              <a:t>Positive Characteristics and Behaviors of a St</a:t>
            </a:r>
            <a:r>
              <a:rPr lang="en-US" dirty="0">
                <a:solidFill>
                  <a:schemeClr val="tx1">
                    <a:lumMod val="85000"/>
                  </a:schemeClr>
                </a:solidFill>
              </a:rPr>
              <a:t>rong </a:t>
            </a:r>
            <a:r>
              <a:rPr lang="en-US" dirty="0"/>
              <a:t>Marriage!</a:t>
            </a:r>
          </a:p>
        </p:txBody>
      </p:sp>
      <p:sp>
        <p:nvSpPr>
          <p:cNvPr id="2051" name="Rectangle 3"/>
          <p:cNvSpPr>
            <a:spLocks noGrp="1" noChangeArrowheads="1"/>
          </p:cNvSpPr>
          <p:nvPr>
            <p:ph type="subTitle" idx="1"/>
          </p:nvPr>
        </p:nvSpPr>
        <p:spPr>
          <a:xfrm>
            <a:off x="1600200" y="2133600"/>
            <a:ext cx="6629400" cy="2133600"/>
          </a:xfrm>
        </p:spPr>
        <p:txBody>
          <a:bodyPr>
            <a:normAutofit/>
          </a:bodyPr>
          <a:lstStyle/>
          <a:p>
            <a:r>
              <a:rPr lang="en-US" sz="2800" dirty="0"/>
              <a:t>To keep your marriage brimming with love in the loving cup, whenever you’re wrong – admit it.  Whenever you're right – shut up. </a:t>
            </a:r>
          </a:p>
          <a:p>
            <a:r>
              <a:rPr lang="en-US" sz="2800" dirty="0"/>
              <a:t>--Ogden Nash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z="3200" dirty="0"/>
              <a:t>What factors can affect your marriage chances of success before marriage?  After marriage?</a:t>
            </a:r>
          </a:p>
        </p:txBody>
      </p:sp>
      <p:sp>
        <p:nvSpPr>
          <p:cNvPr id="19459" name="Rectangle 3"/>
          <p:cNvSpPr>
            <a:spLocks noGrp="1" noChangeArrowheads="1"/>
          </p:cNvSpPr>
          <p:nvPr>
            <p:ph sz="quarter" idx="1"/>
          </p:nvPr>
        </p:nvSpPr>
        <p:spPr/>
        <p:txBody>
          <a:bodyPr/>
          <a:lstStyle/>
          <a:p>
            <a:pPr>
              <a:lnSpc>
                <a:spcPct val="90000"/>
              </a:lnSpc>
              <a:buFontTx/>
              <a:buNone/>
            </a:pPr>
            <a:r>
              <a:rPr lang="en-US" sz="2400" dirty="0"/>
              <a:t>Before</a:t>
            </a:r>
          </a:p>
          <a:p>
            <a:pPr>
              <a:lnSpc>
                <a:spcPct val="90000"/>
              </a:lnSpc>
            </a:pPr>
            <a:r>
              <a:rPr lang="en-US" sz="2400" dirty="0"/>
              <a:t>Parents’ Marriage</a:t>
            </a:r>
          </a:p>
          <a:p>
            <a:pPr>
              <a:lnSpc>
                <a:spcPct val="90000"/>
              </a:lnSpc>
            </a:pPr>
            <a:r>
              <a:rPr lang="en-US" sz="2400" dirty="0"/>
              <a:t>Childhood</a:t>
            </a:r>
          </a:p>
          <a:p>
            <a:pPr>
              <a:lnSpc>
                <a:spcPct val="90000"/>
              </a:lnSpc>
            </a:pPr>
            <a:r>
              <a:rPr lang="en-US" sz="2400" dirty="0"/>
              <a:t>Length of Acquaintance</a:t>
            </a:r>
          </a:p>
          <a:p>
            <a:pPr>
              <a:lnSpc>
                <a:spcPct val="90000"/>
              </a:lnSpc>
            </a:pPr>
            <a:r>
              <a:rPr lang="en-US" sz="2400" dirty="0"/>
              <a:t>Age</a:t>
            </a:r>
          </a:p>
          <a:p>
            <a:pPr>
              <a:lnSpc>
                <a:spcPct val="90000"/>
              </a:lnSpc>
            </a:pPr>
            <a:r>
              <a:rPr lang="en-US" sz="2400" dirty="0"/>
              <a:t>Parental Approval</a:t>
            </a:r>
          </a:p>
          <a:p>
            <a:pPr>
              <a:lnSpc>
                <a:spcPct val="90000"/>
              </a:lnSpc>
            </a:pPr>
            <a:r>
              <a:rPr lang="en-US" sz="2400" dirty="0"/>
              <a:t>Premarital Pregnancy</a:t>
            </a:r>
          </a:p>
          <a:p>
            <a:pPr>
              <a:lnSpc>
                <a:spcPct val="90000"/>
              </a:lnSpc>
            </a:pPr>
            <a:endParaRPr lang="en-US" sz="2400" dirty="0"/>
          </a:p>
          <a:p>
            <a:pPr>
              <a:lnSpc>
                <a:spcPct val="90000"/>
              </a:lnSpc>
            </a:pPr>
            <a:endParaRPr lang="en-US" sz="2400" dirty="0"/>
          </a:p>
        </p:txBody>
      </p:sp>
      <p:sp>
        <p:nvSpPr>
          <p:cNvPr id="19460" name="Rectangle 4"/>
          <p:cNvSpPr>
            <a:spLocks noGrp="1" noChangeArrowheads="1"/>
          </p:cNvSpPr>
          <p:nvPr>
            <p:ph sz="quarter" idx="2"/>
          </p:nvPr>
        </p:nvSpPr>
        <p:spPr/>
        <p:txBody>
          <a:bodyPr/>
          <a:lstStyle/>
          <a:p>
            <a:pPr>
              <a:lnSpc>
                <a:spcPct val="90000"/>
              </a:lnSpc>
              <a:buFontTx/>
              <a:buNone/>
            </a:pPr>
            <a:r>
              <a:rPr lang="en-US" sz="2400" dirty="0"/>
              <a:t>After:</a:t>
            </a:r>
          </a:p>
          <a:p>
            <a:pPr>
              <a:lnSpc>
                <a:spcPct val="90000"/>
              </a:lnSpc>
            </a:pPr>
            <a:r>
              <a:rPr lang="en-US" sz="2400" dirty="0"/>
              <a:t>Attitudes</a:t>
            </a:r>
          </a:p>
          <a:p>
            <a:pPr>
              <a:lnSpc>
                <a:spcPct val="90000"/>
              </a:lnSpc>
            </a:pPr>
            <a:r>
              <a:rPr lang="en-US" sz="2400" dirty="0"/>
              <a:t>In-laws</a:t>
            </a:r>
          </a:p>
          <a:p>
            <a:pPr>
              <a:lnSpc>
                <a:spcPct val="90000"/>
              </a:lnSpc>
            </a:pPr>
            <a:r>
              <a:rPr lang="en-US" sz="2400" dirty="0"/>
              <a:t>Common Interests</a:t>
            </a:r>
          </a:p>
          <a:p>
            <a:pPr>
              <a:lnSpc>
                <a:spcPct val="90000"/>
              </a:lnSpc>
            </a:pPr>
            <a:r>
              <a:rPr lang="en-US" sz="2400" dirty="0"/>
              <a:t>Do Opposites Attract?</a:t>
            </a:r>
          </a:p>
          <a:p>
            <a:pPr>
              <a:lnSpc>
                <a:spcPct val="90000"/>
              </a:lnSpc>
            </a:pPr>
            <a:r>
              <a:rPr lang="en-US" sz="2400" dirty="0"/>
              <a:t>Children</a:t>
            </a:r>
          </a:p>
          <a:p>
            <a:pPr>
              <a:lnSpc>
                <a:spcPct val="90000"/>
              </a:lnSpc>
            </a:pPr>
            <a:r>
              <a:rPr lang="en-US" sz="2400" dirty="0"/>
              <a:t>Communication</a:t>
            </a:r>
          </a:p>
          <a:p>
            <a:pPr>
              <a:lnSpc>
                <a:spcPct val="90000"/>
              </a:lnSpc>
            </a:pPr>
            <a:r>
              <a:rPr lang="en-US" sz="2400" dirty="0"/>
              <a:t>Roles</a:t>
            </a:r>
          </a:p>
          <a:p>
            <a:pPr>
              <a:lnSpc>
                <a:spcPct val="90000"/>
              </a:lnSpc>
            </a:pPr>
            <a:r>
              <a:rPr lang="en-US" sz="2400" dirty="0"/>
              <a:t>Personality</a:t>
            </a:r>
          </a:p>
          <a:p>
            <a:pPr>
              <a:lnSpc>
                <a:spcPct val="90000"/>
              </a:lnSpc>
            </a:pPr>
            <a:r>
              <a:rPr lang="en-US" sz="2400" dirty="0"/>
              <a:t>Religious Participation</a:t>
            </a:r>
          </a:p>
        </p:txBody>
      </p:sp>
      <p:pic>
        <p:nvPicPr>
          <p:cNvPr id="14338" name="Picture 2" descr="http://www.englishwithrae.com/wp-content/uploads/2010/09/vintage_cleaning_ad-300x201.jpg"/>
          <p:cNvPicPr>
            <a:picLocks noChangeAspect="1" noChangeArrowheads="1"/>
          </p:cNvPicPr>
          <p:nvPr/>
        </p:nvPicPr>
        <p:blipFill>
          <a:blip r:embed="rId2" cstate="print"/>
          <a:srcRect/>
          <a:stretch>
            <a:fillRect/>
          </a:stretch>
        </p:blipFill>
        <p:spPr bwMode="auto">
          <a:xfrm>
            <a:off x="914400" y="4648200"/>
            <a:ext cx="2857500" cy="1914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Think, Pair, Share</a:t>
            </a:r>
          </a:p>
        </p:txBody>
      </p:sp>
      <p:sp>
        <p:nvSpPr>
          <p:cNvPr id="9219" name="Rectangle 3"/>
          <p:cNvSpPr>
            <a:spLocks noGrp="1" noChangeArrowheads="1"/>
          </p:cNvSpPr>
          <p:nvPr>
            <p:ph sz="quarter" idx="1"/>
          </p:nvPr>
        </p:nvSpPr>
        <p:spPr>
          <a:xfrm>
            <a:off x="228600" y="1905000"/>
            <a:ext cx="8686800" cy="4648200"/>
          </a:xfrm>
        </p:spPr>
        <p:txBody>
          <a:bodyPr>
            <a:normAutofit lnSpcReduction="10000"/>
          </a:bodyPr>
          <a:lstStyle/>
          <a:p>
            <a:pPr marL="609600" indent="-609600">
              <a:lnSpc>
                <a:spcPct val="90000"/>
              </a:lnSpc>
              <a:buFontTx/>
              <a:buAutoNum type="arabicPeriod"/>
            </a:pPr>
            <a:r>
              <a:rPr lang="en-US" sz="2800" dirty="0"/>
              <a:t>Have students quietly make a list of specific behaviors that they think are found in a strong marriage relationship.</a:t>
            </a:r>
          </a:p>
          <a:p>
            <a:pPr marL="609600" indent="-609600">
              <a:lnSpc>
                <a:spcPct val="90000"/>
              </a:lnSpc>
              <a:buFontTx/>
              <a:buAutoNum type="arabicPeriod"/>
            </a:pPr>
            <a:r>
              <a:rPr lang="en-US" sz="2800" dirty="0"/>
              <a:t>Have students pair up with one other person and share their ideas.</a:t>
            </a:r>
          </a:p>
          <a:p>
            <a:pPr marL="609600" indent="-609600">
              <a:lnSpc>
                <a:spcPct val="90000"/>
              </a:lnSpc>
              <a:buFontTx/>
              <a:buAutoNum type="arabicPeriod"/>
            </a:pPr>
            <a:r>
              <a:rPr lang="en-US" sz="2800" dirty="0"/>
              <a:t>Have paired students group with another group of two and share their list of strong marriage behaviors.  Write these behaviors on blank overhead projector sheets.</a:t>
            </a:r>
          </a:p>
          <a:p>
            <a:pPr marL="609600" indent="-609600">
              <a:lnSpc>
                <a:spcPct val="90000"/>
              </a:lnSpc>
              <a:buFontTx/>
              <a:buAutoNum type="arabicPeriod"/>
            </a:pPr>
            <a:r>
              <a:rPr lang="en-US" sz="2800" dirty="0"/>
              <a:t>Have the class compare the groups behavior sheets.</a:t>
            </a:r>
          </a:p>
          <a:p>
            <a:pPr marL="609600" indent="-609600">
              <a:lnSpc>
                <a:spcPct val="90000"/>
              </a:lnSpc>
              <a:buFontTx/>
              <a:buAutoNum type="arabicPeriod"/>
            </a:pPr>
            <a:r>
              <a:rPr lang="en-US" sz="2800" dirty="0"/>
              <a:t>As a class come up with 10 most important behaviors for a strong marriage.</a:t>
            </a:r>
            <a:r>
              <a:rPr lang="en-US" sz="30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reedameswithaclue.files.wordpress.com/2009/03/1950s-housewife.jpg?w=277"/>
          <p:cNvPicPr>
            <a:picLocks noChangeAspect="1" noChangeArrowheads="1"/>
          </p:cNvPicPr>
          <p:nvPr/>
        </p:nvPicPr>
        <p:blipFill>
          <a:blip r:embed="rId2" cstate="print"/>
          <a:srcRect/>
          <a:stretch>
            <a:fillRect/>
          </a:stretch>
        </p:blipFill>
        <p:spPr bwMode="auto">
          <a:xfrm>
            <a:off x="6553200" y="2057400"/>
            <a:ext cx="2403898" cy="3905250"/>
          </a:xfrm>
          <a:prstGeom prst="rect">
            <a:avLst/>
          </a:prstGeom>
          <a:noFill/>
        </p:spPr>
      </p:pic>
      <p:sp>
        <p:nvSpPr>
          <p:cNvPr id="10242" name="Rectangle 2"/>
          <p:cNvSpPr>
            <a:spLocks noGrp="1" noChangeArrowheads="1"/>
          </p:cNvSpPr>
          <p:nvPr>
            <p:ph type="title"/>
          </p:nvPr>
        </p:nvSpPr>
        <p:spPr>
          <a:xfrm>
            <a:off x="685800" y="228600"/>
            <a:ext cx="7772400" cy="1143000"/>
          </a:xfrm>
        </p:spPr>
        <p:txBody>
          <a:bodyPr>
            <a:normAutofit fontScale="90000"/>
          </a:bodyPr>
          <a:lstStyle/>
          <a:p>
            <a:r>
              <a:rPr lang="en-US" sz="4000" dirty="0"/>
              <a:t>In the 1950s Home Economic Textbooks:</a:t>
            </a:r>
          </a:p>
        </p:txBody>
      </p:sp>
      <p:sp>
        <p:nvSpPr>
          <p:cNvPr id="10243" name="Rectangle 3"/>
          <p:cNvSpPr>
            <a:spLocks noGrp="1" noChangeArrowheads="1"/>
          </p:cNvSpPr>
          <p:nvPr>
            <p:ph sz="quarter" idx="1"/>
          </p:nvPr>
        </p:nvSpPr>
        <p:spPr>
          <a:xfrm>
            <a:off x="228600" y="1752600"/>
            <a:ext cx="6553200" cy="4800600"/>
          </a:xfrm>
        </p:spPr>
        <p:txBody>
          <a:bodyPr>
            <a:normAutofit fontScale="92500" lnSpcReduction="10000"/>
          </a:bodyPr>
          <a:lstStyle/>
          <a:p>
            <a:pPr>
              <a:lnSpc>
                <a:spcPct val="80000"/>
              </a:lnSpc>
              <a:buFontTx/>
              <a:buNone/>
            </a:pPr>
            <a:r>
              <a:rPr lang="en-US" sz="2300" dirty="0"/>
              <a:t>Guidelines to prepare for and have a strong marriage:</a:t>
            </a:r>
          </a:p>
          <a:p>
            <a:pPr>
              <a:lnSpc>
                <a:spcPct val="80000"/>
              </a:lnSpc>
            </a:pPr>
            <a:r>
              <a:rPr lang="en-US" sz="2300" dirty="0"/>
              <a:t>Have dinner ready when the husband arrives home </a:t>
            </a:r>
            <a:r>
              <a:rPr lang="en-US" sz="2300" dirty="0" smtClean="0"/>
              <a:t>   from </a:t>
            </a:r>
            <a:r>
              <a:rPr lang="en-US" sz="2300" dirty="0"/>
              <a:t>work.</a:t>
            </a:r>
          </a:p>
          <a:p>
            <a:pPr>
              <a:lnSpc>
                <a:spcPct val="80000"/>
              </a:lnSpc>
            </a:pPr>
            <a:r>
              <a:rPr lang="en-US" sz="2300" dirty="0"/>
              <a:t>Prepare yourself by taking 15 minute to rest and touch up your hair and make up prior to husband’s arrival</a:t>
            </a:r>
            <a:r>
              <a:rPr lang="en-US" sz="2300" dirty="0" smtClean="0"/>
              <a:t>,     </a:t>
            </a:r>
            <a:r>
              <a:rPr lang="en-US" sz="2300" dirty="0"/>
              <a:t>so you look refreshed.</a:t>
            </a:r>
          </a:p>
          <a:p>
            <a:pPr>
              <a:lnSpc>
                <a:spcPct val="80000"/>
              </a:lnSpc>
            </a:pPr>
            <a:r>
              <a:rPr lang="en-US" sz="2300" dirty="0"/>
              <a:t>Clear away the clutter.  Make one last trip through the house to make sure it looks neat and tidy, so your husband will feel like he has reached a haven of rest.</a:t>
            </a:r>
          </a:p>
          <a:p>
            <a:pPr>
              <a:lnSpc>
                <a:spcPct val="80000"/>
              </a:lnSpc>
            </a:pPr>
            <a:r>
              <a:rPr lang="en-US" sz="2300" dirty="0"/>
              <a:t>Prepare the children, make sure they look like little treasures. Minimize the noise, eliminate all the noise </a:t>
            </a:r>
            <a:r>
              <a:rPr lang="en-US" sz="2300" dirty="0" smtClean="0"/>
              <a:t>  from </a:t>
            </a:r>
            <a:r>
              <a:rPr lang="en-US" sz="2300" dirty="0"/>
              <a:t>washer, etc. Encourage children to be quiet.</a:t>
            </a:r>
          </a:p>
          <a:p>
            <a:pPr>
              <a:lnSpc>
                <a:spcPct val="80000"/>
              </a:lnSpc>
            </a:pPr>
            <a:r>
              <a:rPr lang="en-US" sz="2300" dirty="0"/>
              <a:t>Make your husband comfortable in his favorite chair with pillows, newspaper,.</a:t>
            </a:r>
          </a:p>
          <a:p>
            <a:pPr>
              <a:lnSpc>
                <a:spcPct val="80000"/>
              </a:lnSpc>
            </a:pPr>
            <a:r>
              <a:rPr lang="en-US" sz="2300" dirty="0"/>
              <a:t>Make the evening his. </a:t>
            </a:r>
          </a:p>
          <a:p>
            <a:pPr>
              <a:lnSpc>
                <a:spcPct val="80000"/>
              </a:lnSpc>
            </a:pPr>
            <a:r>
              <a:rPr lang="en-US" sz="2300" dirty="0"/>
              <a:t>Don’ts:  Do not greet him with problems or complaints.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a:t>A Happy Marriage Components!!</a:t>
            </a:r>
          </a:p>
        </p:txBody>
      </p:sp>
      <p:sp>
        <p:nvSpPr>
          <p:cNvPr id="34820" name="Rectangle 4"/>
          <p:cNvSpPr>
            <a:spLocks noGrp="1" noChangeArrowheads="1"/>
          </p:cNvSpPr>
          <p:nvPr>
            <p:ph sz="quarter" idx="1"/>
          </p:nvPr>
        </p:nvSpPr>
        <p:spPr/>
        <p:txBody>
          <a:bodyPr>
            <a:normAutofit/>
          </a:bodyPr>
          <a:lstStyle/>
          <a:p>
            <a:r>
              <a:rPr lang="en-US" sz="2800" dirty="0"/>
              <a:t>Marriage is #1</a:t>
            </a:r>
          </a:p>
          <a:p>
            <a:r>
              <a:rPr lang="en-US" sz="2800" dirty="0"/>
              <a:t>Fidelity	</a:t>
            </a:r>
          </a:p>
          <a:p>
            <a:r>
              <a:rPr lang="en-US" sz="2800" dirty="0"/>
              <a:t>Commitment</a:t>
            </a:r>
          </a:p>
          <a:p>
            <a:r>
              <a:rPr lang="en-US" sz="2800" dirty="0"/>
              <a:t>Unselfishness</a:t>
            </a:r>
          </a:p>
          <a:p>
            <a:r>
              <a:rPr lang="en-US" sz="2800" dirty="0"/>
              <a:t>Putting Time into the Relationship.</a:t>
            </a:r>
          </a:p>
          <a:p>
            <a:r>
              <a:rPr lang="en-US" sz="2800" dirty="0"/>
              <a:t>Talking and Listening</a:t>
            </a:r>
          </a:p>
          <a:p>
            <a:r>
              <a:rPr lang="en-US" sz="2800" dirty="0"/>
              <a:t>Touching</a:t>
            </a:r>
          </a:p>
          <a:p>
            <a:r>
              <a:rPr lang="en-US" sz="2800" dirty="0"/>
              <a:t>Being Positive about Your Mater and Marriage</a:t>
            </a:r>
          </a:p>
        </p:txBody>
      </p:sp>
      <p:pic>
        <p:nvPicPr>
          <p:cNvPr id="11268" name="Picture 4" descr="http://www.wpclipart.com/people/family/happy_home.png"/>
          <p:cNvPicPr>
            <a:picLocks noChangeAspect="1" noChangeArrowheads="1"/>
          </p:cNvPicPr>
          <p:nvPr/>
        </p:nvPicPr>
        <p:blipFill>
          <a:blip r:embed="rId2" cstate="print"/>
          <a:srcRect/>
          <a:stretch>
            <a:fillRect/>
          </a:stretch>
        </p:blipFill>
        <p:spPr bwMode="auto">
          <a:xfrm>
            <a:off x="5867400" y="1676400"/>
            <a:ext cx="2833327" cy="3505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4000" dirty="0"/>
              <a:t>Components of a Satisfying Marriage!</a:t>
            </a:r>
          </a:p>
        </p:txBody>
      </p:sp>
      <p:sp>
        <p:nvSpPr>
          <p:cNvPr id="12291" name="Rectangle 3"/>
          <p:cNvSpPr>
            <a:spLocks noGrp="1" noChangeArrowheads="1"/>
          </p:cNvSpPr>
          <p:nvPr>
            <p:ph sz="quarter" idx="1"/>
          </p:nvPr>
        </p:nvSpPr>
        <p:spPr/>
        <p:txBody>
          <a:bodyPr/>
          <a:lstStyle/>
          <a:p>
            <a:pPr marL="609600" indent="-609600">
              <a:buFontTx/>
              <a:buAutoNum type="arabicPeriod"/>
            </a:pPr>
            <a:r>
              <a:rPr lang="en-US" dirty="0"/>
              <a:t>Trust</a:t>
            </a:r>
          </a:p>
          <a:p>
            <a:pPr marL="609600" indent="-609600">
              <a:buFontTx/>
              <a:buAutoNum type="arabicPeriod"/>
            </a:pPr>
            <a:r>
              <a:rPr lang="en-US" dirty="0"/>
              <a:t>Commitment</a:t>
            </a:r>
          </a:p>
          <a:p>
            <a:pPr marL="609600" indent="-609600">
              <a:buFontTx/>
              <a:buAutoNum type="arabicPeriod"/>
            </a:pPr>
            <a:r>
              <a:rPr lang="en-US" dirty="0"/>
              <a:t>Skills</a:t>
            </a:r>
          </a:p>
          <a:p>
            <a:pPr marL="609600" indent="-609600">
              <a:buFontTx/>
              <a:buAutoNum type="arabicPeriod"/>
            </a:pPr>
            <a:r>
              <a:rPr lang="en-US" dirty="0"/>
              <a:t>Caring</a:t>
            </a:r>
          </a:p>
          <a:p>
            <a:pPr marL="609600" indent="-609600">
              <a:buFontTx/>
              <a:buAutoNum type="arabicPeriod"/>
            </a:pPr>
            <a:r>
              <a:rPr lang="en-US" dirty="0"/>
              <a:t>Reciprocity</a:t>
            </a:r>
          </a:p>
          <a:p>
            <a:pPr marL="609600" indent="-609600">
              <a:buFontTx/>
              <a:buAutoNum type="arabicPeriod"/>
            </a:pPr>
            <a:r>
              <a:rPr lang="en-US" dirty="0"/>
              <a:t>Effort</a:t>
            </a:r>
          </a:p>
          <a:p>
            <a:pPr marL="609600" indent="-609600">
              <a:buFontTx/>
              <a:buAutoNum type="arabicPeriod"/>
            </a:pPr>
            <a:r>
              <a:rPr lang="en-US" dirty="0"/>
              <a:t>Realistic Expectations</a:t>
            </a:r>
          </a:p>
        </p:txBody>
      </p:sp>
      <p:sp>
        <p:nvSpPr>
          <p:cNvPr id="12292" name="Rectangle 4"/>
          <p:cNvSpPr>
            <a:spLocks noGrp="1" noChangeArrowheads="1"/>
          </p:cNvSpPr>
          <p:nvPr>
            <p:ph sz="quarter" idx="2"/>
          </p:nvPr>
        </p:nvSpPr>
        <p:spPr>
          <a:xfrm>
            <a:off x="4648200" y="1981200"/>
            <a:ext cx="4267200" cy="4114800"/>
          </a:xfrm>
        </p:spPr>
        <p:txBody>
          <a:bodyPr/>
          <a:lstStyle/>
          <a:p>
            <a:r>
              <a:rPr lang="en-US" dirty="0"/>
              <a:t>Flexibility	</a:t>
            </a:r>
          </a:p>
          <a:p>
            <a:r>
              <a:rPr lang="en-US" dirty="0"/>
              <a:t>Shared Decision Making</a:t>
            </a:r>
          </a:p>
          <a:p>
            <a:r>
              <a:rPr lang="en-US" dirty="0"/>
              <a:t>Pulling Together</a:t>
            </a:r>
          </a:p>
          <a:p>
            <a:r>
              <a:rPr lang="en-US" dirty="0"/>
              <a:t>Having a Sense of HUMOR</a:t>
            </a:r>
          </a:p>
          <a:p>
            <a:r>
              <a:rPr lang="en-US" dirty="0"/>
              <a:t>Staying Individuals</a:t>
            </a:r>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49154" name="Picture 2" descr="http://freepages.family.rootsweb.ancestry.com/~soneal/ONeal_50_hum_files/image010.jpg"/>
          <p:cNvPicPr>
            <a:picLocks noChangeAspect="1" noChangeArrowheads="1"/>
          </p:cNvPicPr>
          <p:nvPr/>
        </p:nvPicPr>
        <p:blipFill>
          <a:blip r:embed="rId2" cstate="print"/>
          <a:srcRect/>
          <a:stretch>
            <a:fillRect/>
          </a:stretch>
        </p:blipFill>
        <p:spPr bwMode="auto">
          <a:xfrm>
            <a:off x="838200" y="152400"/>
            <a:ext cx="7315200" cy="64761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Secrets of Happy Couples</a:t>
            </a:r>
          </a:p>
        </p:txBody>
      </p:sp>
      <p:sp>
        <p:nvSpPr>
          <p:cNvPr id="28675" name="Rectangle 3"/>
          <p:cNvSpPr>
            <a:spLocks noGrp="1" noChangeArrowheads="1"/>
          </p:cNvSpPr>
          <p:nvPr>
            <p:ph sz="quarter" idx="1"/>
          </p:nvPr>
        </p:nvSpPr>
        <p:spPr>
          <a:xfrm>
            <a:off x="685800" y="2209800"/>
            <a:ext cx="7772400" cy="4114800"/>
          </a:xfrm>
        </p:spPr>
        <p:txBody>
          <a:bodyPr/>
          <a:lstStyle/>
          <a:p>
            <a:r>
              <a:rPr lang="en-US" dirty="0"/>
              <a:t>Sex: 	Monogamous relationship</a:t>
            </a:r>
          </a:p>
          <a:p>
            <a:r>
              <a:rPr lang="en-US" dirty="0"/>
              <a:t>Money: 	Strive to live within your means 			and be good money managers.</a:t>
            </a:r>
          </a:p>
          <a:p>
            <a:r>
              <a:rPr lang="en-US" dirty="0"/>
              <a:t>Love: 	Love unconditionally</a:t>
            </a:r>
          </a:p>
          <a:p>
            <a:r>
              <a:rPr lang="en-US" dirty="0"/>
              <a:t>Work: 	Division of labor is equal and each 		</a:t>
            </a:r>
            <a:r>
              <a:rPr lang="en-US" dirty="0" smtClean="0"/>
              <a:t>         spouse </a:t>
            </a:r>
            <a:r>
              <a:rPr lang="en-US" dirty="0"/>
              <a:t>supports the other spouse’s 		</a:t>
            </a:r>
            <a:r>
              <a:rPr lang="en-US" dirty="0" smtClean="0"/>
              <a:t>         employment</a:t>
            </a:r>
            <a:r>
              <a:rPr lang="en-US" dirty="0"/>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534400" cy="1524000"/>
          </a:xfrm>
        </p:spPr>
        <p:txBody>
          <a:bodyPr>
            <a:normAutofit/>
          </a:bodyPr>
          <a:lstStyle/>
          <a:p>
            <a:r>
              <a:rPr lang="en-US" sz="4000" dirty="0"/>
              <a:t>Marriage Enrichment Plan</a:t>
            </a:r>
            <a:br>
              <a:rPr lang="en-US" sz="4000" dirty="0"/>
            </a:br>
            <a:endParaRPr lang="en-US" sz="2800" dirty="0"/>
          </a:p>
        </p:txBody>
      </p:sp>
      <p:sp>
        <p:nvSpPr>
          <p:cNvPr id="20483" name="Rectangle 3"/>
          <p:cNvSpPr>
            <a:spLocks noGrp="1" noChangeArrowheads="1"/>
          </p:cNvSpPr>
          <p:nvPr>
            <p:ph sz="quarter" idx="1"/>
          </p:nvPr>
        </p:nvSpPr>
        <p:spPr>
          <a:xfrm>
            <a:off x="304800" y="1752600"/>
            <a:ext cx="8610600" cy="4876800"/>
          </a:xfrm>
        </p:spPr>
        <p:txBody>
          <a:bodyPr>
            <a:normAutofit lnSpcReduction="10000"/>
          </a:bodyPr>
          <a:lstStyle/>
          <a:p>
            <a:pPr>
              <a:lnSpc>
                <a:spcPct val="80000"/>
              </a:lnSpc>
              <a:buNone/>
            </a:pPr>
            <a:r>
              <a:rPr lang="en-US" sz="2400" dirty="0" smtClean="0"/>
              <a:t>Enriching and strengthening your marriage involves learning to share with each other at the deepest levels.</a:t>
            </a:r>
          </a:p>
          <a:p>
            <a:pPr>
              <a:lnSpc>
                <a:spcPct val="80000"/>
              </a:lnSpc>
            </a:pPr>
            <a:r>
              <a:rPr lang="en-US" sz="2400" dirty="0" smtClean="0"/>
              <a:t>Set </a:t>
            </a:r>
            <a:r>
              <a:rPr lang="en-US" sz="2400" dirty="0"/>
              <a:t>aside a certain time each day – make it prime time not left- over time.</a:t>
            </a:r>
          </a:p>
          <a:p>
            <a:pPr>
              <a:lnSpc>
                <a:spcPct val="80000"/>
              </a:lnSpc>
            </a:pPr>
            <a:r>
              <a:rPr lang="en-US" sz="2400" dirty="0"/>
              <a:t>Share positive thoughts, feelings, and wants only. (not the time to complain or debate)</a:t>
            </a:r>
          </a:p>
          <a:p>
            <a:pPr>
              <a:lnSpc>
                <a:spcPct val="80000"/>
              </a:lnSpc>
            </a:pPr>
            <a:r>
              <a:rPr lang="en-US" sz="2400" dirty="0"/>
              <a:t>Emphasize the sharing of feelings.</a:t>
            </a:r>
          </a:p>
          <a:p>
            <a:pPr>
              <a:lnSpc>
                <a:spcPct val="80000"/>
              </a:lnSpc>
            </a:pPr>
            <a:r>
              <a:rPr lang="en-US" sz="2400" dirty="0"/>
              <a:t>Use language that expresses appreciation</a:t>
            </a:r>
          </a:p>
          <a:p>
            <a:pPr>
              <a:lnSpc>
                <a:spcPct val="80000"/>
              </a:lnSpc>
            </a:pPr>
            <a:r>
              <a:rPr lang="en-US" sz="2400" dirty="0"/>
              <a:t>Have a time out rule.  (when one or the other spouse does not want to continue the discussion; it helps the spouse to not feel trapped)</a:t>
            </a:r>
          </a:p>
          <a:p>
            <a:pPr>
              <a:lnSpc>
                <a:spcPct val="80000"/>
              </a:lnSpc>
            </a:pPr>
            <a:r>
              <a:rPr lang="en-US" sz="2400" dirty="0"/>
              <a:t>Learn to Listen!!!</a:t>
            </a:r>
          </a:p>
          <a:p>
            <a:pPr>
              <a:lnSpc>
                <a:spcPct val="80000"/>
              </a:lnSpc>
            </a:pPr>
            <a:r>
              <a:rPr lang="en-US" sz="2400" dirty="0"/>
              <a:t>Again share expressions of appreciation.</a:t>
            </a:r>
          </a:p>
          <a:p>
            <a:pPr>
              <a:lnSpc>
                <a:spcPct val="80000"/>
              </a:lnSpc>
              <a:buFontTx/>
              <a:buNone/>
            </a:pPr>
            <a:r>
              <a:rPr lang="en-US" sz="2400" dirty="0"/>
              <a:t>(Caution Marriage Enrichment is not the same as marriage counseling.)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4000" dirty="0"/>
              <a:t>Will you marriage stand the test of time?</a:t>
            </a:r>
          </a:p>
        </p:txBody>
      </p:sp>
      <p:sp>
        <p:nvSpPr>
          <p:cNvPr id="21507" name="Rectangle 3"/>
          <p:cNvSpPr>
            <a:spLocks noGrp="1" noChangeArrowheads="1"/>
          </p:cNvSpPr>
          <p:nvPr>
            <p:ph sz="quarter" idx="1"/>
          </p:nvPr>
        </p:nvSpPr>
        <p:spPr>
          <a:xfrm>
            <a:off x="228600" y="1981200"/>
            <a:ext cx="8610600" cy="4495800"/>
          </a:xfrm>
        </p:spPr>
        <p:txBody>
          <a:bodyPr>
            <a:normAutofit lnSpcReduction="10000"/>
          </a:bodyPr>
          <a:lstStyle/>
          <a:p>
            <a:pPr>
              <a:lnSpc>
                <a:spcPct val="80000"/>
              </a:lnSpc>
              <a:buFontTx/>
              <a:buNone/>
            </a:pPr>
            <a:r>
              <a:rPr lang="en-US" sz="2500" dirty="0"/>
              <a:t>	The other day my husband and I walked to the top of Antelope Island.  As we reached the top the view was breath taking.  What was just as breath taking was looking back over the trail from the top.  We could see the trail weaving back and forth, in some places steep or flat;  and over there is place where I had to walk sideways because I was afraid of falling.  As we looked back over this trail we felt such a sense of satisfaction to see what we had accomplished.  We just celebrated our 28</a:t>
            </a:r>
            <a:r>
              <a:rPr lang="en-US" sz="2500" baseline="30000" dirty="0"/>
              <a:t>th</a:t>
            </a:r>
            <a:r>
              <a:rPr lang="en-US" sz="2500" dirty="0"/>
              <a:t> wedding anniversary.  As we looked over the view in front of us we were reminded of our marriage trail.  We have had steep places, places where we lost our way, hard places when money got in the way, grassy valleys that seemed to level out the journey.   As we reflected over the last 28 years we questioned ourselves: “What is it that we have done in order to grow strong in our marriage?”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Happily Married People</a:t>
            </a:r>
          </a:p>
        </p:txBody>
      </p:sp>
      <p:sp>
        <p:nvSpPr>
          <p:cNvPr id="23555" name="Rectangle 3"/>
          <p:cNvSpPr>
            <a:spLocks noGrp="1" noChangeArrowheads="1"/>
          </p:cNvSpPr>
          <p:nvPr>
            <p:ph sz="quarter" idx="1"/>
          </p:nvPr>
        </p:nvSpPr>
        <p:spPr>
          <a:xfrm>
            <a:off x="228600" y="1981200"/>
            <a:ext cx="8763000" cy="4648200"/>
          </a:xfrm>
        </p:spPr>
        <p:txBody>
          <a:bodyPr/>
          <a:lstStyle/>
          <a:p>
            <a:pPr>
              <a:lnSpc>
                <a:spcPct val="80000"/>
              </a:lnSpc>
            </a:pPr>
            <a:r>
              <a:rPr lang="en-US" sz="2600" dirty="0"/>
              <a:t>People in vital marriages are giving people.</a:t>
            </a:r>
          </a:p>
          <a:p>
            <a:pPr>
              <a:lnSpc>
                <a:spcPct val="80000"/>
              </a:lnSpc>
            </a:pPr>
            <a:r>
              <a:rPr lang="en-US" sz="2600" dirty="0"/>
              <a:t>They have a strong sense of commitment.</a:t>
            </a:r>
          </a:p>
          <a:p>
            <a:pPr>
              <a:lnSpc>
                <a:spcPct val="80000"/>
              </a:lnSpc>
            </a:pPr>
            <a:r>
              <a:rPr lang="en-US" sz="2600" dirty="0"/>
              <a:t>They are strong-minded.  They do not lose themselves in the relationship.</a:t>
            </a:r>
          </a:p>
          <a:p>
            <a:pPr>
              <a:lnSpc>
                <a:spcPct val="80000"/>
              </a:lnSpc>
            </a:pPr>
            <a:r>
              <a:rPr lang="en-US" sz="2600" dirty="0"/>
              <a:t>They like to talk and listen.</a:t>
            </a:r>
          </a:p>
          <a:p>
            <a:pPr>
              <a:lnSpc>
                <a:spcPct val="80000"/>
              </a:lnSpc>
            </a:pPr>
            <a:r>
              <a:rPr lang="en-US" sz="2600" dirty="0"/>
              <a:t>They have a positive outlook on life.</a:t>
            </a:r>
          </a:p>
          <a:p>
            <a:pPr>
              <a:lnSpc>
                <a:spcPct val="80000"/>
              </a:lnSpc>
            </a:pPr>
            <a:r>
              <a:rPr lang="en-US" sz="2600" dirty="0"/>
              <a:t>They do not take the good things for granted. They express appreciation and are generous with praise.</a:t>
            </a:r>
          </a:p>
          <a:p>
            <a:pPr>
              <a:lnSpc>
                <a:spcPct val="80000"/>
              </a:lnSpc>
            </a:pPr>
            <a:r>
              <a:rPr lang="en-US" sz="2600" dirty="0"/>
              <a:t>They are deeply spiritual.</a:t>
            </a:r>
          </a:p>
          <a:p>
            <a:pPr>
              <a:lnSpc>
                <a:spcPct val="80000"/>
              </a:lnSpc>
            </a:pPr>
            <a:r>
              <a:rPr lang="en-US" sz="2600" dirty="0"/>
              <a:t>They are sensitive to other people. </a:t>
            </a:r>
          </a:p>
          <a:p>
            <a:pPr>
              <a:lnSpc>
                <a:spcPct val="80000"/>
              </a:lnSpc>
            </a:pPr>
            <a:r>
              <a:rPr lang="en-US" sz="2600" dirty="0"/>
              <a:t>They are willing to grow, change, and work hard at their marriages.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Competencies / Objectives</a:t>
            </a:r>
          </a:p>
        </p:txBody>
      </p:sp>
      <p:sp>
        <p:nvSpPr>
          <p:cNvPr id="8195" name="Rectangle 3"/>
          <p:cNvSpPr>
            <a:spLocks noGrp="1" noChangeArrowheads="1"/>
          </p:cNvSpPr>
          <p:nvPr>
            <p:ph sz="quarter" idx="1"/>
          </p:nvPr>
        </p:nvSpPr>
        <p:spPr>
          <a:xfrm>
            <a:off x="304800" y="1600200"/>
            <a:ext cx="8461248" cy="4495800"/>
          </a:xfrm>
        </p:spPr>
        <p:txBody>
          <a:bodyPr/>
          <a:lstStyle/>
          <a:p>
            <a:r>
              <a:rPr lang="en-US" dirty="0" smtClean="0"/>
              <a:t>Identify </a:t>
            </a:r>
            <a:r>
              <a:rPr lang="en-US" dirty="0"/>
              <a:t>positive characteristics and behaviors of strong marriage relationships.</a:t>
            </a:r>
          </a:p>
          <a:p>
            <a:r>
              <a:rPr lang="en-US" dirty="0"/>
              <a:t>Identify specific behaviors found in strong marriage relationships.</a:t>
            </a:r>
          </a:p>
          <a:p>
            <a:r>
              <a:rPr lang="en-US" dirty="0"/>
              <a:t>Develop a list of ways to personally build and strengthen a marriage.</a:t>
            </a:r>
          </a:p>
        </p:txBody>
      </p:sp>
      <p:pic>
        <p:nvPicPr>
          <p:cNvPr id="21506" name="Picture 2" descr="http://marriageprediction.net/f/what-is-marriage.jpg"/>
          <p:cNvPicPr>
            <a:picLocks noChangeAspect="1" noChangeArrowheads="1"/>
          </p:cNvPicPr>
          <p:nvPr/>
        </p:nvPicPr>
        <p:blipFill>
          <a:blip r:embed="rId2" cstate="print"/>
          <a:srcRect/>
          <a:stretch>
            <a:fillRect/>
          </a:stretch>
        </p:blipFill>
        <p:spPr bwMode="auto">
          <a:xfrm>
            <a:off x="4343400" y="4191000"/>
            <a:ext cx="3352800" cy="2514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8839200" cy="1143000"/>
          </a:xfrm>
        </p:spPr>
        <p:txBody>
          <a:bodyPr>
            <a:normAutofit fontScale="90000"/>
          </a:bodyPr>
          <a:lstStyle/>
          <a:p>
            <a:r>
              <a:rPr lang="en-US" sz="4000" dirty="0"/>
              <a:t>Has the Light Gone Dim</a:t>
            </a:r>
            <a:r>
              <a:rPr lang="en-US" sz="4000" dirty="0" smtClean="0"/>
              <a:t>? </a:t>
            </a:r>
            <a:r>
              <a:rPr lang="en-US" sz="3000" dirty="0" smtClean="0"/>
              <a:t>Suggestions </a:t>
            </a:r>
            <a:r>
              <a:rPr lang="en-US" sz="3000" dirty="0"/>
              <a:t>to put some love back into your Marriage Relationship.</a:t>
            </a:r>
          </a:p>
        </p:txBody>
      </p:sp>
      <p:sp>
        <p:nvSpPr>
          <p:cNvPr id="22531" name="Rectangle 3"/>
          <p:cNvSpPr>
            <a:spLocks noGrp="1" noChangeArrowheads="1"/>
          </p:cNvSpPr>
          <p:nvPr>
            <p:ph sz="quarter" idx="1"/>
          </p:nvPr>
        </p:nvSpPr>
        <p:spPr>
          <a:xfrm>
            <a:off x="152400" y="1981200"/>
            <a:ext cx="8763000" cy="4572000"/>
          </a:xfrm>
        </p:spPr>
        <p:txBody>
          <a:bodyPr>
            <a:normAutofit/>
          </a:bodyPr>
          <a:lstStyle/>
          <a:p>
            <a:pPr marL="609600" indent="-609600">
              <a:lnSpc>
                <a:spcPct val="80000"/>
              </a:lnSpc>
              <a:buFontTx/>
              <a:buNone/>
            </a:pPr>
            <a:r>
              <a:rPr lang="en-US" sz="2200" dirty="0"/>
              <a:t>--Make your spouse Number ONE ---	</a:t>
            </a:r>
            <a:r>
              <a:rPr lang="en-US" sz="2200" dirty="0" smtClean="0"/>
              <a:t>	</a:t>
            </a:r>
          </a:p>
          <a:p>
            <a:pPr marL="609600" indent="-609600">
              <a:lnSpc>
                <a:spcPct val="80000"/>
              </a:lnSpc>
              <a:buFontTx/>
              <a:buNone/>
            </a:pPr>
            <a:r>
              <a:rPr lang="en-US" sz="2200" dirty="0" smtClean="0"/>
              <a:t>--</a:t>
            </a:r>
            <a:r>
              <a:rPr lang="en-US" sz="2200" dirty="0"/>
              <a:t>Start each day with a hug.</a:t>
            </a:r>
          </a:p>
          <a:p>
            <a:pPr marL="609600" indent="-609600">
              <a:lnSpc>
                <a:spcPct val="80000"/>
              </a:lnSpc>
              <a:buFontTx/>
              <a:buNone/>
            </a:pPr>
            <a:r>
              <a:rPr lang="en-US" sz="2200" dirty="0"/>
              <a:t>--Send a card or love note to your spouse.	</a:t>
            </a:r>
            <a:endParaRPr lang="en-US" sz="2200" dirty="0" smtClean="0"/>
          </a:p>
          <a:p>
            <a:pPr marL="609600" indent="-609600">
              <a:lnSpc>
                <a:spcPct val="80000"/>
              </a:lnSpc>
              <a:buFontTx/>
              <a:buNone/>
            </a:pPr>
            <a:r>
              <a:rPr lang="en-US" sz="2200" dirty="0" smtClean="0"/>
              <a:t>--</a:t>
            </a:r>
            <a:r>
              <a:rPr lang="en-US" sz="2200" dirty="0"/>
              <a:t>Give a small gift on ordinary days.</a:t>
            </a:r>
          </a:p>
          <a:p>
            <a:pPr marL="609600" indent="-609600">
              <a:lnSpc>
                <a:spcPct val="80000"/>
              </a:lnSpc>
              <a:buFontTx/>
              <a:buNone/>
            </a:pPr>
            <a:r>
              <a:rPr lang="en-US" sz="2200" dirty="0"/>
              <a:t>--Telephone to say “I love you” during the day. </a:t>
            </a:r>
            <a:endParaRPr lang="en-US" sz="2200" dirty="0" smtClean="0"/>
          </a:p>
          <a:p>
            <a:pPr marL="609600" indent="-609600">
              <a:lnSpc>
                <a:spcPct val="80000"/>
              </a:lnSpc>
              <a:buFontTx/>
              <a:buNone/>
            </a:pPr>
            <a:r>
              <a:rPr lang="en-US" sz="2200" dirty="0" smtClean="0"/>
              <a:t> </a:t>
            </a:r>
            <a:r>
              <a:rPr lang="en-US" sz="2200" dirty="0"/>
              <a:t>--Praise daily</a:t>
            </a:r>
          </a:p>
          <a:p>
            <a:pPr marL="609600" indent="-609600">
              <a:lnSpc>
                <a:spcPct val="80000"/>
              </a:lnSpc>
              <a:buFontTx/>
              <a:buNone/>
            </a:pPr>
            <a:r>
              <a:rPr lang="en-US" sz="2200" dirty="0"/>
              <a:t>--Give the gift of listening: refrain from judging.</a:t>
            </a:r>
          </a:p>
          <a:p>
            <a:pPr marL="609600" indent="-609600">
              <a:lnSpc>
                <a:spcPct val="80000"/>
              </a:lnSpc>
              <a:buFontTx/>
              <a:buNone/>
            </a:pPr>
            <a:r>
              <a:rPr lang="en-US" sz="2200" dirty="0"/>
              <a:t>--Complete daily chores together and let this time become a special sharing time.</a:t>
            </a:r>
          </a:p>
          <a:p>
            <a:pPr marL="609600" indent="-609600">
              <a:lnSpc>
                <a:spcPct val="80000"/>
              </a:lnSpc>
              <a:buFontTx/>
              <a:buNone/>
            </a:pPr>
            <a:r>
              <a:rPr lang="en-US" sz="2200" dirty="0"/>
              <a:t>--Put on a slow song and dance before retiring for the evening</a:t>
            </a:r>
            <a:r>
              <a:rPr lang="en-US" sz="2200" dirty="0" smtClean="0"/>
              <a:t>.</a:t>
            </a:r>
            <a:endParaRPr lang="en-US" sz="2200" dirty="0"/>
          </a:p>
        </p:txBody>
      </p:sp>
      <p:pic>
        <p:nvPicPr>
          <p:cNvPr id="5122" name="Picture 2" descr="https://encrypted-tbn2.gstatic.com/images?q=tbn:ANd9GcSthyO8NrE_g8BGjW-7y_5HNAEHJ26KP4ByHmp_r9A8y2MJOurs"/>
          <p:cNvPicPr>
            <a:picLocks noChangeAspect="1" noChangeArrowheads="1"/>
          </p:cNvPicPr>
          <p:nvPr/>
        </p:nvPicPr>
        <p:blipFill>
          <a:blip r:embed="rId2" cstate="print"/>
          <a:srcRect/>
          <a:stretch>
            <a:fillRect/>
          </a:stretch>
        </p:blipFill>
        <p:spPr bwMode="auto">
          <a:xfrm>
            <a:off x="5943600" y="1828800"/>
            <a:ext cx="2286000" cy="19431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8839200" cy="1143000"/>
          </a:xfrm>
        </p:spPr>
        <p:txBody>
          <a:bodyPr>
            <a:normAutofit fontScale="90000"/>
          </a:bodyPr>
          <a:lstStyle/>
          <a:p>
            <a:r>
              <a:rPr lang="en-US" sz="4000" dirty="0"/>
              <a:t>Has the Light Gone Dim</a:t>
            </a:r>
            <a:r>
              <a:rPr lang="en-US" sz="4000" dirty="0" smtClean="0"/>
              <a:t>? </a:t>
            </a:r>
            <a:r>
              <a:rPr lang="en-US" sz="3000" dirty="0" smtClean="0"/>
              <a:t>Suggestions </a:t>
            </a:r>
            <a:r>
              <a:rPr lang="en-US" sz="3000" dirty="0"/>
              <a:t>to put some love back into your Marriage Relationship.</a:t>
            </a:r>
          </a:p>
        </p:txBody>
      </p:sp>
      <p:sp>
        <p:nvSpPr>
          <p:cNvPr id="22531" name="Rectangle 3"/>
          <p:cNvSpPr>
            <a:spLocks noGrp="1" noChangeArrowheads="1"/>
          </p:cNvSpPr>
          <p:nvPr>
            <p:ph sz="quarter" idx="1"/>
          </p:nvPr>
        </p:nvSpPr>
        <p:spPr>
          <a:xfrm>
            <a:off x="152400" y="1981200"/>
            <a:ext cx="8763000" cy="4572000"/>
          </a:xfrm>
        </p:spPr>
        <p:txBody>
          <a:bodyPr>
            <a:normAutofit lnSpcReduction="10000"/>
          </a:bodyPr>
          <a:lstStyle/>
          <a:p>
            <a:pPr marL="609600" indent="-609600">
              <a:lnSpc>
                <a:spcPct val="80000"/>
              </a:lnSpc>
              <a:buFontTx/>
              <a:buNone/>
            </a:pPr>
            <a:r>
              <a:rPr lang="en-US" sz="2200" dirty="0" smtClean="0"/>
              <a:t>----</a:t>
            </a:r>
            <a:r>
              <a:rPr lang="en-US" sz="2200" dirty="0"/>
              <a:t>On a clear evening share a brief star </a:t>
            </a:r>
            <a:r>
              <a:rPr lang="en-US" sz="2200" dirty="0" smtClean="0"/>
              <a:t>                                                   gazing </a:t>
            </a:r>
            <a:r>
              <a:rPr lang="en-US" sz="2200" dirty="0"/>
              <a:t>experience.</a:t>
            </a:r>
          </a:p>
          <a:p>
            <a:pPr marL="609600" indent="-609600">
              <a:lnSpc>
                <a:spcPct val="80000"/>
              </a:lnSpc>
              <a:buFontTx/>
              <a:buNone/>
            </a:pPr>
            <a:r>
              <a:rPr lang="en-US" sz="2200" dirty="0"/>
              <a:t>--Help without being asked.     </a:t>
            </a:r>
            <a:endParaRPr lang="en-US" sz="2200" dirty="0" smtClean="0"/>
          </a:p>
          <a:p>
            <a:pPr marL="609600" indent="-609600">
              <a:lnSpc>
                <a:spcPct val="80000"/>
              </a:lnSpc>
              <a:buFontTx/>
              <a:buNone/>
            </a:pPr>
            <a:r>
              <a:rPr lang="en-US" sz="2200" dirty="0" smtClean="0"/>
              <a:t>--</a:t>
            </a:r>
            <a:r>
              <a:rPr lang="en-US" sz="2200" dirty="0"/>
              <a:t>Identify one of your spouse’s weakness </a:t>
            </a:r>
            <a:r>
              <a:rPr lang="en-US" sz="2200" dirty="0" smtClean="0"/>
              <a:t>                                                 and </a:t>
            </a:r>
            <a:r>
              <a:rPr lang="en-US" sz="2200" dirty="0"/>
              <a:t>forget it</a:t>
            </a:r>
          </a:p>
          <a:p>
            <a:pPr marL="609600" indent="-609600">
              <a:lnSpc>
                <a:spcPct val="80000"/>
              </a:lnSpc>
              <a:buFontTx/>
              <a:buNone/>
            </a:pPr>
            <a:r>
              <a:rPr lang="en-US" sz="2200" dirty="0"/>
              <a:t>--Make having fun together a priority.  </a:t>
            </a:r>
            <a:endParaRPr lang="en-US" sz="2200" dirty="0" smtClean="0"/>
          </a:p>
          <a:p>
            <a:pPr marL="609600" indent="-609600">
              <a:lnSpc>
                <a:spcPct val="80000"/>
              </a:lnSpc>
              <a:buFontTx/>
              <a:buNone/>
            </a:pPr>
            <a:r>
              <a:rPr lang="en-US" sz="2200" dirty="0" smtClean="0"/>
              <a:t>--</a:t>
            </a:r>
            <a:r>
              <a:rPr lang="en-US" sz="2200" dirty="0"/>
              <a:t>Arrange couple time.</a:t>
            </a:r>
          </a:p>
          <a:p>
            <a:pPr marL="609600" indent="-609600">
              <a:lnSpc>
                <a:spcPct val="80000"/>
              </a:lnSpc>
              <a:buFontTx/>
              <a:buNone/>
            </a:pPr>
            <a:r>
              <a:rPr lang="en-US" sz="2200" dirty="0"/>
              <a:t>--Look for the good in your partner </a:t>
            </a:r>
            <a:r>
              <a:rPr lang="en-US" sz="2200" dirty="0" smtClean="0"/>
              <a:t>                                                     and </a:t>
            </a:r>
            <a:r>
              <a:rPr lang="en-US" sz="2200" dirty="0"/>
              <a:t>praise it.	</a:t>
            </a:r>
          </a:p>
          <a:p>
            <a:pPr marL="609600" indent="-609600">
              <a:lnSpc>
                <a:spcPct val="80000"/>
              </a:lnSpc>
              <a:buFontTx/>
              <a:buNone/>
            </a:pPr>
            <a:r>
              <a:rPr lang="en-US" sz="2200" dirty="0"/>
              <a:t>--Admire each other’s achievements.    	</a:t>
            </a:r>
            <a:endParaRPr lang="en-US" sz="2200" dirty="0" smtClean="0"/>
          </a:p>
          <a:p>
            <a:pPr marL="609600" indent="-609600">
              <a:lnSpc>
                <a:spcPct val="80000"/>
              </a:lnSpc>
              <a:buFontTx/>
              <a:buNone/>
            </a:pPr>
            <a:r>
              <a:rPr lang="en-US" sz="2200" dirty="0" smtClean="0"/>
              <a:t>--</a:t>
            </a:r>
            <a:r>
              <a:rPr lang="en-US" sz="2200" dirty="0"/>
              <a:t>Buy a book on Marriage and  read it </a:t>
            </a:r>
          </a:p>
          <a:p>
            <a:pPr marL="609600" indent="-609600">
              <a:lnSpc>
                <a:spcPct val="80000"/>
              </a:lnSpc>
              <a:buFontTx/>
              <a:buNone/>
            </a:pPr>
            <a:r>
              <a:rPr lang="en-US" sz="2200" dirty="0"/>
              <a:t>--During tough times tell each other why you fell in love the first time. </a:t>
            </a:r>
          </a:p>
          <a:p>
            <a:pPr marL="609600" indent="-609600">
              <a:lnSpc>
                <a:spcPct val="80000"/>
              </a:lnSpc>
              <a:buFontTx/>
              <a:buNone/>
            </a:pPr>
            <a:r>
              <a:rPr lang="en-US" sz="2200" dirty="0"/>
              <a:t>--List all the ways your partner enriches your life and share your list with your spouse.</a:t>
            </a:r>
          </a:p>
        </p:txBody>
      </p:sp>
      <p:pic>
        <p:nvPicPr>
          <p:cNvPr id="4098" name="Picture 2" descr="http://jeffreychuayu.files.wordpress.com/2011/10/multicolour-candles-2.jpg"/>
          <p:cNvPicPr>
            <a:picLocks noChangeAspect="1" noChangeArrowheads="1"/>
          </p:cNvPicPr>
          <p:nvPr/>
        </p:nvPicPr>
        <p:blipFill>
          <a:blip r:embed="rId2" cstate="print"/>
          <a:srcRect/>
          <a:stretch>
            <a:fillRect/>
          </a:stretch>
        </p:blipFill>
        <p:spPr bwMode="auto">
          <a:xfrm>
            <a:off x="4918104" y="1905000"/>
            <a:ext cx="4073496" cy="304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4000" dirty="0"/>
              <a:t>John </a:t>
            </a:r>
            <a:r>
              <a:rPr lang="en-US" sz="4000" dirty="0" err="1"/>
              <a:t>Gottman</a:t>
            </a:r>
            <a:r>
              <a:rPr lang="en-US" sz="4000" dirty="0"/>
              <a:t>, The Seven Principles of Making Marriage Work.</a:t>
            </a:r>
          </a:p>
        </p:txBody>
      </p:sp>
      <p:sp>
        <p:nvSpPr>
          <p:cNvPr id="24579" name="Rectangle 3"/>
          <p:cNvSpPr>
            <a:spLocks noGrp="1" noChangeArrowheads="1"/>
          </p:cNvSpPr>
          <p:nvPr>
            <p:ph sz="quarter" idx="1"/>
          </p:nvPr>
        </p:nvSpPr>
        <p:spPr/>
        <p:txBody>
          <a:bodyPr>
            <a:normAutofit lnSpcReduction="10000"/>
          </a:bodyPr>
          <a:lstStyle/>
          <a:p>
            <a:r>
              <a:rPr lang="en-US" dirty="0"/>
              <a:t>Stay in Touch</a:t>
            </a:r>
          </a:p>
          <a:p>
            <a:r>
              <a:rPr lang="en-US" dirty="0"/>
              <a:t>Show appreciation</a:t>
            </a:r>
          </a:p>
          <a:p>
            <a:r>
              <a:rPr lang="en-US" dirty="0"/>
              <a:t>Show kindness</a:t>
            </a:r>
          </a:p>
          <a:p>
            <a:r>
              <a:rPr lang="en-US" dirty="0"/>
              <a:t>Give the gift of </a:t>
            </a:r>
            <a:r>
              <a:rPr lang="en-US" dirty="0" smtClean="0"/>
              <a:t> </a:t>
            </a:r>
            <a:r>
              <a:rPr lang="en-US" dirty="0" smtClean="0"/>
              <a:t>                                                          </a:t>
            </a:r>
            <a:r>
              <a:rPr lang="en-US" dirty="0" smtClean="0"/>
              <a:t>understanding</a:t>
            </a:r>
            <a:r>
              <a:rPr lang="en-US" dirty="0"/>
              <a:t>.</a:t>
            </a:r>
          </a:p>
          <a:p>
            <a:r>
              <a:rPr lang="en-US" dirty="0"/>
              <a:t>Learn your spouse’s </a:t>
            </a:r>
            <a:r>
              <a:rPr lang="en-US" dirty="0" smtClean="0"/>
              <a:t>                                       love </a:t>
            </a:r>
            <a:r>
              <a:rPr lang="en-US" dirty="0"/>
              <a:t>language.</a:t>
            </a:r>
          </a:p>
          <a:p>
            <a:r>
              <a:rPr lang="en-US" dirty="0"/>
              <a:t>Make time for fun.</a:t>
            </a:r>
          </a:p>
          <a:p>
            <a:r>
              <a:rPr lang="en-US" dirty="0"/>
              <a:t>Balance being a parent with being a partner.</a:t>
            </a:r>
          </a:p>
          <a:p>
            <a:pPr>
              <a:buFontTx/>
              <a:buNone/>
            </a:pPr>
            <a:endParaRPr lang="en-US" dirty="0"/>
          </a:p>
        </p:txBody>
      </p:sp>
      <p:pic>
        <p:nvPicPr>
          <p:cNvPr id="3074" name="Picture 2" descr="http://www.healingcem.com/wordpress/wp-content/uploads/2013/03/love-inspirational-daily.jpeg"/>
          <p:cNvPicPr>
            <a:picLocks noChangeAspect="1" noChangeArrowheads="1"/>
          </p:cNvPicPr>
          <p:nvPr/>
        </p:nvPicPr>
        <p:blipFill>
          <a:blip r:embed="rId2" cstate="print"/>
          <a:srcRect/>
          <a:stretch>
            <a:fillRect/>
          </a:stretch>
        </p:blipFill>
        <p:spPr bwMode="auto">
          <a:xfrm>
            <a:off x="4495800" y="1676400"/>
            <a:ext cx="4165600" cy="3124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Summary:</a:t>
            </a:r>
          </a:p>
        </p:txBody>
      </p:sp>
      <p:sp>
        <p:nvSpPr>
          <p:cNvPr id="30723" name="Rectangle 3"/>
          <p:cNvSpPr>
            <a:spLocks noGrp="1" noChangeArrowheads="1"/>
          </p:cNvSpPr>
          <p:nvPr>
            <p:ph sz="quarter" idx="1"/>
          </p:nvPr>
        </p:nvSpPr>
        <p:spPr>
          <a:xfrm>
            <a:off x="304800" y="1981200"/>
            <a:ext cx="8458200" cy="4572000"/>
          </a:xfrm>
        </p:spPr>
        <p:txBody>
          <a:bodyPr>
            <a:normAutofit/>
          </a:bodyPr>
          <a:lstStyle/>
          <a:p>
            <a:r>
              <a:rPr lang="en-US" sz="3600" dirty="0"/>
              <a:t>There are many factors that tend to be in a couple’s favor for having a successful marriage.  Many couples with or without these factors will fail; nevertheless, part of the difference lies in the extent to which couples take care of their marriage.  Every marriage needs thought and effort to improve and last.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0178" name="Picture 2" descr="http://www.urban-eve.hu/wp-content/uploads/2012/04/ifjupar.jpg"/>
          <p:cNvPicPr>
            <a:picLocks noChangeAspect="1" noChangeArrowheads="1"/>
          </p:cNvPicPr>
          <p:nvPr/>
        </p:nvPicPr>
        <p:blipFill>
          <a:blip r:embed="rId2" cstate="print"/>
          <a:srcRect/>
          <a:stretch>
            <a:fillRect/>
          </a:stretch>
        </p:blipFill>
        <p:spPr bwMode="auto">
          <a:xfrm>
            <a:off x="609600" y="228600"/>
            <a:ext cx="7772400" cy="637337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type="body" idx="1"/>
          </p:nvPr>
        </p:nvSpPr>
        <p:spPr/>
        <p:txBody>
          <a:bodyPr/>
          <a:lstStyle/>
          <a:p>
            <a:r>
              <a:rPr lang="en-US">
                <a:hlinkClick r:id="rId2"/>
              </a:rPr>
              <a:t>http://www.utahmarriage.org/index.cfm?id=STRENGTH46&amp;print=YES</a:t>
            </a:r>
            <a:endParaRPr lang="en-US"/>
          </a:p>
          <a:p>
            <a:r>
              <a:rPr lang="en-US">
                <a:hlinkClick r:id="rId3"/>
              </a:rPr>
              <a:t>http://eesc.orst.edu/agcomwebfile/edmat/html/EC/EC1460/EC1460.html</a:t>
            </a:r>
            <a:endParaRPr lang="en-US"/>
          </a:p>
          <a:p>
            <a:r>
              <a:rPr lang="en-US">
                <a:hlinkClick r:id="rId4"/>
              </a:rPr>
              <a:t>www.1075.COM/tips.htm</a:t>
            </a:r>
            <a:endParaRPr lang="en-US"/>
          </a:p>
          <a:p>
            <a:r>
              <a:rPr lang="en-US">
                <a:hlinkClick r:id="rId5"/>
              </a:rPr>
              <a:t>http://www.utahmarriage.org/index.cfm?id=STRENGJT15&amp;print=YES</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What is a marriage?</a:t>
            </a:r>
          </a:p>
        </p:txBody>
      </p:sp>
      <p:sp>
        <p:nvSpPr>
          <p:cNvPr id="13315" name="Rectangle 3"/>
          <p:cNvSpPr>
            <a:spLocks noGrp="1" noChangeArrowheads="1"/>
          </p:cNvSpPr>
          <p:nvPr>
            <p:ph sz="quarter" idx="1"/>
          </p:nvPr>
        </p:nvSpPr>
        <p:spPr/>
        <p:txBody>
          <a:bodyPr/>
          <a:lstStyle/>
          <a:p>
            <a:r>
              <a:rPr lang="en-US" dirty="0"/>
              <a:t>Is there a difference between marriage and just living together</a:t>
            </a:r>
            <a:r>
              <a:rPr lang="en-US" dirty="0" smtClean="0"/>
              <a:t>?</a:t>
            </a:r>
            <a:endParaRPr lang="en-US" dirty="0"/>
          </a:p>
          <a:p>
            <a:r>
              <a:rPr lang="en-US" dirty="0"/>
              <a:t>What might be gained by living alone prior to marriage?</a:t>
            </a:r>
          </a:p>
        </p:txBody>
      </p:sp>
      <p:pic>
        <p:nvPicPr>
          <p:cNvPr id="20482" name="Picture 2" descr="http://adoptingjames.files.wordpress.com/2013/04/marriage-thoughts.gif"/>
          <p:cNvPicPr>
            <a:picLocks noChangeAspect="1" noChangeArrowheads="1"/>
          </p:cNvPicPr>
          <p:nvPr/>
        </p:nvPicPr>
        <p:blipFill>
          <a:blip r:embed="rId2" cstate="print"/>
          <a:srcRect/>
          <a:stretch>
            <a:fillRect/>
          </a:stretch>
        </p:blipFill>
        <p:spPr bwMode="auto">
          <a:xfrm>
            <a:off x="2971800" y="3276600"/>
            <a:ext cx="4286250" cy="32385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a:t>What are your feelings about MARRIAGE?</a:t>
            </a:r>
          </a:p>
        </p:txBody>
      </p:sp>
      <p:sp>
        <p:nvSpPr>
          <p:cNvPr id="14339" name="Rectangle 3"/>
          <p:cNvSpPr>
            <a:spLocks noGrp="1" noChangeArrowheads="1"/>
          </p:cNvSpPr>
          <p:nvPr>
            <p:ph sz="quarter" idx="1"/>
          </p:nvPr>
        </p:nvSpPr>
        <p:spPr>
          <a:xfrm>
            <a:off x="228600" y="1600200"/>
            <a:ext cx="8537448" cy="4495800"/>
          </a:xfrm>
        </p:spPr>
        <p:txBody>
          <a:bodyPr/>
          <a:lstStyle/>
          <a:p>
            <a:r>
              <a:rPr lang="en-US" dirty="0"/>
              <a:t>Are you idealistic about marriage?</a:t>
            </a:r>
          </a:p>
          <a:p>
            <a:r>
              <a:rPr lang="en-US" dirty="0"/>
              <a:t>What do you expect in a marriage partner?</a:t>
            </a:r>
          </a:p>
          <a:p>
            <a:r>
              <a:rPr lang="en-US" dirty="0"/>
              <a:t>What anxieties or fears do you have about marriage?</a:t>
            </a:r>
          </a:p>
          <a:p>
            <a:r>
              <a:rPr lang="en-US" dirty="0"/>
              <a:t>Are you optimistic or pessimistic about being able to sustain a marriage relationship? Where do they come from?</a:t>
            </a:r>
          </a:p>
        </p:txBody>
      </p:sp>
      <p:pic>
        <p:nvPicPr>
          <p:cNvPr id="19460" name="Picture 4" descr="http://static.neatoshop.com/images/product/74/1074/Marriage-The-Sole-Cause-of-Divorce_4146-l.jpg?v=4146"/>
          <p:cNvPicPr>
            <a:picLocks noChangeAspect="1" noChangeArrowheads="1"/>
          </p:cNvPicPr>
          <p:nvPr/>
        </p:nvPicPr>
        <p:blipFill>
          <a:blip r:embed="rId2" cstate="print"/>
          <a:srcRect/>
          <a:stretch>
            <a:fillRect/>
          </a:stretch>
        </p:blipFill>
        <p:spPr bwMode="auto">
          <a:xfrm>
            <a:off x="2667000" y="4114800"/>
            <a:ext cx="3810000" cy="254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endParaRPr lang="en-US" sz="4000" dirty="0"/>
          </a:p>
        </p:txBody>
      </p:sp>
      <p:sp>
        <p:nvSpPr>
          <p:cNvPr id="15363" name="Rectangle 3"/>
          <p:cNvSpPr>
            <a:spLocks noGrp="1" noChangeArrowheads="1"/>
          </p:cNvSpPr>
          <p:nvPr>
            <p:ph sz="quarter" idx="1"/>
          </p:nvPr>
        </p:nvSpPr>
        <p:spPr/>
        <p:txBody>
          <a:bodyPr>
            <a:normAutofit/>
          </a:bodyPr>
          <a:lstStyle/>
          <a:p>
            <a:pPr algn="ctr">
              <a:buNone/>
            </a:pPr>
            <a:r>
              <a:rPr lang="en-US" sz="4400" dirty="0" smtClean="0"/>
              <a:t>What </a:t>
            </a:r>
            <a:r>
              <a:rPr lang="en-US" sz="4400" dirty="0" smtClean="0"/>
              <a:t>makes it difficult </a:t>
            </a:r>
          </a:p>
          <a:p>
            <a:pPr algn="ctr">
              <a:buNone/>
            </a:pPr>
            <a:r>
              <a:rPr lang="en-US" sz="4400" dirty="0" smtClean="0"/>
              <a:t>to sustain a marriage </a:t>
            </a:r>
          </a:p>
          <a:p>
            <a:pPr algn="ctr">
              <a:buNone/>
            </a:pPr>
            <a:r>
              <a:rPr lang="en-US" sz="4400" dirty="0" smtClean="0"/>
              <a:t>in the current world?</a:t>
            </a:r>
            <a:endParaRPr lang="en-US" sz="4400" dirty="0"/>
          </a:p>
        </p:txBody>
      </p:sp>
      <p:pic>
        <p:nvPicPr>
          <p:cNvPr id="4" name="Picture 2" descr="http://michelephoenix.com/wp-content/uploads/2013/01/MW3_My_Parents_Divorce_and_Video_Games1.jpg"/>
          <p:cNvPicPr>
            <a:picLocks noChangeAspect="1" noChangeArrowheads="1"/>
          </p:cNvPicPr>
          <p:nvPr/>
        </p:nvPicPr>
        <p:blipFill>
          <a:blip r:embed="rId2" cstate="print"/>
          <a:srcRect/>
          <a:stretch>
            <a:fillRect/>
          </a:stretch>
        </p:blipFill>
        <p:spPr bwMode="auto">
          <a:xfrm>
            <a:off x="2743200" y="4114800"/>
            <a:ext cx="3733800" cy="24408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Commitment:</a:t>
            </a:r>
          </a:p>
        </p:txBody>
      </p:sp>
      <p:sp>
        <p:nvSpPr>
          <p:cNvPr id="16387" name="Rectangle 3"/>
          <p:cNvSpPr>
            <a:spLocks noGrp="1" noChangeArrowheads="1"/>
          </p:cNvSpPr>
          <p:nvPr>
            <p:ph sz="quarter" idx="1"/>
          </p:nvPr>
        </p:nvSpPr>
        <p:spPr>
          <a:xfrm>
            <a:off x="381000" y="1981200"/>
            <a:ext cx="8534400" cy="4572000"/>
          </a:xfrm>
        </p:spPr>
        <p:txBody>
          <a:bodyPr>
            <a:normAutofit/>
          </a:bodyPr>
          <a:lstStyle/>
          <a:p>
            <a:r>
              <a:rPr lang="en-US" sz="2800" dirty="0"/>
              <a:t>What does commitment mean?</a:t>
            </a:r>
          </a:p>
          <a:p>
            <a:r>
              <a:rPr lang="en-US" sz="2800" dirty="0"/>
              <a:t>Is commitment the difference between marriage and just living together?</a:t>
            </a:r>
          </a:p>
          <a:p>
            <a:r>
              <a:rPr lang="en-US" sz="2800" dirty="0"/>
              <a:t>How much is commitment role modeled today?  Give an example of someone that has modeled commitment.</a:t>
            </a:r>
          </a:p>
          <a:p>
            <a:r>
              <a:rPr lang="en-US" sz="2800" dirty="0"/>
              <a:t>What does commitment have to do with working through problems?</a:t>
            </a:r>
          </a:p>
          <a:p>
            <a:r>
              <a:rPr lang="en-US" sz="2800" dirty="0"/>
              <a:t>Are we being trained by society to be committed? Or to blame others? To compete rather than cooperate?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4000" dirty="0"/>
              <a:t>What kind of images do various media present about marriages?</a:t>
            </a:r>
          </a:p>
        </p:txBody>
      </p:sp>
      <p:sp>
        <p:nvSpPr>
          <p:cNvPr id="17411" name="Rectangle 3"/>
          <p:cNvSpPr>
            <a:spLocks noGrp="1" noChangeArrowheads="1"/>
          </p:cNvSpPr>
          <p:nvPr>
            <p:ph sz="quarter" idx="1"/>
          </p:nvPr>
        </p:nvSpPr>
        <p:spPr>
          <a:xfrm>
            <a:off x="304800" y="1600200"/>
            <a:ext cx="8610600" cy="4495800"/>
          </a:xfrm>
        </p:spPr>
        <p:txBody>
          <a:bodyPr>
            <a:normAutofit/>
          </a:bodyPr>
          <a:lstStyle/>
          <a:p>
            <a:r>
              <a:rPr lang="en-US" sz="2700" dirty="0"/>
              <a:t>What are some TV soap opera images? Disney movie images? Romance novel images? Movie star images? TV sitcom images?</a:t>
            </a:r>
          </a:p>
          <a:p>
            <a:r>
              <a:rPr lang="en-US" sz="2700" dirty="0"/>
              <a:t>How do these images affect a young persons expectations of marriage</a:t>
            </a:r>
            <a:r>
              <a:rPr lang="en-US" sz="2700" dirty="0" smtClean="0"/>
              <a:t>? What </a:t>
            </a:r>
            <a:r>
              <a:rPr lang="en-US" sz="2700" dirty="0"/>
              <a:t>attitudes do these images portray ?</a:t>
            </a:r>
          </a:p>
        </p:txBody>
      </p:sp>
      <p:pic>
        <p:nvPicPr>
          <p:cNvPr id="16388" name="Picture 4" descr="http://www.debretts.com/media/30018/Modern-marriage-cover.jpg"/>
          <p:cNvPicPr>
            <a:picLocks noChangeAspect="1" noChangeArrowheads="1"/>
          </p:cNvPicPr>
          <p:nvPr/>
        </p:nvPicPr>
        <p:blipFill>
          <a:blip r:embed="rId2" cstate="print"/>
          <a:srcRect/>
          <a:stretch>
            <a:fillRect/>
          </a:stretch>
        </p:blipFill>
        <p:spPr bwMode="auto">
          <a:xfrm>
            <a:off x="1676400" y="3810000"/>
            <a:ext cx="4980432" cy="289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8130" name="Picture 2" descr="http://www.nationalimmigrationlawyers.com/media/images/marriage.jpg"/>
          <p:cNvPicPr>
            <a:picLocks noChangeAspect="1" noChangeArrowheads="1"/>
          </p:cNvPicPr>
          <p:nvPr/>
        </p:nvPicPr>
        <p:blipFill>
          <a:blip r:embed="rId2" cstate="print"/>
          <a:srcRect/>
          <a:stretch>
            <a:fillRect/>
          </a:stretch>
        </p:blipFill>
        <p:spPr bwMode="auto">
          <a:xfrm>
            <a:off x="381000" y="762000"/>
            <a:ext cx="3711645" cy="4953000"/>
          </a:xfrm>
          <a:prstGeom prst="rect">
            <a:avLst/>
          </a:prstGeom>
          <a:noFill/>
        </p:spPr>
      </p:pic>
      <p:pic>
        <p:nvPicPr>
          <p:cNvPr id="48132" name="Picture 4" descr="http://content.artofmanliness.com/uploads/2008/11/484519473_0ec0da00a0.jpg"/>
          <p:cNvPicPr>
            <a:picLocks noChangeAspect="1" noChangeArrowheads="1"/>
          </p:cNvPicPr>
          <p:nvPr/>
        </p:nvPicPr>
        <p:blipFill>
          <a:blip r:embed="rId3" cstate="print"/>
          <a:srcRect/>
          <a:stretch>
            <a:fillRect/>
          </a:stretch>
        </p:blipFill>
        <p:spPr bwMode="auto">
          <a:xfrm>
            <a:off x="4343400" y="3328416"/>
            <a:ext cx="4381500" cy="3224784"/>
          </a:xfrm>
          <a:prstGeom prst="rect">
            <a:avLst/>
          </a:prstGeom>
          <a:noFill/>
        </p:spPr>
      </p:pic>
      <p:pic>
        <p:nvPicPr>
          <p:cNvPr id="48134" name="Picture 6" descr="http://i.dailymail.co.uk/i/pix/2010/01/29/article-1245325-081370F7000005DC-317_468x286.jpg"/>
          <p:cNvPicPr>
            <a:picLocks noChangeAspect="1" noChangeArrowheads="1"/>
          </p:cNvPicPr>
          <p:nvPr/>
        </p:nvPicPr>
        <p:blipFill>
          <a:blip r:embed="rId4" cstate="print"/>
          <a:srcRect/>
          <a:stretch>
            <a:fillRect/>
          </a:stretch>
        </p:blipFill>
        <p:spPr bwMode="auto">
          <a:xfrm>
            <a:off x="4364182" y="228600"/>
            <a:ext cx="4488871" cy="2743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Expectations?</a:t>
            </a:r>
          </a:p>
        </p:txBody>
      </p:sp>
      <p:sp>
        <p:nvSpPr>
          <p:cNvPr id="18435" name="Rectangle 3"/>
          <p:cNvSpPr>
            <a:spLocks noGrp="1" noChangeArrowheads="1"/>
          </p:cNvSpPr>
          <p:nvPr>
            <p:ph sz="quarter" idx="1"/>
          </p:nvPr>
        </p:nvSpPr>
        <p:spPr>
          <a:xfrm>
            <a:off x="612648" y="1600200"/>
            <a:ext cx="4797552" cy="4495800"/>
          </a:xfrm>
        </p:spPr>
        <p:txBody>
          <a:bodyPr>
            <a:normAutofit lnSpcReduction="10000"/>
          </a:bodyPr>
          <a:lstStyle/>
          <a:p>
            <a:r>
              <a:rPr lang="en-US" dirty="0"/>
              <a:t>What expectations are appropriate for the marriage relationship?</a:t>
            </a:r>
          </a:p>
          <a:p>
            <a:r>
              <a:rPr lang="en-US" dirty="0"/>
              <a:t>Does everyone bring into marriage a fantasized belief that all needs will be taken care of?</a:t>
            </a:r>
          </a:p>
          <a:p>
            <a:r>
              <a:rPr lang="en-US" dirty="0"/>
              <a:t>Do these fantasized beliefs put too much pressure onto the spouse?</a:t>
            </a:r>
          </a:p>
          <a:p>
            <a:pPr>
              <a:buFontTx/>
              <a:buNone/>
            </a:pPr>
            <a:endParaRPr lang="en-US" dirty="0"/>
          </a:p>
        </p:txBody>
      </p:sp>
      <p:pic>
        <p:nvPicPr>
          <p:cNvPr id="15362" name="Picture 2" descr="http://www.youridealwedding.com/files/6213/5933/2455/your_ideal_wedding_old.jpg"/>
          <p:cNvPicPr>
            <a:picLocks noChangeAspect="1" noChangeArrowheads="1"/>
          </p:cNvPicPr>
          <p:nvPr/>
        </p:nvPicPr>
        <p:blipFill>
          <a:blip r:embed="rId2" cstate="print"/>
          <a:srcRect/>
          <a:stretch>
            <a:fillRect/>
          </a:stretch>
        </p:blipFill>
        <p:spPr bwMode="auto">
          <a:xfrm>
            <a:off x="5638800" y="1828800"/>
            <a:ext cx="2743200" cy="4105275"/>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Sunrise design template</Template>
  <TotalTime>439</TotalTime>
  <Words>1069</Words>
  <Application>Microsoft Office PowerPoint</Application>
  <PresentationFormat>On-screen Show (4:3)</PresentationFormat>
  <Paragraphs>148</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Default Design</vt:lpstr>
      <vt:lpstr>Median</vt:lpstr>
      <vt:lpstr>Positive Characteristics and Behaviors of a Strong Marriage!</vt:lpstr>
      <vt:lpstr>Competencies / Objectives</vt:lpstr>
      <vt:lpstr>What is a marriage?</vt:lpstr>
      <vt:lpstr>What are your feelings about MARRIAGE?</vt:lpstr>
      <vt:lpstr>Slide 5</vt:lpstr>
      <vt:lpstr>Commitment:</vt:lpstr>
      <vt:lpstr>What kind of images do various media present about marriages?</vt:lpstr>
      <vt:lpstr>Slide 8</vt:lpstr>
      <vt:lpstr>Expectations?</vt:lpstr>
      <vt:lpstr>What factors can affect your marriage chances of success before marriage?  After marriage?</vt:lpstr>
      <vt:lpstr>Think, Pair, Share</vt:lpstr>
      <vt:lpstr>In the 1950s Home Economic Textbooks:</vt:lpstr>
      <vt:lpstr>A Happy Marriage Components!!</vt:lpstr>
      <vt:lpstr>Components of a Satisfying Marriage!</vt:lpstr>
      <vt:lpstr>Slide 15</vt:lpstr>
      <vt:lpstr>Secrets of Happy Couples</vt:lpstr>
      <vt:lpstr>Marriage Enrichment Plan </vt:lpstr>
      <vt:lpstr>Will you marriage stand the test of time?</vt:lpstr>
      <vt:lpstr>Happily Married People</vt:lpstr>
      <vt:lpstr>Has the Light Gone Dim? Suggestions to put some love back into your Marriage Relationship.</vt:lpstr>
      <vt:lpstr>Has the Light Gone Dim? Suggestions to put some love back into your Marriage Relationship.</vt:lpstr>
      <vt:lpstr>John Gottman, The Seven Principles of Making Marriage Work.</vt:lpstr>
      <vt:lpstr>Summary:</vt:lpstr>
      <vt:lpstr>Slide 24</vt:lpstr>
      <vt:lpstr>Slide 25</vt:lpstr>
    </vt:vector>
  </TitlesOfParts>
  <Company>Novell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SCS</cp:lastModifiedBy>
  <cp:revision>16</cp:revision>
  <dcterms:created xsi:type="dcterms:W3CDTF">2005-03-29T02:52:46Z</dcterms:created>
  <dcterms:modified xsi:type="dcterms:W3CDTF">2013-04-26T18:52:59Z</dcterms:modified>
</cp:coreProperties>
</file>